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2" r:id="rId3"/>
    <p:sldId id="263" r:id="rId4"/>
    <p:sldId id="264" r:id="rId5"/>
    <p:sldId id="265" r:id="rId6"/>
    <p:sldId id="365" r:id="rId7"/>
    <p:sldId id="367" r:id="rId8"/>
    <p:sldId id="36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887C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48"/>
  </p:normalViewPr>
  <p:slideViewPr>
    <p:cSldViewPr snapToGrid="0">
      <p:cViewPr varScale="1">
        <p:scale>
          <a:sx n="62" d="100"/>
          <a:sy n="62" d="100"/>
        </p:scale>
        <p:origin x="82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8B76-72CD-45AA-8BFF-79F0DA4435A8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57009-F9B8-45DA-A734-21FD4163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6B27-945F-CDFA-F2A6-13FF20D2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07FEF-D36A-2439-FD29-A678C1F41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C40A5-C52E-9648-D9F3-3B15F764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CA76-1F3E-F6F0-86A6-3B7E5F9D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AB66-7CFD-59DB-858E-8871BBC2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0558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544E-9387-A287-5535-93E216B2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3C434-3303-C359-1F2D-089F82C05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13D1-64FE-1206-5B5F-D31E7CD0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549B-6E39-0098-1A6A-BD13F2A5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724C6-9051-565F-938A-1B3D6095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70405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207BC-BFDD-E267-F463-F12C645DF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A98A7-348F-53F9-4F5C-21947A5C5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22F2F-9629-747B-4059-06C9FBD9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87356-474B-498D-843C-CAD8630F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A16A-1AE1-3C17-E9AC-64D0A3BB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697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A63D-EDFE-AFB5-0E20-BA0ECE1C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17B0-F862-21A8-8BFA-4F6F5AEBD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42F7-9096-E4E7-6CE3-15EB60A6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275C-6F2B-1D74-B46F-51C165B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CF3FB-3283-CCF4-B3E2-EE3A9DD9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0352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2B23-1686-6933-6F5F-442E049B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67B05-4AF9-902F-881A-0AB747F1D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1749-4F9E-F83A-24D6-5296276A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78DA-E08D-33A0-0A66-E9462889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7D0BB-676B-E851-30CA-817B9EA3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75441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772A-F63A-3645-FCBA-DC3CFB51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38791-71E9-3DA1-C390-84309A50B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53F76-AD26-18EF-F065-27241D2BA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895C-FAA0-0B21-AC80-0B0640F1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B98F6-7D24-CFC4-AC38-ADE11ABE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44CEC-9A2E-8FE1-BF01-4258E7E7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343037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275A-6108-0D50-F303-BEC2810F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EA9C8-662A-8E15-2437-32E21379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452A6-B716-BAC9-335F-BED2AEB79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6BD5A-F107-8A60-2AAC-A83007A5E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477DC-D1CB-11F5-0CF8-9FB50FF05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3B482-B5CE-B69B-ADE0-74443BD3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75A7A-BB44-6999-C770-A27982CC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A7DB9-0673-5C31-FCBE-DD215D57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334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6B27-7B08-8D4F-FE79-4704C70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31311-6CDE-5BF6-F1BF-107104C6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C3E29-CAC0-4565-E7B3-5D96817B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C4450-9205-4373-9BEC-361BCF64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8592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1D2ED-69CB-E220-2248-FEC58082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E34BE-986C-BD14-7FB9-2F760E3F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3A35-EEFB-3121-C03A-5F9C3765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1639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737C7-B145-D112-5861-34B78E14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0426-3D0D-60B6-6344-E50DF5F2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B6E12-221F-5177-289F-32E414885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0633A-DD08-8EE7-1A38-ADA83DF5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7EB88-B925-9377-A362-7F7F87B5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8B33-A6E9-117A-D6F4-AFC6D27F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76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8C14-E5CF-C56A-2657-57312EC5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D48FC8-41E6-F0AA-30E6-1EFB9690B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F4195-466D-4572-0C59-CB725CC1A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79AB4-A548-270F-269A-B0C11BD9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B45C9-73E1-D485-A890-395BAE4A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960E9-3A0A-9119-9B30-B9B64EA2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8690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AF646-AB52-0300-C3CD-288A16A8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8E905-0CCE-8850-C3FA-0B886A285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C7DB8-7C7A-CE5F-18F4-796C3EC92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931150-1B2C-4011-A4C6-380C0C1857E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5603D-CEF7-9B82-1FA3-13ECE1B92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23542-F6D6-283A-7E97-3F6A0DEEE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04565B-862C-5548-6670-ACF13CC899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7" y="0"/>
            <a:ext cx="1638830" cy="16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AC8CB31E-5BCF-3100-40C7-8BB6F0E9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87B3F8-CAAF-A7DA-5100-13B242A3AB03}"/>
              </a:ext>
            </a:extLst>
          </p:cNvPr>
          <p:cNvSpPr txBox="1"/>
          <p:nvPr/>
        </p:nvSpPr>
        <p:spPr>
          <a:xfrm>
            <a:off x="2324099" y="196334"/>
            <a:ext cx="849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63C47-BB77-D80A-6842-740C1285B051}"/>
              </a:ext>
            </a:extLst>
          </p:cNvPr>
          <p:cNvSpPr txBox="1"/>
          <p:nvPr/>
        </p:nvSpPr>
        <p:spPr>
          <a:xfrm>
            <a:off x="1556656" y="1175657"/>
            <a:ext cx="10395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Trời không mưa. Ruộng đồng khô hạn, nứt nẻ.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Trời không mưa nên ruộng đồng khô hạn, nứt nẻ.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Xác định chủ ngữ, vị ngữ của mỗi câu ở ví dụ a.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Câu ở ví dụ b có mấy cụm chủ ngữ – vị ngữ? Từ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có tác dụng gì trong câu?</a:t>
            </a: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877F9E-6BE6-E8BA-717C-064258BF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543" y="3575550"/>
            <a:ext cx="3385457" cy="33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AC8CB31E-5BCF-3100-40C7-8BB6F0E9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AC2750-42D0-9252-5D3D-685F15806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98124"/>
              </p:ext>
            </p:extLst>
          </p:nvPr>
        </p:nvGraphicFramePr>
        <p:xfrm>
          <a:off x="1621971" y="197151"/>
          <a:ext cx="9296400" cy="42006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3800386005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1508262701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4043442045"/>
                    </a:ext>
                  </a:extLst>
                </a:gridCol>
              </a:tblGrid>
              <a:tr h="90886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565536"/>
                  </a:ext>
                </a:extLst>
              </a:tr>
              <a:tr h="1645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158387"/>
                  </a:ext>
                </a:extLst>
              </a:tr>
              <a:tr h="16459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3920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1AEFA1-0615-8D2B-16A3-B7717DE150A2}"/>
              </a:ext>
            </a:extLst>
          </p:cNvPr>
          <p:cNvSpPr txBox="1"/>
          <p:nvPr/>
        </p:nvSpPr>
        <p:spPr>
          <a:xfrm>
            <a:off x="1883229" y="1741714"/>
            <a:ext cx="26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EAD7F-5449-17D6-40E6-597CD5F10D2E}"/>
              </a:ext>
            </a:extLst>
          </p:cNvPr>
          <p:cNvSpPr txBox="1"/>
          <p:nvPr/>
        </p:nvSpPr>
        <p:spPr>
          <a:xfrm>
            <a:off x="5693229" y="173082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73C564-5FE8-825E-CB3B-BB253AC6BE22}"/>
              </a:ext>
            </a:extLst>
          </p:cNvPr>
          <p:cNvSpPr txBox="1"/>
          <p:nvPr/>
        </p:nvSpPr>
        <p:spPr>
          <a:xfrm>
            <a:off x="8327572" y="1654629"/>
            <a:ext cx="232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32918-625B-79BE-BC47-E0834B7DCBFB}"/>
              </a:ext>
            </a:extLst>
          </p:cNvPr>
          <p:cNvSpPr txBox="1"/>
          <p:nvPr/>
        </p:nvSpPr>
        <p:spPr>
          <a:xfrm>
            <a:off x="1905000" y="3222172"/>
            <a:ext cx="26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2A750-FCD8-FF55-3F21-8940F00B1EDF}"/>
              </a:ext>
            </a:extLst>
          </p:cNvPr>
          <p:cNvSpPr txBox="1"/>
          <p:nvPr/>
        </p:nvSpPr>
        <p:spPr>
          <a:xfrm>
            <a:off x="5312228" y="3331030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0787F-3421-E5B5-30E7-22086C2D90B8}"/>
              </a:ext>
            </a:extLst>
          </p:cNvPr>
          <p:cNvSpPr txBox="1"/>
          <p:nvPr/>
        </p:nvSpPr>
        <p:spPr>
          <a:xfrm>
            <a:off x="8011886" y="3320145"/>
            <a:ext cx="27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2D0B9B8-C8BE-4900-A2F0-F62E97F2ED80}"/>
              </a:ext>
            </a:extLst>
          </p:cNvPr>
          <p:cNvSpPr/>
          <p:nvPr/>
        </p:nvSpPr>
        <p:spPr>
          <a:xfrm>
            <a:off x="718456" y="4767941"/>
            <a:ext cx="11157857" cy="1828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Câu ở phần b có hai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cụm chủ ngữ – vị ngữ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Từ </a:t>
            </a:r>
            <a:r>
              <a:rPr lang="vi-VN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tác dụng: nối các ý được thể hiện ở hai cụm chủ ngữ – vị ngữ đó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55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AC8CB31E-5BCF-3100-40C7-8BB6F0E9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87B3F8-CAAF-A7DA-5100-13B242A3AB03}"/>
              </a:ext>
            </a:extLst>
          </p:cNvPr>
          <p:cNvSpPr txBox="1"/>
          <p:nvPr/>
        </p:nvSpPr>
        <p:spPr>
          <a:xfrm>
            <a:off x="2166257" y="7888"/>
            <a:ext cx="84316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Xác định câu có hai cụm chủ ngữ – vị ngữ trong đoạn văn dưới đây. Từ nào có tác dụng nối các cụm chủ ngữ – vị ngữ đó?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AF464-329A-CCCF-C969-1AA6199C2171}"/>
              </a:ext>
            </a:extLst>
          </p:cNvPr>
          <p:cNvSpPr/>
          <p:nvPr/>
        </p:nvSpPr>
        <p:spPr>
          <a:xfrm>
            <a:off x="642257" y="2623457"/>
            <a:ext cx="11125200" cy="23077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49D0E2-04F2-3D19-6F2E-DEBA4DC80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152283"/>
              </p:ext>
            </p:extLst>
          </p:nvPr>
        </p:nvGraphicFramePr>
        <p:xfrm>
          <a:off x="925286" y="2721429"/>
          <a:ext cx="10744200" cy="1950720"/>
        </p:xfrm>
        <a:graphic>
          <a:graphicData uri="http://schemas.openxmlformats.org/drawingml/2006/table">
            <a:tbl>
              <a:tblPr/>
              <a:tblGrid>
                <a:gridCol w="10744200">
                  <a:extLst>
                    <a:ext uri="{9D8B030D-6E8A-4147-A177-3AD203B41FA5}">
                      <a16:colId xmlns:a16="http://schemas.microsoft.com/office/drawing/2014/main" val="2125440903"/>
                    </a:ext>
                  </a:extLst>
                </a:gridCol>
              </a:tblGrid>
              <a:tr h="1554185">
                <a:tc>
                  <a:txBody>
                    <a:bodyPr/>
                    <a:lstStyle/>
                    <a:p>
                      <a:pPr algn="just"/>
                      <a:r>
                        <a:rPr lang="vi-VN" sz="32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(1)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 cánh buồm chung thuỷ cùng con người vượt qua bao nhiêu sóng nước, thời gian. </a:t>
                      </a:r>
                      <a:r>
                        <a:rPr lang="vi-VN" sz="32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(2)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 nay, con người đã có những con tàu to lớn vượt biển khơi, nhưng những cánh buồm vẫn sống mãi cùng sông nước và con người.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37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929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AC8CB31E-5BCF-3100-40C7-8BB6F0E9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87B3F8-CAAF-A7DA-5100-13B242A3AB03}"/>
              </a:ext>
            </a:extLst>
          </p:cNvPr>
          <p:cNvSpPr txBox="1"/>
          <p:nvPr/>
        </p:nvSpPr>
        <p:spPr>
          <a:xfrm>
            <a:off x="2150363" y="566678"/>
            <a:ext cx="82646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cụm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endParaRPr lang="vi-VN" sz="4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6D3AF-6CE1-7E5E-6ED5-298A76ADE0E7}"/>
              </a:ext>
            </a:extLst>
          </p:cNvPr>
          <p:cNvSpPr txBox="1"/>
          <p:nvPr/>
        </p:nvSpPr>
        <p:spPr>
          <a:xfrm>
            <a:off x="1338944" y="2155371"/>
            <a:ext cx="9938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 nay, </a:t>
            </a:r>
            <a:r>
              <a:rPr lang="vi-VN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người </a:t>
            </a:r>
            <a:r>
              <a:rPr lang="nl-NL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 có những con tàu to lớn vượt biển khơi, </a:t>
            </a:r>
            <a:r>
              <a:rPr lang="vi-VN" sz="3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vi-VN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cánh buồm</a:t>
            </a:r>
            <a:r>
              <a:rPr lang="nl-NL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vẫn sống mãi cùng sông nước và con người</a:t>
            </a:r>
            <a:r>
              <a:rPr lang="nl-NL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23DC40-6501-2B4C-3E38-D6D76FFE0635}"/>
              </a:ext>
            </a:extLst>
          </p:cNvPr>
          <p:cNvSpPr/>
          <p:nvPr/>
        </p:nvSpPr>
        <p:spPr>
          <a:xfrm>
            <a:off x="664028" y="4223657"/>
            <a:ext cx="11125200" cy="1469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câu trên có tác dụng nối các cụm chủ ngữ – vị ngữ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57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AC8CB31E-5BCF-3100-40C7-8BB6F0E9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A0FBA08C-D7B3-2AF1-071F-87F10A0ED710}"/>
              </a:ext>
            </a:extLst>
          </p:cNvPr>
          <p:cNvSpPr/>
          <p:nvPr/>
        </p:nvSpPr>
        <p:spPr>
          <a:xfrm rot="2009352">
            <a:off x="38986" y="551357"/>
            <a:ext cx="3015731" cy="3381153"/>
          </a:xfrm>
          <a:custGeom>
            <a:avLst/>
            <a:gdLst/>
            <a:ahLst/>
            <a:cxnLst/>
            <a:rect l="l" t="t" r="r" b="b"/>
            <a:pathLst>
              <a:path w="7509510" h="8229600">
                <a:moveTo>
                  <a:pt x="0" y="0"/>
                </a:moveTo>
                <a:lnTo>
                  <a:pt x="7509510" y="0"/>
                </a:lnTo>
                <a:lnTo>
                  <a:pt x="75095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23D8599-B8CD-40E2-A47D-00BC25B66A7E}"/>
              </a:ext>
            </a:extLst>
          </p:cNvPr>
          <p:cNvSpPr/>
          <p:nvPr/>
        </p:nvSpPr>
        <p:spPr>
          <a:xfrm>
            <a:off x="3635829" y="320217"/>
            <a:ext cx="8414657" cy="5275040"/>
          </a:xfrm>
          <a:prstGeom prst="wedgeRoundRectCallout">
            <a:avLst>
              <a:gd name="adj1" fmla="val -56266"/>
              <a:gd name="adj2" fmla="val -2998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đơn là câu có một cụm chủ ngữ – vị ngữ.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Câu ghép là câu gồm các cụm chủ ngữ – vị ngữ ghép lại. Mỗi cụm chủ ngữ – vị ngữ trong câu ghép được gọi là một vế câu. Các vế trong câu ghép có sự kết nối chặt chẽ với nhau.</a:t>
            </a:r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CC410D7-F1A0-E165-91FB-14F85F75B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7" y="0"/>
            <a:ext cx="1638830" cy="16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8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AC8CB31E-5BCF-3100-40C7-8BB6F0E9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87B3F8-CAAF-A7DA-5100-13B242A3AB03}"/>
              </a:ext>
            </a:extLst>
          </p:cNvPr>
          <p:cNvSpPr txBox="1"/>
          <p:nvPr/>
        </p:nvSpPr>
        <p:spPr>
          <a:xfrm>
            <a:off x="2324099" y="196334"/>
            <a:ext cx="8496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 câu ghép trong đoạn văn dưới đây và xác định các vế trong mỗi câu ghép.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01520-F348-DC5F-C439-6A4AFD0B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8913"/>
            <a:ext cx="12243515" cy="3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5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B1E1-7A01-3CE0-F28E-49E5E880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6EB0593C-A804-C90F-FD74-36C100D4D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0059D4-9578-5857-F99C-42DE35987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07546"/>
              </p:ext>
            </p:extLst>
          </p:nvPr>
        </p:nvGraphicFramePr>
        <p:xfrm>
          <a:off x="446313" y="545493"/>
          <a:ext cx="11038116" cy="499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058">
                  <a:extLst>
                    <a:ext uri="{9D8B030D-6E8A-4147-A177-3AD203B41FA5}">
                      <a16:colId xmlns:a16="http://schemas.microsoft.com/office/drawing/2014/main" val="241602728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994629872"/>
                    </a:ext>
                  </a:extLst>
                </a:gridCol>
                <a:gridCol w="5214258">
                  <a:extLst>
                    <a:ext uri="{9D8B030D-6E8A-4147-A177-3AD203B41FA5}">
                      <a16:colId xmlns:a16="http://schemas.microsoft.com/office/drawing/2014/main" val="2698917118"/>
                    </a:ext>
                  </a:extLst>
                </a:gridCol>
              </a:tblGrid>
              <a:tr h="934964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ghép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vế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ghép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027947"/>
                  </a:ext>
                </a:extLst>
              </a:tr>
              <a:tr h="6749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Vế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Vế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70884"/>
                  </a:ext>
                </a:extLst>
              </a:tr>
              <a:tr h="14366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88858"/>
                  </a:ext>
                </a:extLst>
              </a:tr>
              <a:tr h="1922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530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A264B61-D16A-969D-D8FD-8CC3DFC47DD5}"/>
              </a:ext>
            </a:extLst>
          </p:cNvPr>
          <p:cNvSpPr txBox="1"/>
          <p:nvPr/>
        </p:nvSpPr>
        <p:spPr>
          <a:xfrm>
            <a:off x="435429" y="2383971"/>
            <a:ext cx="235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D48B1-D902-9E89-C813-3829631C7811}"/>
              </a:ext>
            </a:extLst>
          </p:cNvPr>
          <p:cNvSpPr txBox="1"/>
          <p:nvPr/>
        </p:nvSpPr>
        <p:spPr>
          <a:xfrm>
            <a:off x="3080657" y="2329542"/>
            <a:ext cx="3037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21E1A-6F63-8536-DB10-E34B50E4146D}"/>
              </a:ext>
            </a:extLst>
          </p:cNvPr>
          <p:cNvSpPr txBox="1"/>
          <p:nvPr/>
        </p:nvSpPr>
        <p:spPr>
          <a:xfrm>
            <a:off x="6281057" y="230777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Trâu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men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9A5E9-60B3-2F3B-83AB-0C353D6A7088}"/>
              </a:ext>
            </a:extLst>
          </p:cNvPr>
          <p:cNvSpPr txBox="1"/>
          <p:nvPr/>
        </p:nvSpPr>
        <p:spPr>
          <a:xfrm>
            <a:off x="435429" y="3810000"/>
            <a:ext cx="235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18CCA6-D577-6326-8F4E-AE14F189178E}"/>
              </a:ext>
            </a:extLst>
          </p:cNvPr>
          <p:cNvSpPr txBox="1"/>
          <p:nvPr/>
        </p:nvSpPr>
        <p:spPr>
          <a:xfrm>
            <a:off x="3080657" y="3755571"/>
            <a:ext cx="2786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đằm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3CBE3C-B202-95D3-B1E2-431C42F8C1EB}"/>
              </a:ext>
            </a:extLst>
          </p:cNvPr>
          <p:cNvSpPr txBox="1"/>
          <p:nvPr/>
        </p:nvSpPr>
        <p:spPr>
          <a:xfrm>
            <a:off x="6281057" y="3733799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thẩn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105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B1E1-7A01-3CE0-F28E-49E5E880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6EB0593C-A804-C90F-FD74-36C100D4D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4168E0-70C1-113A-7FD6-269EF0F3A326}"/>
              </a:ext>
            </a:extLst>
          </p:cNvPr>
          <p:cNvGrpSpPr/>
          <p:nvPr/>
        </p:nvGrpSpPr>
        <p:grpSpPr>
          <a:xfrm>
            <a:off x="0" y="1143001"/>
            <a:ext cx="10058400" cy="5930313"/>
            <a:chOff x="0" y="1143001"/>
            <a:chExt cx="9299448" cy="5930313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0BFD92EF-D8C3-48CF-96FE-060D94A0003B}"/>
                </a:ext>
              </a:extLst>
            </p:cNvPr>
            <p:cNvSpPr/>
            <p:nvPr/>
          </p:nvSpPr>
          <p:spPr>
            <a:xfrm>
              <a:off x="2637526" y="1143001"/>
              <a:ext cx="6661922" cy="3525012"/>
            </a:xfrm>
            <a:custGeom>
              <a:avLst/>
              <a:gdLst/>
              <a:ahLst/>
              <a:cxnLst/>
              <a:rect l="l" t="t" r="r" b="b"/>
              <a:pathLst>
                <a:path w="3120176" h="1758999">
                  <a:moveTo>
                    <a:pt x="0" y="0"/>
                  </a:moveTo>
                  <a:lnTo>
                    <a:pt x="3120177" y="0"/>
                  </a:lnTo>
                  <a:lnTo>
                    <a:pt x="3120177" y="1758999"/>
                  </a:lnTo>
                  <a:lnTo>
                    <a:pt x="0" y="1758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" name="Picture 3" descr="A group of cartoon kids&#10;&#10;Description automatically generated">
              <a:extLst>
                <a:ext uri="{FF2B5EF4-FFF2-40B4-BE49-F238E27FC236}">
                  <a16:creationId xmlns:a16="http://schemas.microsoft.com/office/drawing/2014/main" id="{EF2FAFEC-906C-2197-DE34-A5458C59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849" b="95554" l="7478" r="47090">
                          <a14:foregroundMark x1="13096" y1="58084" x2="17745" y2="59580"/>
                          <a14:foregroundMark x1="42967" y1="56629" x2="44543" y2="61843"/>
                          <a14:foregroundMark x1="34681" y1="75707" x2="36661" y2="72352"/>
                          <a14:foregroundMark x1="38399" y1="57559" x2="42401" y2="58892"/>
                          <a14:foregroundMark x1="47090" y1="61681" x2="46686" y2="59984"/>
                          <a14:foregroundMark x1="25061" y1="94503" x2="25869" y2="90784"/>
                          <a14:foregroundMark x1="31730" y1="95554" x2="30154" y2="9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4" t="45734" r="50430" b="2866"/>
            <a:stretch/>
          </p:blipFill>
          <p:spPr>
            <a:xfrm>
              <a:off x="0" y="2262712"/>
              <a:ext cx="4375922" cy="48106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6B5278-9FAB-9C3B-1A0F-622A59377AB8}"/>
                </a:ext>
              </a:extLst>
            </p:cNvPr>
            <p:cNvSpPr txBox="1"/>
            <p:nvPr/>
          </p:nvSpPr>
          <p:spPr>
            <a:xfrm>
              <a:off x="4066031" y="1577181"/>
              <a:ext cx="49473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Đặt 1 – 2 câu ghép nói về nhân vật Nai Ngọc trong bài đọc </a:t>
              </a:r>
              <a:r>
                <a:rPr lang="vi-VN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Tiếng hát của người đá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677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449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Mrs HAI ANH</cp:lastModifiedBy>
  <cp:revision>38</cp:revision>
  <dcterms:created xsi:type="dcterms:W3CDTF">2024-09-03T18:15:03Z</dcterms:created>
  <dcterms:modified xsi:type="dcterms:W3CDTF">2026-01-20T08:27:45Z</dcterms:modified>
</cp:coreProperties>
</file>