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274" r:id="rId3"/>
    <p:sldId id="281" r:id="rId4"/>
    <p:sldId id="316" r:id="rId5"/>
    <p:sldId id="266" r:id="rId6"/>
    <p:sldId id="317" r:id="rId7"/>
    <p:sldId id="272" r:id="rId8"/>
    <p:sldId id="318" r:id="rId9"/>
    <p:sldId id="319" r:id="rId10"/>
    <p:sldId id="320" r:id="rId11"/>
    <p:sldId id="321" r:id="rId12"/>
    <p:sldId id="322" r:id="rId13"/>
    <p:sldId id="323" r:id="rId14"/>
    <p:sldId id="328" r:id="rId15"/>
    <p:sldId id="298" r:id="rId16"/>
    <p:sldId id="324" r:id="rId17"/>
    <p:sldId id="325" r:id="rId18"/>
    <p:sldId id="326" r:id="rId19"/>
    <p:sldId id="327" r:id="rId20"/>
    <p:sldId id="315"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99"/>
    <a:srgbClr val="3366CC"/>
    <a:srgbClr val="3366FF"/>
    <a:srgbClr val="0099FF"/>
    <a:srgbClr val="FF3300"/>
    <a:srgbClr val="FF6600"/>
    <a:srgbClr val="CC0099"/>
    <a:srgbClr val="2E2E2E"/>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62" d="100"/>
          <a:sy n="62" d="100"/>
        </p:scale>
        <p:origin x="726"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96872-218E-4E8E-8C38-4BE39E5533D9}" type="datetimeFigureOut">
              <a:rPr lang="en-US" smtClean="0"/>
              <a:t>31/12/2025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AADE5-96FB-4879-8578-F041B585BC29}" type="slidenum">
              <a:rPr lang="en-US" smtClean="0"/>
              <a:t>‹#›</a:t>
            </a:fld>
            <a:endParaRPr lang="en-US"/>
          </a:p>
        </p:txBody>
      </p:sp>
    </p:spTree>
    <p:extLst>
      <p:ext uri="{BB962C8B-B14F-4D97-AF65-F5344CB8AC3E}">
        <p14:creationId xmlns:p14="http://schemas.microsoft.com/office/powerpoint/2010/main" val="383640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F6C7A8-1282-4CB2-99D6-3DF3FA46177F}" type="datetimeFigureOut">
              <a:rPr lang="en-US" smtClean="0"/>
              <a:t>31/12/2025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F6C7A8-1282-4CB2-99D6-3DF3FA46177F}" type="datetimeFigureOut">
              <a:rPr lang="en-US" smtClean="0"/>
              <a:t>31/12/2025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F6C7A8-1282-4CB2-99D6-3DF3FA46177F}" type="datetimeFigureOut">
              <a:rPr lang="en-US" smtClean="0"/>
              <a:t>31/12/2025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6C7A8-1282-4CB2-99D6-3DF3FA46177F}" type="datetimeFigureOut">
              <a:rPr lang="en-US" smtClean="0"/>
              <a:t>31/12/2025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6C7A8-1282-4CB2-99D6-3DF3FA46177F}" type="datetimeFigureOut">
              <a:rPr lang="en-US" smtClean="0"/>
              <a:t>31/12/2025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6C7A8-1282-4CB2-99D6-3DF3FA46177F}" type="datetimeFigureOut">
              <a:rPr lang="en-US" smtClean="0"/>
              <a:t>31/12/2025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31/12/2025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31/12/2025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485" y="37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p:cNvPicPr>
            <a:picLocks noChangeAspect="1"/>
          </p:cNvPicPr>
          <p:nvPr/>
        </p:nvPicPr>
        <p:blipFill>
          <a:blip r:embed="rId6"/>
          <a:stretch>
            <a:fillRect/>
          </a:stretch>
        </p:blipFill>
        <p:spPr>
          <a:xfrm>
            <a:off x="3695308" y="1711671"/>
            <a:ext cx="6011177" cy="2402032"/>
          </a:xfrm>
          <a:prstGeom prst="rect">
            <a:avLst/>
          </a:prstGeom>
        </p:spPr>
      </p:pic>
      <p:pic>
        <p:nvPicPr>
          <p:cNvPr id="6" name="Picture 5" descr="A round pink label with white text and a black background&#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79585"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11" name="Oval 10"/>
          <p:cNvSpPr/>
          <p:nvPr/>
        </p:nvSpPr>
        <p:spPr>
          <a:xfrm>
            <a:off x="1108569" y="599287"/>
            <a:ext cx="1489436" cy="5947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62882" y="1168924"/>
            <a:ext cx="1252037" cy="6308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276118" y="2015411"/>
            <a:ext cx="7030678" cy="4214360"/>
            <a:chOff x="7646143" y="-371701"/>
            <a:chExt cx="4105885"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6143" y="-371701"/>
              <a:ext cx="4105885"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426720" y="4874590"/>
            <a:ext cx="1008795" cy="1149138"/>
          </a:xfrm>
          <a:prstGeom prst="rect">
            <a:avLst/>
          </a:prstGeom>
        </p:spPr>
      </p:pic>
      <p:sp>
        <p:nvSpPr>
          <p:cNvPr id="7" name="TextBox 6"/>
          <p:cNvSpPr txBox="1"/>
          <p:nvPr/>
        </p:nvSpPr>
        <p:spPr>
          <a:xfrm>
            <a:off x="782320" y="475853"/>
            <a:ext cx="10627360" cy="4524315"/>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a:t>
            </a:r>
            <a:r>
              <a:rPr lang="vi-VN" sz="3200" b="1" i="0" dirty="0">
                <a:solidFill>
                  <a:srgbClr val="003399"/>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những bức tranh của Bùi Xuân Phái mang hồn cốt của phố cổ Hà Nội </a:t>
            </a:r>
            <a:r>
              <a:rPr lang="vi-VN" sz="3200" b="1" i="0" dirty="0">
                <a:solidFill>
                  <a:srgbClr val="003399"/>
                </a:solidFill>
                <a:effectLst/>
                <a:latin typeface="Cambria" panose="02040503050406030204" pitchFamily="18" charset="0"/>
                <a:ea typeface="Cambria" panose="02040503050406030204" pitchFamily="18" charset="0"/>
              </a:rPr>
              <a:t>nên</a:t>
            </a:r>
            <a:r>
              <a:rPr lang="vi-VN" sz="3200" b="0" i="0" dirty="0">
                <a:solidFill>
                  <a:srgbClr val="003399"/>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tranh của ông được gọi là “Phố Phái".</a:t>
            </a:r>
          </a:p>
          <a:p>
            <a:pPr algn="just"/>
            <a:r>
              <a:rPr lang="vi-VN" sz="3200" b="0" i="0" dirty="0">
                <a:solidFill>
                  <a:srgbClr val="FF0000"/>
                </a:solidFill>
                <a:effectLst/>
                <a:latin typeface="Cambria" panose="02040503050406030204" pitchFamily="18" charset="0"/>
                <a:ea typeface="Cambria" panose="02040503050406030204" pitchFamily="18" charset="0"/>
              </a:rPr>
              <a:t>b. </a:t>
            </a:r>
            <a:r>
              <a:rPr lang="vi-VN" sz="3200" b="1" i="0" dirty="0">
                <a:solidFill>
                  <a:srgbClr val="7030A0"/>
                </a:solidFill>
                <a:effectLst/>
                <a:latin typeface="Cambria" panose="02040503050406030204" pitchFamily="18" charset="0"/>
                <a:ea typeface="Cambria" panose="02040503050406030204" pitchFamily="18" charset="0"/>
              </a:rPr>
              <a:t>Mặc dù </a:t>
            </a:r>
            <a:r>
              <a:rPr lang="vi-VN" sz="3200" b="0" i="0" dirty="0">
                <a:solidFill>
                  <a:srgbClr val="000000"/>
                </a:solidFill>
                <a:effectLst/>
                <a:latin typeface="Cambria" panose="02040503050406030204" pitchFamily="18" charset="0"/>
                <a:ea typeface="Cambria" panose="02040503050406030204" pitchFamily="18" charset="0"/>
              </a:rPr>
              <a:t>phim hoạt hình thường hướng tới đối tượng trẻ em, </a:t>
            </a:r>
            <a:r>
              <a:rPr lang="vi-VN" sz="3200" b="1" i="0" dirty="0">
                <a:solidFill>
                  <a:srgbClr val="7030A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nhiều người lớn vẫn rất yêu thích loại phim này.</a:t>
            </a:r>
          </a:p>
          <a:p>
            <a:pPr algn="just"/>
            <a:r>
              <a:rPr lang="vi-VN" sz="3200" b="0" i="0" dirty="0">
                <a:solidFill>
                  <a:srgbClr val="FF0000"/>
                </a:solidFill>
                <a:effectLst/>
                <a:latin typeface="Cambria" panose="02040503050406030204" pitchFamily="18" charset="0"/>
                <a:ea typeface="Cambria" panose="02040503050406030204" pitchFamily="18" charset="0"/>
              </a:rPr>
              <a:t>c. </a:t>
            </a:r>
            <a:r>
              <a:rPr lang="vi-VN" sz="3200" b="0" i="0" dirty="0">
                <a:solidFill>
                  <a:srgbClr val="000000"/>
                </a:solidFill>
                <a:effectLst/>
                <a:latin typeface="Cambria" panose="02040503050406030204" pitchFamily="18" charset="0"/>
                <a:ea typeface="Cambria" panose="02040503050406030204" pitchFamily="18" charset="0"/>
              </a:rPr>
              <a:t>Dân ca quan họ </a:t>
            </a:r>
            <a:r>
              <a:rPr lang="vi-VN" sz="3200" b="1" i="0" dirty="0">
                <a:solidFill>
                  <a:schemeClr val="accent6">
                    <a:lumMod val="75000"/>
                  </a:schemeClr>
                </a:solidFill>
                <a:effectLst/>
                <a:latin typeface="Cambria" panose="02040503050406030204" pitchFamily="18" charset="0"/>
                <a:ea typeface="Cambria" panose="02040503050406030204" pitchFamily="18" charset="0"/>
              </a:rPr>
              <a:t>không những </a:t>
            </a:r>
            <a:r>
              <a:rPr lang="vi-VN" sz="3200" b="0" i="0" dirty="0">
                <a:solidFill>
                  <a:srgbClr val="000000"/>
                </a:solidFill>
                <a:effectLst/>
                <a:latin typeface="Cambria" panose="02040503050406030204" pitchFamily="18" charset="0"/>
                <a:ea typeface="Cambria" panose="02040503050406030204" pitchFamily="18" charset="0"/>
              </a:rPr>
              <a:t>là niềm tự hào của người dân Kinh Bắc </a:t>
            </a:r>
            <a:r>
              <a:rPr lang="vi-VN" sz="3200" b="1" i="0" dirty="0">
                <a:solidFill>
                  <a:schemeClr val="accent6">
                    <a:lumMod val="75000"/>
                  </a:schemeClr>
                </a:solidFill>
                <a:effectLst/>
                <a:latin typeface="Cambria" panose="02040503050406030204" pitchFamily="18" charset="0"/>
                <a:ea typeface="Cambria" panose="02040503050406030204" pitchFamily="18" charset="0"/>
              </a:rPr>
              <a:t>mà còn</a:t>
            </a:r>
            <a:r>
              <a:rPr lang="vi-VN" sz="3200" b="0" i="0" dirty="0">
                <a:solidFill>
                  <a:schemeClr val="accent6">
                    <a:lumMod val="75000"/>
                  </a:schemeClr>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là niềm tự hào của cả dân tộc Việt Nam.</a:t>
            </a:r>
          </a:p>
          <a:p>
            <a:pPr algn="just"/>
            <a:r>
              <a:rPr lang="vi-VN" sz="3200" b="0" i="0" dirty="0">
                <a:solidFill>
                  <a:srgbClr val="FF0000"/>
                </a:solidFill>
                <a:effectLst/>
                <a:latin typeface="Cambria" panose="02040503050406030204" pitchFamily="18" charset="0"/>
                <a:ea typeface="Cambria" panose="02040503050406030204" pitchFamily="18" charset="0"/>
              </a:rPr>
              <a:t>d. </a:t>
            </a:r>
            <a:r>
              <a:rPr lang="vi-VN" sz="3200" b="1" i="0" dirty="0">
                <a:solidFill>
                  <a:schemeClr val="accent2">
                    <a:lumMod val="75000"/>
                  </a:schemeClr>
                </a:solidFill>
                <a:effectLst/>
                <a:latin typeface="Cambria" panose="02040503050406030204" pitchFamily="18" charset="0"/>
                <a:ea typeface="Cambria" panose="02040503050406030204" pitchFamily="18" charset="0"/>
              </a:rPr>
              <a:t>Nếu</a:t>
            </a:r>
            <a:r>
              <a:rPr lang="vi-VN" sz="3200" b="0" i="0" dirty="0">
                <a:solidFill>
                  <a:srgbClr val="000000"/>
                </a:solidFill>
                <a:effectLst/>
                <a:latin typeface="Cambria" panose="02040503050406030204" pitchFamily="18" charset="0"/>
                <a:ea typeface="Cambria" panose="02040503050406030204" pitchFamily="18" charset="0"/>
              </a:rPr>
              <a:t> bạn thực sự yêu thích ba lê </a:t>
            </a:r>
            <a:r>
              <a:rPr lang="vi-VN" sz="3200" b="1" i="0" dirty="0">
                <a:solidFill>
                  <a:schemeClr val="accent2">
                    <a:lumMod val="75000"/>
                  </a:schemeClr>
                </a:solidFill>
                <a:effectLst/>
                <a:latin typeface="Cambria" panose="02040503050406030204" pitchFamily="18" charset="0"/>
                <a:ea typeface="Cambria" panose="02040503050406030204" pitchFamily="18" charset="0"/>
              </a:rPr>
              <a:t>thì</a:t>
            </a:r>
            <a:r>
              <a:rPr lang="vi-VN" sz="3200" b="0" i="0" dirty="0">
                <a:solidFill>
                  <a:schemeClr val="accent2">
                    <a:lumMod val="75000"/>
                  </a:schemeClr>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bạn nên theo học từ khi còn nhỏ.</a:t>
            </a:r>
          </a:p>
        </p:txBody>
      </p:sp>
      <p:sp>
        <p:nvSpPr>
          <p:cNvPr id="9" name="TextBox 8"/>
          <p:cNvSpPr txBox="1"/>
          <p:nvPr/>
        </p:nvSpPr>
        <p:spPr>
          <a:xfrm>
            <a:off x="1303089" y="5211861"/>
            <a:ext cx="10746556" cy="954107"/>
          </a:xfrm>
          <a:prstGeom prst="rect">
            <a:avLst/>
          </a:prstGeom>
          <a:noFill/>
          <a:ln w="38100">
            <a:solidFill>
              <a:srgbClr val="FFC000"/>
            </a:solidFill>
          </a:ln>
        </p:spPr>
        <p:txBody>
          <a:bodyPr wrap="square" rtlCol="0">
            <a:spAutoFit/>
          </a:bodyPr>
          <a:lstStyle/>
          <a:p>
            <a:r>
              <a:rPr lang="en-US" sz="2800" b="1" dirty="0" err="1">
                <a:solidFill>
                  <a:srgbClr val="3366CC"/>
                </a:solidFill>
                <a:latin typeface="Times New Roman" panose="02020603050405020304" pitchFamily="18" charset="0"/>
                <a:cs typeface="Times New Roman" panose="02020603050405020304" pitchFamily="18" charset="0"/>
              </a:rPr>
              <a:t>Các</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cặp</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từ</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a:solidFill>
                  <a:schemeClr val="accent2">
                    <a:lumMod val="75000"/>
                  </a:schemeClr>
                </a:solidFill>
                <a:latin typeface="Times New Roman" panose="02020603050405020304" pitchFamily="18" charset="0"/>
                <a:cs typeface="Times New Roman" panose="02020603050405020304" pitchFamily="18" charset="0"/>
              </a:rPr>
              <a:t>“</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vì</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nên</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mặc</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dù</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nhưng</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p>
          <a:p>
            <a:r>
              <a:rPr lang="en-US" sz="2800" b="1" dirty="0" err="1">
                <a:solidFill>
                  <a:schemeClr val="accent2">
                    <a:lumMod val="75000"/>
                  </a:schemeClr>
                </a:solidFill>
                <a:latin typeface="Times New Roman" panose="02020603050405020304" pitchFamily="18" charset="0"/>
                <a:cs typeface="Times New Roman" panose="02020603050405020304" pitchFamily="18" charset="0"/>
              </a:rPr>
              <a:t>không</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những</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mà</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còn</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nếu</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thì</a:t>
            </a:r>
            <a:r>
              <a:rPr lang="en-US" sz="2800" b="1" dirty="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a:solidFill>
                  <a:srgbClr val="3366CC"/>
                </a:solidFill>
                <a:latin typeface="Times New Roman" panose="02020603050405020304" pitchFamily="18" charset="0"/>
                <a:cs typeface="Times New Roman" panose="02020603050405020304" pitchFamily="18" charset="0"/>
              </a:rPr>
              <a:t>được</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gọi</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là</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các</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cặp</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kết</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từ</a:t>
            </a:r>
            <a:r>
              <a:rPr lang="en-US" sz="2800" b="1" dirty="0">
                <a:solidFill>
                  <a:srgbClr val="3366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151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a:fillRect/>
          </a:stretch>
        </p:blipFill>
        <p:spPr>
          <a:xfrm>
            <a:off x="0" y="0"/>
            <a:ext cx="12195460" cy="6858000"/>
          </a:xfrm>
          <a:prstGeom prst="rect">
            <a:avLst/>
          </a:prstGeom>
        </p:spPr>
      </p:pic>
      <p:sp>
        <p:nvSpPr>
          <p:cNvPr id="9" name="Rectangle: Rounded Corners 8"/>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a:fillRect/>
          </a:stretch>
        </p:blipFill>
        <p:spPr>
          <a:xfrm>
            <a:off x="0" y="3429001"/>
            <a:ext cx="12195460" cy="3428999"/>
          </a:xfrm>
          <a:prstGeom prst="rect">
            <a:avLst/>
          </a:prstGeom>
        </p:spPr>
      </p:pic>
      <p:pic>
        <p:nvPicPr>
          <p:cNvPr id="40" name="Picture 39" descr="A picture containing shap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a:fillRect/>
          </a:stretch>
        </p:blipFill>
        <p:spPr>
          <a:xfrm>
            <a:off x="1113886" y="1413000"/>
            <a:ext cx="7264527" cy="4032000"/>
          </a:xfrm>
          <a:prstGeom prst="rect">
            <a:avLst/>
          </a:prstGeom>
        </p:spPr>
      </p:pic>
      <p:pic>
        <p:nvPicPr>
          <p:cNvPr id="49" name="Picture 48"/>
          <p:cNvPicPr>
            <a:picLocks noChangeAspect="1"/>
          </p:cNvPicPr>
          <p:nvPr/>
        </p:nvPicPr>
        <p:blipFill>
          <a:blip r:embed="rId5"/>
          <a:stretch>
            <a:fillRect/>
          </a:stretch>
        </p:blipFill>
        <p:spPr>
          <a:xfrm flipH="1">
            <a:off x="8606305" y="1791000"/>
            <a:ext cx="3121152" cy="4608000"/>
          </a:xfrm>
          <a:prstGeom prst="rect">
            <a:avLst/>
          </a:prstGeom>
        </p:spPr>
      </p:pic>
      <p:grpSp>
        <p:nvGrpSpPr>
          <p:cNvPr id="67" name="Group 66"/>
          <p:cNvGrpSpPr/>
          <p:nvPr/>
        </p:nvGrpSpPr>
        <p:grpSpPr>
          <a:xfrm>
            <a:off x="8098173" y="117001"/>
            <a:ext cx="2030536" cy="2906788"/>
            <a:chOff x="8170079" y="458999"/>
            <a:chExt cx="1995923" cy="2448000"/>
          </a:xfrm>
        </p:grpSpPr>
        <p:pic>
          <p:nvPicPr>
            <p:cNvPr id="65" name="Picture 64"/>
            <p:cNvPicPr>
              <a:picLocks noChangeAspect="1"/>
            </p:cNvPicPr>
            <p:nvPr/>
          </p:nvPicPr>
          <p:blipFill>
            <a:blip r:embed="rId6"/>
            <a:stretch>
              <a:fillRect/>
            </a:stretch>
          </p:blipFill>
          <p:spPr>
            <a:xfrm>
              <a:off x="8170079" y="458999"/>
              <a:ext cx="1945344" cy="2448000"/>
            </a:xfrm>
            <a:prstGeom prst="rect">
              <a:avLst/>
            </a:prstGeom>
          </p:spPr>
        </p:pic>
        <p:sp>
          <p:nvSpPr>
            <p:cNvPr id="66" name="TextBox 65"/>
            <p:cNvSpPr txBox="1"/>
            <p:nvPr/>
          </p:nvSpPr>
          <p:spPr>
            <a:xfrm>
              <a:off x="8221535" y="832311"/>
              <a:ext cx="1944467" cy="1218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1502147" y="2058018"/>
            <a:ext cx="6482080" cy="3046988"/>
          </a:xfrm>
          <a:prstGeom prst="rect">
            <a:avLst/>
          </a:prstGeom>
          <a:noFill/>
        </p:spPr>
        <p:txBody>
          <a:bodyPr wrap="square" rtlCol="0">
            <a:spAutoFit/>
          </a:bodyPr>
          <a:lstStyle/>
          <a:p>
            <a:pPr algn="just"/>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802141" y="1432152"/>
            <a:ext cx="10529888" cy="3098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40723"/>
            <a:chOff x="515999" y="0"/>
            <a:chExt cx="11482961" cy="11131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1" name="TextBox 10"/>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2639505" y="735291"/>
            <a:ext cx="3082565" cy="942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26"/>
                                        </p:tgtEl>
                                        <p:attrNameLst>
                                          <p:attrName>ppt_x</p:attrName>
                                        </p:attrNameLst>
                                      </p:cBhvr>
                                      <p:tavLst>
                                        <p:tav tm="0">
                                          <p:val>
                                            <p:strVal val="ppt_x"/>
                                          </p:val>
                                        </p:tav>
                                        <p:tav tm="100000">
                                          <p:val>
                                            <p:strVal val="ppt_x"/>
                                          </p:val>
                                        </p:tav>
                                      </p:tavLst>
                                    </p:anim>
                                    <p:anim calcmode="lin" valueType="num">
                                      <p:cBhvr additive="base">
                                        <p:cTn id="12" dur="500"/>
                                        <p:tgtEl>
                                          <p:spTgt spid="1026"/>
                                        </p:tgtEl>
                                        <p:attrNameLst>
                                          <p:attrName>ppt_y</p:attrName>
                                        </p:attrNameLst>
                                      </p:cBhvr>
                                      <p:tavLst>
                                        <p:tav tm="0">
                                          <p:val>
                                            <p:strVal val="ppt_y"/>
                                          </p:val>
                                        </p:tav>
                                        <p:tav tm="100000">
                                          <p:val>
                                            <p:strVal val="1+ppt_h/2"/>
                                          </p:val>
                                        </p:tav>
                                      </p:tavLst>
                                    </p:anim>
                                    <p:set>
                                      <p:cBhvr>
                                        <p:cTn id="13" dur="1" fill="hold">
                                          <p:stCondLst>
                                            <p:cond delay="4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13"/>
                                        </p:tgtEl>
                                        <p:attrNameLst>
                                          <p:attrName>ppt_x</p:attrName>
                                        </p:attrNameLst>
                                      </p:cBhvr>
                                      <p:tavLst>
                                        <p:tav tm="0">
                                          <p:val>
                                            <p:strVal val="ppt_x"/>
                                          </p:val>
                                        </p:tav>
                                        <p:tav tm="100000">
                                          <p:val>
                                            <p:strVal val="ppt_x"/>
                                          </p:val>
                                        </p:tav>
                                      </p:tavLst>
                                    </p:anim>
                                    <p:anim calcmode="lin" valueType="num">
                                      <p:cBhvr additive="base">
                                        <p:cTn id="24" dur="500"/>
                                        <p:tgtEl>
                                          <p:spTgt spid="13"/>
                                        </p:tgtEl>
                                        <p:attrNameLst>
                                          <p:attrName>ppt_y</p:attrName>
                                        </p:attrNameLst>
                                      </p:cBhvr>
                                      <p:tavLst>
                                        <p:tav tm="0">
                                          <p:val>
                                            <p:strVal val="ppt_y"/>
                                          </p:val>
                                        </p:tav>
                                        <p:tav tm="100000">
                                          <p:val>
                                            <p:strVal val="1+ppt_h/2"/>
                                          </p:val>
                                        </p:tav>
                                      </p:tavLst>
                                    </p:anim>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4"/>
                                        </p:tgtEl>
                                        <p:attrNameLst>
                                          <p:attrName>ppt_x</p:attrName>
                                        </p:attrNameLst>
                                      </p:cBhvr>
                                      <p:tavLst>
                                        <p:tav tm="0">
                                          <p:val>
                                            <p:strVal val="ppt_x"/>
                                          </p:val>
                                        </p:tav>
                                        <p:tav tm="100000">
                                          <p:val>
                                            <p:strVal val="ppt_x"/>
                                          </p:val>
                                        </p:tav>
                                      </p:tavLst>
                                    </p:anim>
                                    <p:anim calcmode="lin" valueType="num">
                                      <p:cBhvr additive="base">
                                        <p:cTn id="30" dur="500"/>
                                        <p:tgtEl>
                                          <p:spTgt spid="14"/>
                                        </p:tgtEl>
                                        <p:attrNameLst>
                                          <p:attrName>ppt_y</p:attrName>
                                        </p:attrNameLst>
                                      </p:cBhvr>
                                      <p:tavLst>
                                        <p:tav tm="0">
                                          <p:val>
                                            <p:strVal val="ppt_y"/>
                                          </p:val>
                                        </p:tav>
                                        <p:tav tm="100000">
                                          <p:val>
                                            <p:strVal val="1+ppt_h/2"/>
                                          </p:val>
                                        </p:tav>
                                      </p:tavLst>
                                    </p:anim>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5"/>
                                        </p:tgtEl>
                                        <p:attrNameLst>
                                          <p:attrName>ppt_x</p:attrName>
                                        </p:attrNameLst>
                                      </p:cBhvr>
                                      <p:tavLst>
                                        <p:tav tm="0">
                                          <p:val>
                                            <p:strVal val="ppt_x"/>
                                          </p:val>
                                        </p:tav>
                                        <p:tav tm="100000">
                                          <p:val>
                                            <p:strVal val="ppt_x"/>
                                          </p:val>
                                        </p:tav>
                                      </p:tavLst>
                                    </p:anim>
                                    <p:anim calcmode="lin" valueType="num">
                                      <p:cBhvr additive="base">
                                        <p:cTn id="36" dur="500"/>
                                        <p:tgtEl>
                                          <p:spTgt spid="15"/>
                                        </p:tgtEl>
                                        <p:attrNameLst>
                                          <p:attrName>ppt_y</p:attrName>
                                        </p:attrNameLst>
                                      </p:cBhvr>
                                      <p:tavLst>
                                        <p:tav tm="0">
                                          <p:val>
                                            <p:strVal val="ppt_y"/>
                                          </p:val>
                                        </p:tav>
                                        <p:tav tm="100000">
                                          <p:val>
                                            <p:strVal val="1+ppt_h/2"/>
                                          </p:val>
                                        </p:tav>
                                      </p:tavLst>
                                    </p:anim>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6"/>
                                        </p:tgtEl>
                                        <p:attrNameLst>
                                          <p:attrName>ppt_x</p:attrName>
                                        </p:attrNameLst>
                                      </p:cBhvr>
                                      <p:tavLst>
                                        <p:tav tm="0">
                                          <p:val>
                                            <p:strVal val="ppt_x"/>
                                          </p:val>
                                        </p:tav>
                                        <p:tav tm="100000">
                                          <p:val>
                                            <p:strVal val="ppt_x"/>
                                          </p:val>
                                        </p:tav>
                                      </p:tavLst>
                                    </p:anim>
                                    <p:anim calcmode="lin" valueType="num">
                                      <p:cBhvr additive="base">
                                        <p:cTn id="42" dur="500"/>
                                        <p:tgtEl>
                                          <p:spTgt spid="16"/>
                                        </p:tgtEl>
                                        <p:attrNameLst>
                                          <p:attrName>ppt_y</p:attrName>
                                        </p:attrNameLst>
                                      </p:cBhvr>
                                      <p:tavLst>
                                        <p:tav tm="0">
                                          <p:val>
                                            <p:strVal val="ppt_y"/>
                                          </p:val>
                                        </p:tav>
                                        <p:tav tm="100000">
                                          <p:val>
                                            <p:strVal val="1+ppt_h/2"/>
                                          </p:val>
                                        </p:tav>
                                      </p:tavLst>
                                    </p:anim>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88362"/>
            <a:chOff x="515999" y="0"/>
            <a:chExt cx="11482961" cy="114991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918549" y="222535"/>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pic>
        <p:nvPicPr>
          <p:cNvPr id="9" name="Picture 8"/>
          <p:cNvPicPr>
            <a:picLocks noChangeAspect="1"/>
          </p:cNvPicPr>
          <p:nvPr/>
        </p:nvPicPr>
        <p:blipFill>
          <a:blip r:embed="rId4"/>
          <a:stretch>
            <a:fillRect/>
          </a:stretch>
        </p:blipFill>
        <p:spPr>
          <a:xfrm>
            <a:off x="2318993" y="1396923"/>
            <a:ext cx="8097626" cy="5159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a:fillRect/>
          </a:stretch>
        </p:blipFill>
        <p:spPr>
          <a:xfrm>
            <a:off x="4822371" y="806313"/>
            <a:ext cx="6912429" cy="5246143"/>
          </a:xfrm>
          <a:prstGeom prst="rect">
            <a:avLst/>
          </a:prstGeom>
        </p:spPr>
      </p:pic>
      <p:sp>
        <p:nvSpPr>
          <p:cNvPr id="12" name="TextBox 11"/>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2192" r="14142"/>
          <a:stretch>
            <a:fillRect/>
          </a:stretch>
        </p:blipFill>
        <p:spPr>
          <a:xfrm>
            <a:off x="0" y="0"/>
            <a:ext cx="12192000" cy="6858000"/>
          </a:xfrm>
          <a:prstGeom prst="rect">
            <a:avLst/>
          </a:prstGeom>
        </p:spPr>
      </p:pic>
      <p:pic>
        <p:nvPicPr>
          <p:cNvPr id="17" name="Picture 16" descr="Icon&#10;&#10;Description automatically generated with medium confidence"/>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a:fillRect/>
          </a:stretch>
        </p:blipFill>
        <p:spPr>
          <a:xfrm>
            <a:off x="2166425" y="639000"/>
            <a:ext cx="10025575" cy="5580000"/>
          </a:xfrm>
          <a:prstGeom prst="rect">
            <a:avLst/>
          </a:prstGeom>
        </p:spPr>
      </p:pic>
      <p:sp>
        <p:nvSpPr>
          <p:cNvPr id="18" name="TextBox 17"/>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p:cNvPicPr>
            <a:picLocks noChangeAspect="1"/>
          </p:cNvPicPr>
          <p:nvPr/>
        </p:nvPicPr>
        <p:blipFill>
          <a:blip r:embed="rId6"/>
          <a:stretch>
            <a:fillRect/>
          </a:stretch>
        </p:blipFill>
        <p:spPr>
          <a:xfrm flipH="1">
            <a:off x="130402" y="1594033"/>
            <a:ext cx="2215936" cy="4608000"/>
          </a:xfrm>
          <a:prstGeom prst="rect">
            <a:avLst/>
          </a:prstGeom>
        </p:spPr>
      </p:pic>
      <p:pic>
        <p:nvPicPr>
          <p:cNvPr id="2" name="Picture 1" descr="A round pink label with white text and a black background&#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p:cNvGrpSpPr/>
          <p:nvPr/>
        </p:nvGrpSpPr>
        <p:grpSpPr>
          <a:xfrm rot="20810244">
            <a:off x="5206027" y="176444"/>
            <a:ext cx="3532482" cy="3191393"/>
            <a:chOff x="6135169" y="458999"/>
            <a:chExt cx="3044096" cy="3312000"/>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177472" y="1424254"/>
              <a:ext cx="2995999" cy="1200329"/>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p:cNvPicPr>
            <a:picLocks noChangeAspect="1"/>
          </p:cNvPicPr>
          <p:nvPr/>
        </p:nvPicPr>
        <p:blipFill rotWithShape="1">
          <a:blip r:embed="rId6"/>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7"/>
          <a:stretch>
            <a:fillRect/>
          </a:stretch>
        </p:blipFill>
        <p:spPr>
          <a:xfrm>
            <a:off x="8420024" y="1791000"/>
            <a:ext cx="2215936" cy="4608000"/>
          </a:xfrm>
          <a:prstGeom prst="rect">
            <a:avLst/>
          </a:prstGeom>
        </p:spPr>
      </p:pic>
      <p:sp>
        <p:nvSpPr>
          <p:cNvPr id="2" name="TextBox 1"/>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ln>
        </p:spPr>
        <p:txBody>
          <a:bodyPr wrap="square">
            <a:spAutoFit/>
          </a:bodyPr>
          <a:lstStyle/>
          <a:p>
            <a:pPr algn="just"/>
            <a:r>
              <a:rPr lang="en-US" sz="4800" b="1" dirty="0" err="1">
                <a:solidFill>
                  <a:srgbClr val="FF0066"/>
                </a:solidFill>
                <a:latin typeface="Calibri" panose="020F0502020204030204" pitchFamily="34" charset="0"/>
                <a:cs typeface="Calibri" panose="020F0502020204030204" pitchFamily="34" charset="0"/>
              </a:rPr>
              <a:t>danh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nvGrpSpPr>
          <p:cNvPr id="45" name="Group 44"/>
          <p:cNvGrpSpPr/>
          <p:nvPr/>
        </p:nvGrpSpPr>
        <p:grpSpPr>
          <a:xfrm>
            <a:off x="5125666" y="135771"/>
            <a:ext cx="6930768" cy="5868000"/>
            <a:chOff x="4227089" y="495000"/>
            <a:chExt cx="6930768" cy="5868000"/>
          </a:xfrm>
        </p:grpSpPr>
        <p:pic>
          <p:nvPicPr>
            <p:cNvPr id="29" name="Picture 28"/>
            <p:cNvPicPr>
              <a:picLocks noChangeAspect="1"/>
            </p:cNvPicPr>
            <p:nvPr/>
          </p:nvPicPr>
          <p:blipFill rotWithShape="1">
            <a:blip r:embed="rId3"/>
            <a:srcRect l="6254" t="15789" r="5161" b="9210"/>
            <a:stretch>
              <a:fillRect/>
            </a:stretch>
          </p:blipFill>
          <p:spPr>
            <a:xfrm>
              <a:off x="4227089" y="495000"/>
              <a:ext cx="6930768" cy="5868000"/>
            </a:xfrm>
            <a:prstGeom prst="rect">
              <a:avLst/>
            </a:prstGeom>
          </p:spPr>
        </p:pic>
        <p:sp>
          <p:nvSpPr>
            <p:cNvPr id="44" name="TextBox 43"/>
            <p:cNvSpPr txBox="1"/>
            <p:nvPr/>
          </p:nvSpPr>
          <p:spPr>
            <a:xfrm>
              <a:off x="8292557" y="4967866"/>
              <a:ext cx="2460396"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dirty="0" err="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a:t>
              </a:r>
              <a:r>
                <a:rPr lang="en-US" sz="3200" b="1"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 </a:t>
              </a:r>
              <a:r>
                <a:rPr lang="en-US" sz="3200" b="1" dirty="0" err="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VIẾT</a:t>
              </a:r>
              <a:endParaRPr lang="en-US" sz="3200" b="1"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endParaRPr>
            </a:p>
          </p:txBody>
        </p:sp>
      </p:grpSp>
      <p:grpSp>
        <p:nvGrpSpPr>
          <p:cNvPr id="8" name="Group 7"/>
          <p:cNvGrpSpPr/>
          <p:nvPr/>
        </p:nvGrpSpPr>
        <p:grpSpPr>
          <a:xfrm>
            <a:off x="2754929" y="1368216"/>
            <a:ext cx="2203648" cy="4608000"/>
            <a:chOff x="2418461" y="1530511"/>
            <a:chExt cx="2203648" cy="4608000"/>
          </a:xfrm>
        </p:grpSpPr>
        <p:pic>
          <p:nvPicPr>
            <p:cNvPr id="9" name="Picture 8"/>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p:cNvPicPr>
            <a:picLocks noChangeAspect="1"/>
          </p:cNvPicPr>
          <p:nvPr/>
        </p:nvPicPr>
        <p:blipFill>
          <a:blip r:embed="rId7"/>
          <a:stretch>
            <a:fillRect/>
          </a:stretch>
        </p:blipFill>
        <p:spPr>
          <a:xfrm>
            <a:off x="6482918" y="1514756"/>
            <a:ext cx="4102964" cy="2304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p:cNvGrpSpPr/>
          <p:nvPr/>
        </p:nvGrpSpPr>
        <p:grpSpPr>
          <a:xfrm rot="20810244">
            <a:off x="4760131" y="246412"/>
            <a:ext cx="4002503" cy="3312000"/>
            <a:chOff x="6135169" y="458999"/>
            <a:chExt cx="3044096" cy="3312000"/>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p:cNvPicPr>
            <a:picLocks noChangeAspect="1"/>
          </p:cNvPicPr>
          <p:nvPr/>
        </p:nvPicPr>
        <p:blipFill rotWithShape="1">
          <a:blip r:embed="rId6"/>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7"/>
          <a:stretch>
            <a:fillRect/>
          </a:stretch>
        </p:blipFill>
        <p:spPr>
          <a:xfrm>
            <a:off x="8420024" y="1791000"/>
            <a:ext cx="2215936" cy="460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2"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pic>
        <p:nvPicPr>
          <p:cNvPr id="29" name="Picture 28"/>
          <p:cNvPicPr>
            <a:picLocks noChangeAspect="1"/>
          </p:cNvPicPr>
          <p:nvPr/>
        </p:nvPicPr>
        <p:blipFill rotWithShape="1">
          <a:blip r:embed="rId3"/>
          <a:srcRect l="6254" t="15789" r="5161" b="9210"/>
          <a:stretch>
            <a:fillRect/>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p:cNvPicPr>
            <a:picLocks noChangeAspect="1"/>
          </p:cNvPicPr>
          <p:nvPr/>
        </p:nvPicPr>
        <p:blipFill>
          <a:blip r:embed="rId6"/>
          <a:stretch>
            <a:fillRect/>
          </a:stretch>
        </p:blipFill>
        <p:spPr>
          <a:xfrm>
            <a:off x="5083878" y="686781"/>
            <a:ext cx="4279763" cy="810838"/>
          </a:xfrm>
          <a:prstGeom prst="rect">
            <a:avLst/>
          </a:prstGeom>
        </p:spPr>
      </p:pic>
      <p:pic>
        <p:nvPicPr>
          <p:cNvPr id="8" name="Picture 7"/>
          <p:cNvPicPr>
            <a:picLocks noChangeAspect="1"/>
          </p:cNvPicPr>
          <p:nvPr/>
        </p:nvPicPr>
        <p:blipFill>
          <a:blip r:embed="rId7"/>
          <a:stretch>
            <a:fillRect/>
          </a:stretch>
        </p:blipFill>
        <p:spPr>
          <a:xfrm>
            <a:off x="7956158" y="5068797"/>
            <a:ext cx="3188484" cy="621846"/>
          </a:xfrm>
          <a:prstGeom prst="rect">
            <a:avLst/>
          </a:prstGeom>
        </p:spPr>
      </p:pic>
      <p:pic>
        <p:nvPicPr>
          <p:cNvPr id="9" name="Picture 8"/>
          <p:cNvPicPr>
            <a:picLocks noChangeAspect="1"/>
          </p:cNvPicPr>
          <p:nvPr/>
        </p:nvPicPr>
        <p:blipFill>
          <a:blip r:embed="rId8"/>
          <a:stretch>
            <a:fillRect/>
          </a:stretch>
        </p:blipFill>
        <p:spPr>
          <a:xfrm>
            <a:off x="2578208" y="798345"/>
            <a:ext cx="9230144" cy="53222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229" y="820895"/>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1804" y="2068204"/>
            <a:ext cx="5490969" cy="1866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60680" y="27432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486116" y="1123971"/>
            <a:ext cx="8111443" cy="4031873"/>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FF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FF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FF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FF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FF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p:txBody>
      </p:sp>
      <p:pic>
        <p:nvPicPr>
          <p:cNvPr id="15" name="Picture 14"/>
          <p:cNvPicPr>
            <a:picLocks noChangeAspect="1"/>
          </p:cNvPicPr>
          <p:nvPr/>
        </p:nvPicPr>
        <p:blipFill>
          <a:blip r:embed="rId4"/>
          <a:stretch>
            <a:fillRect/>
          </a:stretch>
        </p:blipFill>
        <p:spPr>
          <a:xfrm>
            <a:off x="8656954" y="1055959"/>
            <a:ext cx="2966085" cy="4195416"/>
          </a:xfrm>
          <a:prstGeom prst="rect">
            <a:avLst/>
          </a:prstGeom>
        </p:spPr>
      </p:pic>
      <p:pic>
        <p:nvPicPr>
          <p:cNvPr id="7" name="Picture 6" descr="A round pink label with white text and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cxnSp>
        <p:nvCxnSpPr>
          <p:cNvPr id="10" name="Straight Connector 9"/>
          <p:cNvCxnSpPr/>
          <p:nvPr/>
        </p:nvCxnSpPr>
        <p:spPr>
          <a:xfrm flipV="1">
            <a:off x="3324225" y="847725"/>
            <a:ext cx="1914525" cy="2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05800" y="866865"/>
            <a:ext cx="2725738" cy="8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0" y="4721140"/>
            <a:ext cx="2742580" cy="1143729"/>
          </a:xfrm>
          <a:prstGeom prst="cloud">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Thảo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p>
        </p:txBody>
      </p:sp>
      <p:pic>
        <p:nvPicPr>
          <p:cNvPr id="21"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779" y="5768653"/>
            <a:ext cx="1493568" cy="112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4457" y="5565024"/>
            <a:ext cx="1609090" cy="120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2560800" y="5214559"/>
            <a:ext cx="7579196" cy="954107"/>
          </a:xfrm>
          <a:prstGeom prst="rect">
            <a:avLst/>
          </a:prstGeom>
          <a:solidFill>
            <a:schemeClr val="accent4">
              <a:lumMod val="20000"/>
              <a:lumOff val="80000"/>
            </a:schemeClr>
          </a:solidFill>
          <a:ln w="28575">
            <a:solidFill>
              <a:srgbClr val="7030A0"/>
            </a:solidFill>
          </a:ln>
        </p:spPr>
        <p:txBody>
          <a:bodyPr wrap="square">
            <a:spAutoFit/>
          </a:bodyPr>
          <a:lstStyle/>
          <a:p>
            <a:pPr>
              <a:spcBef>
                <a:spcPct val="0"/>
              </a:spcBef>
              <a:buFontTx/>
              <a:buNone/>
            </a:pPr>
            <a:r>
              <a:rPr lang="en-US" altLang="en-US" sz="2800" b="1" dirty="0">
                <a:solidFill>
                  <a:srgbClr val="C00000"/>
                </a:solidFill>
                <a:latin typeface="Times New Roman" panose="02020603050405020304" pitchFamily="18" charset="0"/>
                <a:cs typeface="Times New Roman" panose="02020603050405020304" pitchFamily="18" charset="0"/>
              </a:rPr>
              <a:t>+</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in </a:t>
            </a:r>
            <a:r>
              <a:rPr lang="en-US" altLang="en-US" sz="2800" b="1" dirty="0" err="1">
                <a:solidFill>
                  <a:srgbClr val="C00000"/>
                </a:solidFill>
                <a:latin typeface="Times New Roman" panose="02020603050405020304" pitchFamily="18" charset="0"/>
                <a:cs typeface="Times New Roman" panose="02020603050405020304" pitchFamily="18" charset="0"/>
              </a:rPr>
              <a:t>đậm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nối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những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ngữ</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trong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câu</a:t>
            </a:r>
            <a:r>
              <a:rPr lang="en-US" altLang="en-US" sz="2800" b="1" dirty="0">
                <a:solidFill>
                  <a:srgbClr val="C00000"/>
                </a:solidFill>
                <a:latin typeface="Times New Roman" panose="02020603050405020304" pitchFamily="18" charset="0"/>
                <a:cs typeface="Times New Roman" panose="02020603050405020304" pitchFamily="18" charset="0"/>
              </a:rPr>
              <a:t>?</a:t>
            </a:r>
          </a:p>
          <a:p>
            <a:pPr>
              <a:spcBef>
                <a:spcPct val="0"/>
              </a:spcBef>
              <a:buFontTx/>
              <a:buNone/>
            </a:pPr>
            <a:r>
              <a:rPr lang="en-US" altLang="en-US" sz="2800" b="1" dirty="0">
                <a:solidFill>
                  <a:srgbClr val="C00000"/>
                </a:solidFill>
                <a:latin typeface="Times New Roman" panose="02020603050405020304" pitchFamily="18" charset="0"/>
                <a:cs typeface="Times New Roman" panose="02020603050405020304" pitchFamily="18" charset="0"/>
              </a:rPr>
              <a:t>+</a:t>
            </a:r>
            <a:r>
              <a:rPr lang="en-US" altLang="en-US" sz="2800" b="1" dirty="0" err="1">
                <a:solidFill>
                  <a:srgbClr val="C00000"/>
                </a:solidFill>
                <a:latin typeface="Times New Roman" panose="02020603050405020304" pitchFamily="18" charset="0"/>
                <a:cs typeface="Times New Roman" panose="02020603050405020304" pitchFamily="18" charset="0"/>
              </a:rPr>
              <a:t>Quan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hệ</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mà</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in </a:t>
            </a:r>
            <a:r>
              <a:rPr lang="en-US" altLang="en-US" sz="2800" b="1" dirty="0" err="1">
                <a:solidFill>
                  <a:srgbClr val="C00000"/>
                </a:solidFill>
                <a:latin typeface="Times New Roman" panose="02020603050405020304" pitchFamily="18" charset="0"/>
                <a:cs typeface="Times New Roman" panose="02020603050405020304" pitchFamily="18" charset="0"/>
              </a:rPr>
              <a:t>đậm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biểu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diễn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là</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quan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hệ</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gì</a:t>
            </a:r>
            <a:r>
              <a:rPr lang="en-US" altLang="en-US" sz="2800" b="1" dirty="0">
                <a:solidFill>
                  <a:srgbClr val="C0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37" presetClass="entr" presetSubtype="0" fill="hold" nodeType="withEffect">
                                  <p:stCondLst>
                                    <p:cond delay="5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900" decel="100000" fill="hold"/>
                                        <p:tgtEl>
                                          <p:spTgt spid="2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589280" y="1432560"/>
            <a:ext cx="590296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a:t>
            </a:r>
            <a:r>
              <a:rPr lang="en-US" sz="2800" dirty="0">
                <a:solidFill>
                  <a:srgbClr val="000000"/>
                </a:solidFill>
                <a:latin typeface="Cambria" panose="02040503050406030204" pitchFamily="18" charset="0"/>
                <a:ea typeface="Cambria" panose="02040503050406030204" pitchFamily="18" charset="0"/>
              </a:rPr>
              <a:t>â</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p:txBody>
      </p:sp>
      <p:sp>
        <p:nvSpPr>
          <p:cNvPr id="7" name="TextBox 6"/>
          <p:cNvSpPr txBox="1"/>
          <p:nvPr/>
        </p:nvSpPr>
        <p:spPr>
          <a:xfrm>
            <a:off x="6644641" y="159025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pPr algn="just"/>
            <a:r>
              <a:rPr lang="nl-NL" sz="2400" dirty="0">
                <a:ea typeface="Cambria" panose="02040503050406030204" pitchFamily="18" charset="0"/>
                <a:cs typeface="Times New Roman" panose="02020603050405020304" pitchFamily="18" charset="0"/>
              </a:rPr>
              <a:t>Từ </a:t>
            </a:r>
            <a:r>
              <a:rPr lang="nl-NL" sz="2400" b="1" dirty="0">
                <a:ea typeface="Cambria" panose="02040503050406030204" pitchFamily="18" charset="0"/>
                <a:cs typeface="Times New Roman" panose="02020603050405020304" pitchFamily="18" charset="0"/>
              </a:rPr>
              <a:t>do</a:t>
            </a:r>
            <a:r>
              <a:rPr lang="nl-NL" sz="2400" dirty="0">
                <a:ea typeface="Cambria" panose="02040503050406030204" pitchFamily="18" charset="0"/>
                <a:cs typeface="Times New Roman" panose="02020603050405020304" pitchFamily="18" charset="0"/>
              </a:rPr>
              <a:t> nối bức tranh sơn dầu với hoạ sĩ Trần Văn Cần</a:t>
            </a:r>
            <a:endParaRPr lang="en-US" sz="2400" dirty="0">
              <a:ea typeface="Cambria" panose="02040503050406030204" pitchFamily="18" charset="0"/>
              <a:cs typeface="Times New Roman" panose="02020603050405020304" pitchFamily="18" charset="0"/>
            </a:endParaRPr>
          </a:p>
        </p:txBody>
      </p:sp>
      <p:sp>
        <p:nvSpPr>
          <p:cNvPr id="10" name="TextBox 9"/>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a:t>
            </a:r>
          </a:p>
        </p:txBody>
      </p:sp>
      <p:sp>
        <p:nvSpPr>
          <p:cNvPr id="14" name="TextBox 13"/>
          <p:cNvSpPr txBox="1"/>
          <p:nvPr/>
        </p:nvSpPr>
        <p:spPr>
          <a:xfrm>
            <a:off x="1999828" y="30622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cxnSp>
        <p:nvCxnSpPr>
          <p:cNvPr id="15" name="Straight Connector 14"/>
          <p:cNvCxnSpPr/>
          <p:nvPr/>
        </p:nvCxnSpPr>
        <p:spPr>
          <a:xfrm flipV="1">
            <a:off x="3324225" y="847725"/>
            <a:ext cx="1914525" cy="2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05800" y="866865"/>
            <a:ext cx="2725738" cy="8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1974" y="5874651"/>
            <a:ext cx="8493551" cy="523220"/>
          </a:xfrm>
          <a:prstGeom prst="rect">
            <a:avLst/>
          </a:prstGeom>
          <a:noFill/>
        </p:spPr>
        <p:txBody>
          <a:bodyPr wrap="square" rtlCol="0">
            <a:spAutoFit/>
          </a:bodyPr>
          <a:lstStyle/>
          <a:p>
            <a:r>
              <a:rPr lang="en-US" sz="2800" b="1" dirty="0" err="1">
                <a:solidFill>
                  <a:srgbClr val="3366CC"/>
                </a:solidFill>
                <a:latin typeface="Times New Roman" panose="02020603050405020304" pitchFamily="18" charset="0"/>
                <a:cs typeface="Times New Roman" panose="02020603050405020304" pitchFamily="18" charset="0"/>
              </a:rPr>
              <a:t>Các</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từ</a:t>
            </a:r>
            <a:r>
              <a:rPr lang="en-US" sz="2800" b="1" dirty="0">
                <a:solidFill>
                  <a:srgbClr val="3366CC"/>
                </a:solidFill>
                <a:latin typeface="Times New Roman" panose="02020603050405020304" pitchFamily="18" charset="0"/>
                <a:cs typeface="Times New Roman" panose="02020603050405020304" pitchFamily="18" charset="0"/>
              </a:rPr>
              <a:t>: do, </a:t>
            </a:r>
            <a:r>
              <a:rPr lang="en-US" sz="2800" b="1" dirty="0" err="1">
                <a:solidFill>
                  <a:srgbClr val="3366CC"/>
                </a:solidFill>
                <a:latin typeface="Times New Roman" panose="02020603050405020304" pitchFamily="18" charset="0"/>
                <a:cs typeface="Times New Roman" panose="02020603050405020304" pitchFamily="18" charset="0"/>
              </a:rPr>
              <a:t>vào</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và</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trong</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của</a:t>
            </a:r>
            <a:r>
              <a:rPr lang="en-US" sz="2800" b="1" dirty="0">
                <a:solidFill>
                  <a:srgbClr val="3366CC"/>
                </a:solidFill>
                <a:latin typeface="Times New Roman" panose="02020603050405020304" pitchFamily="18" charset="0"/>
                <a:cs typeface="Times New Roman" panose="02020603050405020304" pitchFamily="18" charset="0"/>
              </a:rPr>
              <a:t>, … </a:t>
            </a:r>
            <a:r>
              <a:rPr lang="en-US" sz="2800" b="1" dirty="0" err="1">
                <a:solidFill>
                  <a:srgbClr val="3366CC"/>
                </a:solidFill>
                <a:latin typeface="Times New Roman" panose="02020603050405020304" pitchFamily="18" charset="0"/>
                <a:cs typeface="Times New Roman" panose="02020603050405020304" pitchFamily="18" charset="0"/>
              </a:rPr>
              <a:t>được</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gọi</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là</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kết</a:t>
            </a:r>
            <a:r>
              <a:rPr lang="en-US" sz="2800" b="1" dirty="0">
                <a:solidFill>
                  <a:srgbClr val="3366CC"/>
                </a:solidFill>
                <a:latin typeface="Times New Roman" panose="02020603050405020304" pitchFamily="18" charset="0"/>
                <a:cs typeface="Times New Roman" panose="02020603050405020304" pitchFamily="18" charset="0"/>
              </a:rPr>
              <a:t> </a:t>
            </a:r>
            <a:r>
              <a:rPr lang="en-US" sz="2800" b="1" dirty="0" err="1">
                <a:solidFill>
                  <a:srgbClr val="3366CC"/>
                </a:solidFill>
                <a:latin typeface="Times New Roman" panose="02020603050405020304" pitchFamily="18" charset="0"/>
                <a:cs typeface="Times New Roman" panose="02020603050405020304" pitchFamily="18" charset="0"/>
              </a:rPr>
              <a:t>từ</a:t>
            </a:r>
            <a:endParaRPr lang="en-US" sz="2800" b="1" dirty="0">
              <a:solidFill>
                <a:srgbClr val="3366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632723"/>
            <a:chOff x="515999" y="0"/>
            <a:chExt cx="11482961" cy="10669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84194" y="282548"/>
              <a:ext cx="9623211" cy="784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7" name="TextBox 6"/>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a:t>
            </a:r>
            <a:r>
              <a:rPr lang="vi-VN" sz="3200" b="0" i="0" dirty="0">
                <a:solidFill>
                  <a:srgbClr val="000000"/>
                </a:solidFill>
                <a:effectLst/>
                <a:latin typeface="Cambria" panose="02040503050406030204" pitchFamily="18" charset="0"/>
                <a:ea typeface="Cambria" panose="02040503050406030204" pitchFamily="18" charset="0"/>
              </a:rPr>
              <a:t>Vì những bức tranh của Bùi Xuân Phái mang hồn cốt của phố cổ Hà Nội nên tranh của ông được gọi là “Phố Phái".</a:t>
            </a:r>
          </a:p>
          <a:p>
            <a:pPr algn="just"/>
            <a:r>
              <a:rPr lang="vi-VN" sz="3200" b="0" i="0" dirty="0">
                <a:solidFill>
                  <a:srgbClr val="FF0000"/>
                </a:solidFill>
                <a:effectLst/>
                <a:latin typeface="Cambria" panose="02040503050406030204" pitchFamily="18" charset="0"/>
                <a:ea typeface="Cambria" panose="02040503050406030204" pitchFamily="18" charset="0"/>
              </a:rPr>
              <a:t>b. </a:t>
            </a:r>
            <a:r>
              <a:rPr lang="vi-VN" sz="3200" b="0" i="0" dirty="0">
                <a:solidFill>
                  <a:srgbClr val="000000"/>
                </a:solidFill>
                <a:effectLst/>
                <a:latin typeface="Cambria" panose="02040503050406030204" pitchFamily="18" charset="0"/>
                <a:ea typeface="Cambria" panose="02040503050406030204" pitchFamily="18" charset="0"/>
              </a:rPr>
              <a:t>Mặc dù phim hoạt hình thường hướng tới đối tượng trẻ em, nhưng nhiều người lớn vẫn rất yêu thích loại phim này.</a:t>
            </a:r>
          </a:p>
          <a:p>
            <a:pPr algn="just"/>
            <a:r>
              <a:rPr lang="vi-VN" sz="3200" b="0" i="0" dirty="0">
                <a:solidFill>
                  <a:srgbClr val="FF0000"/>
                </a:solidFill>
                <a:effectLst/>
                <a:latin typeface="Cambria" panose="02040503050406030204" pitchFamily="18" charset="0"/>
                <a:ea typeface="Cambria" panose="02040503050406030204" pitchFamily="18" charset="0"/>
              </a:rPr>
              <a:t>c. </a:t>
            </a:r>
            <a:r>
              <a:rPr lang="vi-VN" sz="3200" b="0" i="0" dirty="0">
                <a:solidFill>
                  <a:srgbClr val="000000"/>
                </a:solidFill>
                <a:effectLst/>
                <a:latin typeface="Cambria" panose="02040503050406030204" pitchFamily="18" charset="0"/>
                <a:ea typeface="Cambria" panose="02040503050406030204" pitchFamily="18" charset="0"/>
              </a:rPr>
              <a:t>Dân ca quan họ không những là niềm tự hào của người dân Kinh Bắc mà còn là niềm tự hào của cả dân tộc Việt Nam.</a:t>
            </a:r>
          </a:p>
          <a:p>
            <a:pPr algn="just"/>
            <a:r>
              <a:rPr lang="vi-VN" sz="3200" b="0" i="0" dirty="0">
                <a:solidFill>
                  <a:srgbClr val="FF0000"/>
                </a:solidFill>
                <a:effectLst/>
                <a:latin typeface="Cambria" panose="02040503050406030204" pitchFamily="18" charset="0"/>
                <a:ea typeface="Cambria" panose="02040503050406030204" pitchFamily="18" charset="0"/>
              </a:rPr>
              <a:t>d. </a:t>
            </a:r>
            <a:r>
              <a:rPr lang="vi-VN" sz="3200" b="0" i="0" dirty="0">
                <a:solidFill>
                  <a:srgbClr val="000000"/>
                </a:solidFill>
                <a:effectLst/>
                <a:latin typeface="Cambria" panose="02040503050406030204" pitchFamily="18" charset="0"/>
                <a:ea typeface="Cambria" panose="02040503050406030204" pitchFamily="18" charset="0"/>
              </a:rPr>
              <a:t>Nếu bạn thực sự yêu thích ba lê thì bạn nên theo học từ khi còn nhỏ.</a:t>
            </a:r>
          </a:p>
        </p:txBody>
      </p:sp>
      <p:cxnSp>
        <p:nvCxnSpPr>
          <p:cNvPr id="10" name="Straight Connector 9"/>
          <p:cNvCxnSpPr/>
          <p:nvPr/>
        </p:nvCxnSpPr>
        <p:spPr>
          <a:xfrm>
            <a:off x="3949831" y="923827"/>
            <a:ext cx="6240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1376313" y="616635"/>
            <a:ext cx="499621" cy="480645"/>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60680" y="27432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97536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
        <p:nvSpPr>
          <p:cNvPr id="3" name="Oval 2"/>
          <p:cNvSpPr/>
          <p:nvPr/>
        </p:nvSpPr>
        <p:spPr>
          <a:xfrm>
            <a:off x="1338605" y="574153"/>
            <a:ext cx="575036" cy="56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24053" y="1155244"/>
            <a:ext cx="755715" cy="56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913641" y="1139761"/>
            <a:ext cx="9134573" cy="154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66800" y="1620406"/>
            <a:ext cx="2383410" cy="77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353611" y="1628148"/>
            <a:ext cx="6095314" cy="154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917</Words>
  <Application>Microsoft Office PowerPoint</Application>
  <PresentationFormat>Widescreen</PresentationFormat>
  <Paragraphs>50</Paragraphs>
  <Slides>20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Cambria</vt:lpstr>
      <vt:lpstr>LNTH-Dinomiko</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Mrs HAI ANH</cp:lastModifiedBy>
  <cp:revision>61</cp:revision>
  <dcterms:created xsi:type="dcterms:W3CDTF">2022-07-21T07:34:00Z</dcterms:created>
  <dcterms:modified xsi:type="dcterms:W3CDTF">2025-12-31T08:07:24Z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8AE60F3875FC4AD4AC52B54E9E42BBAA_13</vt:lpwstr>
  </property>
  <property fmtid="{D5CDD505-2E9C-101B-9397-08002B2CF9AE}" pid="3" name="KSOProductBuildVer">
    <vt:lpwstr>1033-12.2.0.18607</vt:lpwstr>
  </property>
</Properties>
</file>