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8" r:id="rId3"/>
  </p:sldMasterIdLst>
  <p:notesMasterIdLst>
    <p:notesMasterId r:id="rId25"/>
  </p:notesMasterIdLst>
  <p:sldIdLst>
    <p:sldId id="258" r:id="rId4"/>
    <p:sldId id="265" r:id="rId5"/>
    <p:sldId id="312" r:id="rId6"/>
    <p:sldId id="266" r:id="rId7"/>
    <p:sldId id="364" r:id="rId8"/>
    <p:sldId id="264" r:id="rId9"/>
    <p:sldId id="267" r:id="rId10"/>
    <p:sldId id="271" r:id="rId11"/>
    <p:sldId id="365" r:id="rId12"/>
    <p:sldId id="366" r:id="rId13"/>
    <p:sldId id="341" r:id="rId14"/>
    <p:sldId id="269" r:id="rId15"/>
    <p:sldId id="270" r:id="rId16"/>
    <p:sldId id="308" r:id="rId17"/>
    <p:sldId id="278" r:id="rId18"/>
    <p:sldId id="279" r:id="rId19"/>
    <p:sldId id="280" r:id="rId20"/>
    <p:sldId id="293" r:id="rId21"/>
    <p:sldId id="314" r:id="rId22"/>
    <p:sldId id="309" r:id="rId23"/>
    <p:sldId id="28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702E"/>
    <a:srgbClr val="2806BA"/>
    <a:srgbClr val="FF0066"/>
    <a:srgbClr val="6A3F35"/>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88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CDB3C-47EB-4F62-A594-91C3BFFE27DB}" type="datetimeFigureOut">
              <a:rPr lang="en-US" smtClean="0"/>
              <a:t>31/12/2025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1EA5F-F161-43F2-9849-EAD46C7454E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3670468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rcRect t="15381" b="365"/>
          <a:stretch>
            <a:fillRect/>
          </a:stretch>
        </p:blipFill>
        <p:spPr>
          <a:xfrm>
            <a:off x="20" y="1282"/>
            <a:ext cx="12191980" cy="6856718"/>
          </a:xfrm>
          <a:prstGeom prst="rect">
            <a:avLst/>
          </a:prstGeom>
        </p:spPr>
      </p:pic>
      <p:sp>
        <p:nvSpPr>
          <p:cNvPr id="7" name="Rectangle 6"/>
          <p:cNvSpPr/>
          <p:nvPr userDrawn="1"/>
        </p:nvSpPr>
        <p:spPr>
          <a:xfrm>
            <a:off x="214122" y="241535"/>
            <a:ext cx="11763756" cy="6374931"/>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800" dirty="0"/>
          </a:p>
        </p:txBody>
      </p:sp>
    </p:spTree>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31/12/2025</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31/12/2025</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31/12/2025</a:t>
            </a:fld>
            <a:endParaRPr lang="vi-VN"/>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31/12/2025</a:t>
            </a:fld>
            <a:endParaRPr lang="vi-VN"/>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31/12/2025</a:t>
            </a:fld>
            <a:endParaRPr lang="vi-VN"/>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31/12/2025</a:t>
            </a:fld>
            <a:endParaRPr lang="vi-VN"/>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31/12/2025</a:t>
            </a:fld>
            <a:endParaRPr lang="vi-VN"/>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31/12/2025</a:t>
            </a:fld>
            <a:endParaRPr lang="vi-VN"/>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31/12/2025</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31/12/2025</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descr="A round pink label with white text and a black background&#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8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6.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sv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9.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p:cNvPicPr>
            <a:picLocks noChangeAspect="1"/>
          </p:cNvPicPr>
          <p:nvPr/>
        </p:nvPicPr>
        <p:blipFill>
          <a:blip r:embed="rId5"/>
          <a:stretch>
            <a:fillRect/>
          </a:stretch>
        </p:blipFill>
        <p:spPr>
          <a:xfrm>
            <a:off x="3650085" y="2754180"/>
            <a:ext cx="6358679" cy="1597290"/>
          </a:xfrm>
          <a:prstGeom prst="rect">
            <a:avLst/>
          </a:prstGeom>
        </p:spPr>
      </p:pic>
      <p:pic>
        <p:nvPicPr>
          <p:cNvPr id="3" name="Picture 2" descr="A round pink label with white text and a black background&#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604" y="703138"/>
            <a:ext cx="11786300" cy="6370975"/>
          </a:xfrm>
          <a:prstGeom prst="rect">
            <a:avLst/>
          </a:prstGeom>
        </p:spPr>
        <p:style>
          <a:lnRef idx="3">
            <a:schemeClr val="accent2"/>
          </a:lnRef>
          <a:fillRef idx="0">
            <a:srgbClr val="FFFFFF"/>
          </a:fillRef>
          <a:effectRef idx="0">
            <a:srgbClr val="FFFFFF"/>
          </a:effectRef>
          <a:fontRef idx="minor">
            <a:schemeClr val="tx1"/>
          </a:fontRef>
        </p:style>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b="1" dirty="0">
                <a:solidFill>
                  <a:srgbClr val="2806BA"/>
                </a:solidFill>
                <a:latin typeface="Cambria" panose="02040503050406030204" pitchFamily="18" charset="0"/>
                <a:ea typeface="Cambria" panose="02040503050406030204" pitchFamily="18" charset="0"/>
              </a:rPr>
              <a:t>Ba lê là môn nghệ thuật múa có nguồn gốc từ châu Âu. Nghệ thuật múa ba lê được biết đến rộng rãi thông qua những vở ba lê – một thể loại vũ kịch có sự kết hợp giữa kịch, âm nhạc và vũ đạo.</a:t>
            </a:r>
          </a:p>
          <a:p>
            <a:pPr algn="just"/>
            <a:r>
              <a:rPr lang="en-US" sz="2400" dirty="0">
                <a:latin typeface="Cambria" panose="02040503050406030204" pitchFamily="18" charset="0"/>
                <a:ea typeface="Cambria" panose="02040503050406030204" pitchFamily="18" charset="0"/>
              </a:rPr>
              <a:t>   	</a:t>
            </a:r>
            <a:r>
              <a:rPr lang="vi-VN" sz="2400" b="1" dirty="0">
                <a:solidFill>
                  <a:srgbClr val="49702E"/>
                </a:solidFill>
                <a:latin typeface="Cambria" panose="02040503050406030204" pitchFamily="18" charset="0"/>
                <a:ea typeface="Cambria" panose="02040503050406030204" pitchFamily="18" charset="0"/>
              </a:rPr>
              <a:t>Những vở ba lê nổi tiếng thế giới có thể kể đến như </a:t>
            </a:r>
            <a:r>
              <a:rPr lang="vi-VN" sz="2400" b="1" i="1" dirty="0">
                <a:solidFill>
                  <a:srgbClr val="49702E"/>
                </a:solidFill>
                <a:latin typeface="Cambria" panose="02040503050406030204" pitchFamily="18" charset="0"/>
                <a:ea typeface="Cambria" panose="02040503050406030204" pitchFamily="18" charset="0"/>
              </a:rPr>
              <a:t>Hồ thiên nga, Người đẹp ngủ trong rừng, Lọ Lem,...</a:t>
            </a:r>
            <a:r>
              <a:rPr lang="vi-VN" sz="2400" b="1" dirty="0">
                <a:solidFill>
                  <a:srgbClr val="49702E"/>
                </a:solidFill>
                <a:latin typeface="Cambria" panose="02040503050406030204" pitchFamily="18" charset="0"/>
                <a:ea typeface="Cambria" panose="02040503050406030204" pitchFamily="18" charset="0"/>
              </a:rPr>
              <a:t> Mỗi vở kịch là một câu chuyện ca ngợi tình yêu, sự thánh thiện và ước mơ vươn tới những điều tốt đẹp của con người trong cuộc sống.</a:t>
            </a:r>
          </a:p>
          <a:p>
            <a:pPr algn="just"/>
            <a:r>
              <a:rPr lang="en-US" sz="2400" dirty="0">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Trong các vở ba lê, người diễn viên dùng động tác múa để thể hiện nội dung thay cho lời nói. Như trong vở </a:t>
            </a:r>
            <a:r>
              <a:rPr lang="vi-VN" sz="2400" b="1" i="1" dirty="0">
                <a:solidFill>
                  <a:srgbClr val="FF0000"/>
                </a:solidFill>
                <a:latin typeface="Cambria" panose="02040503050406030204" pitchFamily="18" charset="0"/>
                <a:ea typeface="Cambria" panose="02040503050406030204" pitchFamily="18" charset="0"/>
              </a:rPr>
              <a:t>Hồ thiên nga</a:t>
            </a:r>
            <a:r>
              <a:rPr lang="vi-VN" sz="2400" b="1" dirty="0">
                <a:solidFill>
                  <a:srgbClr val="FF0000"/>
                </a:solidFill>
                <a:latin typeface="Cambria" panose="02040503050406030204" pitchFamily="18" charset="0"/>
                <a:ea typeface="Cambria" panose="02040503050406030204" pitchFamily="18" charset="0"/>
              </a:rPr>
              <a:t>, các diễn viên thực hiện những cú xoay người đẹp mắt và chuẩn xác, những bước đi nhẹ như cánh hoa hé mở khiến khán giả có cảm giác được ngắm nhìn một đàn thiên nga đang lướt trên mặt hồ. Khi diễn viên chính đứng một chân xoay liên tục tới 32 vòng trên đầu mũi chân, khán giả cũng cảm nhận được nhân vật đang mong muốn thể hiện sức mạnh một cách mãnh liệt. Để thực hiện được những kĩ thuật rất khó này, người diễn viên phải dày công khổ luyện trong một thời gian dài.</a:t>
            </a:r>
          </a:p>
          <a:p>
            <a:pPr algn="just"/>
            <a:r>
              <a:rPr lang="en-US" sz="2400" dirty="0">
                <a:latin typeface="Cambria" panose="02040503050406030204" pitchFamily="18" charset="0"/>
                <a:ea typeface="Cambria" panose="02040503050406030204" pitchFamily="18" charset="0"/>
              </a:rPr>
              <a:t>  	 </a:t>
            </a:r>
            <a:r>
              <a:rPr lang="vi-VN" sz="2400" b="1" dirty="0">
                <a:solidFill>
                  <a:schemeClr val="accent5">
                    <a:lumMod val="75000"/>
                  </a:schemeClr>
                </a:solidFill>
                <a:latin typeface="Cambria" panose="02040503050406030204" pitchFamily="18" charset="0"/>
                <a:ea typeface="Cambria" panose="02040503050406030204" pitchFamily="18" charset="0"/>
              </a:rPr>
              <a:t>Hiện nay, ba lê là môn nghệ thuật được nhiều người yêu thích và được dạy ở các trường múa trên khắp thế giới.</a:t>
            </a:r>
            <a:r>
              <a:rPr lang="en-US" sz="2400" b="1" dirty="0">
                <a:solidFill>
                  <a:schemeClr val="accent5">
                    <a:lumMod val="75000"/>
                  </a:schemeClr>
                </a:solidFill>
                <a:latin typeface="Cambria" panose="02040503050406030204" pitchFamily="18" charset="0"/>
                <a:ea typeface="Cambria" panose="02040503050406030204" pitchFamily="18" charset="0"/>
              </a:rPr>
              <a:t>                                                    </a:t>
            </a:r>
            <a:r>
              <a:rPr lang="vi-VN" sz="2400" b="1" i="1" dirty="0">
                <a:solidFill>
                  <a:schemeClr val="accent2">
                    <a:lumMod val="75000"/>
                  </a:schemeClr>
                </a:solidFill>
                <a:latin typeface="Cambria" panose="02040503050406030204" pitchFamily="18" charset="0"/>
                <a:ea typeface="Cambria" panose="02040503050406030204" pitchFamily="18" charset="0"/>
              </a:rPr>
              <a:t>(Tuệ Nhi tổng hợp)</a:t>
            </a:r>
          </a:p>
          <a:p>
            <a:endParaRPr lang="vi-VN" sz="2400" b="1" dirty="0">
              <a:solidFill>
                <a:schemeClr val="accent5">
                  <a:lumMod val="75000"/>
                </a:schemeClr>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3622168" y="155923"/>
            <a:ext cx="5840474" cy="749873"/>
          </a:xfrm>
          <a:prstGeom prst="rect">
            <a:avLst/>
          </a:prstGeom>
        </p:spPr>
      </p:pic>
      <p:sp>
        <p:nvSpPr>
          <p:cNvPr id="2" name="Heptagon 1"/>
          <p:cNvSpPr/>
          <p:nvPr/>
        </p:nvSpPr>
        <p:spPr>
          <a:xfrm>
            <a:off x="672465" y="755015"/>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a:t>1</a:t>
            </a:r>
          </a:p>
        </p:txBody>
      </p:sp>
      <p:sp>
        <p:nvSpPr>
          <p:cNvPr id="4" name="Heptagon 3"/>
          <p:cNvSpPr/>
          <p:nvPr/>
        </p:nvSpPr>
        <p:spPr>
          <a:xfrm>
            <a:off x="672465" y="1885315"/>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a:t>2</a:t>
            </a:r>
          </a:p>
        </p:txBody>
      </p:sp>
      <p:sp>
        <p:nvSpPr>
          <p:cNvPr id="5" name="Heptagon 4"/>
          <p:cNvSpPr/>
          <p:nvPr/>
        </p:nvSpPr>
        <p:spPr>
          <a:xfrm>
            <a:off x="672465" y="2945946"/>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a:t>3</a:t>
            </a:r>
          </a:p>
        </p:txBody>
      </p:sp>
      <p:sp>
        <p:nvSpPr>
          <p:cNvPr id="6" name="Heptagon 5"/>
          <p:cNvSpPr/>
          <p:nvPr/>
        </p:nvSpPr>
        <p:spPr>
          <a:xfrm>
            <a:off x="672465" y="5886178"/>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dirty="0"/>
              <a:t>4</a:t>
            </a:r>
          </a:p>
        </p:txBody>
      </p:sp>
    </p:spTree>
    <p:extLst>
      <p:ext uri="{BB962C8B-B14F-4D97-AF65-F5344CB8AC3E}">
        <p14:creationId xmlns:p14="http://schemas.microsoft.com/office/powerpoint/2010/main" val="14819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 grpId="0" animBg="1"/>
      <p:bldP spid="2" grpId="1" animBg="1"/>
      <p:bldP spid="4" grpId="0" bldLvl="0" animBg="1"/>
      <p:bldP spid="4" grpId="1" animBg="1"/>
      <p:bldP spid="5" grpId="0" bldLvl="0" animBg="1"/>
      <p:bldP spid="5" grpId="1" animBg="1"/>
      <p:bldP spid="6" grpId="0" bldLvl="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rot="21100835">
            <a:off x="3224530" y="1040131"/>
            <a:ext cx="6449822" cy="325755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02426" y="1432771"/>
            <a:ext cx="6360337" cy="5088025"/>
          </a:xfrm>
          <a:prstGeom prst="rect">
            <a:avLst/>
          </a:prstGeom>
        </p:spPr>
      </p:pic>
      <p:sp>
        <p:nvSpPr>
          <p:cNvPr id="4" name="Speech Bubble: Rectangle with Corners Rounded 5"/>
          <p:cNvSpPr/>
          <p:nvPr/>
        </p:nvSpPr>
        <p:spPr>
          <a:xfrm rot="21086222">
            <a:off x="3692009" y="1244346"/>
            <a:ext cx="5691124" cy="2687574"/>
          </a:xfrm>
          <a:prstGeom prst="wedgeRoundRectCallout">
            <a:avLst>
              <a:gd name="adj1" fmla="val -58945"/>
              <a:gd name="adj2" fmla="val 6459"/>
              <a:gd name="adj3" fmla="val 16667"/>
            </a:avLst>
          </a:prstGeom>
          <a:solidFill>
            <a:schemeClr val="accent2">
              <a:lumMod val="40000"/>
              <a:lumOff val="6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altLang="vi-VN" sz="4000" dirty="0">
                <a:solidFill>
                  <a:srgbClr val="002060"/>
                </a:solidFill>
                <a:latin typeface="Calibri" panose="020F0502020204030204" pitchFamily="34" charset="0"/>
                <a:cs typeface="Calibri" panose="020F0502020204030204" pitchFamily="34" charset="0"/>
              </a:rPr>
              <a:t>Trong bài, con chưa hiểu nghĩa của từ nào?</a:t>
            </a:r>
            <a:endParaRPr kumimoji="0" lang="en-US" altLang="vi-VN"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2850155" y="-1782518"/>
            <a:ext cx="7281125" cy="3528459"/>
            <a:chOff x="2868442" y="-1344168"/>
            <a:chExt cx="7281125" cy="3528459"/>
          </a:xfrm>
        </p:grpSpPr>
        <p:sp>
          <p:nvSpPr>
            <p:cNvPr id="7" name="Freeform 6"/>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2"/>
              <a:stretch>
                <a:fillRect/>
              </a:stretch>
            </a:blipFill>
          </p:spPr>
          <p:txBody>
            <a:bodyPr/>
            <a:lstStyle/>
            <a:p>
              <a:pPr defTabSz="914400">
                <a:defRPr/>
              </a:pPr>
              <a:endParaRPr lang="vi-VN" kern="0">
                <a:solidFill>
                  <a:prstClr val="black"/>
                </a:solidFill>
                <a:latin typeface="Cambria" panose="02040503050406030204" pitchFamily="18" charset="0"/>
                <a:ea typeface="Cambria" panose="02040503050406030204" pitchFamily="18" charset="0"/>
              </a:endParaRPr>
            </a:p>
          </p:txBody>
        </p:sp>
        <p:sp>
          <p:nvSpPr>
            <p:cNvPr id="8" name="TextBox 7"/>
            <p:cNvSpPr txBox="1"/>
            <p:nvPr/>
          </p:nvSpPr>
          <p:spPr>
            <a:xfrm>
              <a:off x="3209271" y="1130220"/>
              <a:ext cx="6940296" cy="830997"/>
            </a:xfrm>
            <a:prstGeom prst="rect">
              <a:avLst/>
            </a:prstGeom>
            <a:noFill/>
          </p:spPr>
          <p:txBody>
            <a:bodyPr wrap="square" rtlCol="0">
              <a:spAutoFit/>
            </a:bodyPr>
            <a:lstStyle/>
            <a:p>
              <a:pPr defTabSz="914400">
                <a:defRPr/>
              </a:pPr>
              <a:r>
                <a:rPr lang="vi-VN" sz="4800" b="1" kern="0" dirty="0">
                  <a:solidFill>
                    <a:prstClr val="white"/>
                  </a:solidFill>
                  <a:latin typeface="Cambria" panose="02040503050406030204" pitchFamily="18" charset="0"/>
                  <a:ea typeface="Cambria" panose="02040503050406030204" pitchFamily="18" charset="0"/>
                </a:rPr>
                <a:t>Luyện đọc trong nhóm</a:t>
              </a:r>
            </a:p>
          </p:txBody>
        </p:sp>
      </p:grpSp>
      <p:grpSp>
        <p:nvGrpSpPr>
          <p:cNvPr id="9" name="Group 8"/>
          <p:cNvGrpSpPr/>
          <p:nvPr/>
        </p:nvGrpSpPr>
        <p:grpSpPr>
          <a:xfrm>
            <a:off x="1619148" y="2256762"/>
            <a:ext cx="2881074" cy="1364015"/>
            <a:chOff x="4655463" y="665953"/>
            <a:chExt cx="2881074" cy="1364015"/>
          </a:xfrm>
        </p:grpSpPr>
        <p:sp>
          <p:nvSpPr>
            <p:cNvPr id="12" name="Freeform 14"/>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00">
                <a:defRPr/>
              </a:pPr>
              <a:endParaRPr lang="vi-VN" kern="0">
                <a:solidFill>
                  <a:prstClr val="black"/>
                </a:solidFill>
                <a:latin typeface="Cambria" panose="02040503050406030204" pitchFamily="18" charset="0"/>
                <a:ea typeface="Cambria" panose="02040503050406030204" pitchFamily="18" charset="0"/>
              </a:endParaRPr>
            </a:p>
          </p:txBody>
        </p:sp>
        <p:sp>
          <p:nvSpPr>
            <p:cNvPr id="15" name="TextBox 14"/>
            <p:cNvSpPr txBox="1"/>
            <p:nvPr/>
          </p:nvSpPr>
          <p:spPr>
            <a:xfrm>
              <a:off x="4919234" y="1099151"/>
              <a:ext cx="2384281" cy="707886"/>
            </a:xfrm>
            <a:prstGeom prst="rect">
              <a:avLst/>
            </a:prstGeom>
            <a:noFill/>
          </p:spPr>
          <p:txBody>
            <a:bodyPr wrap="square" rtlCol="0">
              <a:spAutoFit/>
            </a:bodyPr>
            <a:lstStyle/>
            <a:p>
              <a:pPr algn="ctr" defTabSz="914400">
                <a:defRPr/>
              </a:pPr>
              <a:r>
                <a:rPr lang="en-GB" sz="4000" b="1" kern="0" dirty="0" err="1">
                  <a:solidFill>
                    <a:prstClr val="white"/>
                  </a:solidFill>
                  <a:latin typeface="Cambria" panose="02040503050406030204" pitchFamily="18" charset="0"/>
                  <a:ea typeface="Cambria" panose="02040503050406030204" pitchFamily="18" charset="0"/>
                </a:rPr>
                <a:t>Yêu</a:t>
              </a:r>
              <a:r>
                <a:rPr lang="en-GB" sz="4000" b="1" kern="0" dirty="0">
                  <a:solidFill>
                    <a:prstClr val="white"/>
                  </a:solidFill>
                  <a:latin typeface="Cambria" panose="02040503050406030204" pitchFamily="18" charset="0"/>
                  <a:ea typeface="Cambria" panose="02040503050406030204" pitchFamily="18" charset="0"/>
                </a:rPr>
                <a:t> </a:t>
              </a:r>
              <a:r>
                <a:rPr lang="en-GB" sz="4000" b="1" kern="0" dirty="0" err="1">
                  <a:solidFill>
                    <a:prstClr val="white"/>
                  </a:solidFill>
                  <a:latin typeface="Cambria" panose="02040503050406030204" pitchFamily="18" charset="0"/>
                  <a:ea typeface="Cambria" panose="02040503050406030204" pitchFamily="18" charset="0"/>
                </a:rPr>
                <a:t>cầu</a:t>
              </a:r>
              <a:endParaRPr lang="vi-VN" sz="4000" b="1" kern="0" dirty="0">
                <a:solidFill>
                  <a:prstClr val="white"/>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530080" y="3898747"/>
            <a:ext cx="7424692" cy="2058745"/>
            <a:chOff x="3566396" y="2307938"/>
            <a:chExt cx="7424692" cy="2058745"/>
          </a:xfrm>
        </p:grpSpPr>
        <p:pic>
          <p:nvPicPr>
            <p:cNvPr id="18" name="Picture 17"/>
            <p:cNvPicPr>
              <a:picLocks noChangeAspect="1"/>
            </p:cNvPicPr>
            <p:nvPr/>
          </p:nvPicPr>
          <p:blipFill>
            <a:blip r:embed="rId5"/>
            <a:stretch>
              <a:fillRect/>
            </a:stretch>
          </p:blipFill>
          <p:spPr>
            <a:xfrm>
              <a:off x="3742900" y="2402587"/>
              <a:ext cx="506012" cy="515157"/>
            </a:xfrm>
            <a:prstGeom prst="rect">
              <a:avLst/>
            </a:prstGeom>
          </p:spPr>
        </p:pic>
        <p:pic>
          <p:nvPicPr>
            <p:cNvPr id="19" name="Picture 18"/>
            <p:cNvPicPr>
              <a:picLocks noChangeAspect="1"/>
            </p:cNvPicPr>
            <p:nvPr/>
          </p:nvPicPr>
          <p:blipFill>
            <a:blip r:embed="rId5"/>
            <a:stretch>
              <a:fillRect/>
            </a:stretch>
          </p:blipFill>
          <p:spPr>
            <a:xfrm>
              <a:off x="3742900" y="3104053"/>
              <a:ext cx="506012" cy="515157"/>
            </a:xfrm>
            <a:prstGeom prst="rect">
              <a:avLst/>
            </a:prstGeom>
          </p:spPr>
        </p:pic>
        <p:pic>
          <p:nvPicPr>
            <p:cNvPr id="20" name="Picture 19"/>
            <p:cNvPicPr>
              <a:picLocks noChangeAspect="1"/>
            </p:cNvPicPr>
            <p:nvPr/>
          </p:nvPicPr>
          <p:blipFill>
            <a:blip r:embed="rId5"/>
            <a:stretch>
              <a:fillRect/>
            </a:stretch>
          </p:blipFill>
          <p:spPr>
            <a:xfrm>
              <a:off x="3742900" y="3842027"/>
              <a:ext cx="506012" cy="515157"/>
            </a:xfrm>
            <a:prstGeom prst="rect">
              <a:avLst/>
            </a:prstGeom>
          </p:spPr>
        </p:pic>
        <p:sp>
          <p:nvSpPr>
            <p:cNvPr id="21" name="TextBox 20"/>
            <p:cNvSpPr txBox="1"/>
            <p:nvPr/>
          </p:nvSpPr>
          <p:spPr>
            <a:xfrm>
              <a:off x="3601212" y="2307938"/>
              <a:ext cx="6131052" cy="695960"/>
            </a:xfrm>
            <a:prstGeom prst="rect">
              <a:avLst/>
            </a:prstGeom>
            <a:noFill/>
          </p:spPr>
          <p:txBody>
            <a:bodyPr wrap="square">
              <a:spAutoFit/>
            </a:bodyPr>
            <a:lstStyle/>
            <a:p>
              <a:pPr marL="757555" defTabSz="1219200">
                <a:lnSpc>
                  <a:spcPct val="120000"/>
                </a:lnSpc>
                <a:buClr>
                  <a:srgbClr val="000000"/>
                </a:buClr>
              </a:pP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Phân</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công</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theo</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đoạn</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a:t>
              </a:r>
            </a:p>
          </p:txBody>
        </p:sp>
        <p:sp>
          <p:nvSpPr>
            <p:cNvPr id="22" name="TextBox 21"/>
            <p:cNvSpPr txBox="1"/>
            <p:nvPr/>
          </p:nvSpPr>
          <p:spPr>
            <a:xfrm>
              <a:off x="3566396" y="3002859"/>
              <a:ext cx="6131052" cy="695960"/>
            </a:xfrm>
            <a:prstGeom prst="rect">
              <a:avLst/>
            </a:prstGeom>
            <a:noFill/>
          </p:spPr>
          <p:txBody>
            <a:bodyPr wrap="square">
              <a:spAutoFit/>
            </a:bodyPr>
            <a:lstStyle/>
            <a:p>
              <a:pPr marL="757555" defTabSz="1219200">
                <a:lnSpc>
                  <a:spcPct val="120000"/>
                </a:lnSpc>
                <a:buClr>
                  <a:srgbClr val="000000"/>
                </a:buClr>
              </a:pP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Tất</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cả</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thành</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viên</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đều</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a:t>
              </a:r>
            </a:p>
          </p:txBody>
        </p:sp>
        <p:sp>
          <p:nvSpPr>
            <p:cNvPr id="23" name="TextBox 22"/>
            <p:cNvSpPr txBox="1"/>
            <p:nvPr/>
          </p:nvSpPr>
          <p:spPr>
            <a:xfrm>
              <a:off x="3601212" y="3737793"/>
              <a:ext cx="7389876" cy="628890"/>
            </a:xfrm>
            <a:prstGeom prst="rect">
              <a:avLst/>
            </a:prstGeom>
            <a:noFill/>
          </p:spPr>
          <p:txBody>
            <a:bodyPr wrap="square">
              <a:spAutoFit/>
            </a:bodyPr>
            <a:lstStyle/>
            <a:p>
              <a:pPr marL="757555" defTabSz="1219200">
                <a:lnSpc>
                  <a:spcPct val="120000"/>
                </a:lnSpc>
                <a:buClr>
                  <a:srgbClr val="000000"/>
                </a:buClr>
              </a:pPr>
              <a:r>
                <a:rPr lang="en-US" sz="32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32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đúng</a:t>
              </a:r>
              <a:r>
                <a:rPr lang="en-US" sz="32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giọng</a:t>
              </a:r>
              <a:r>
                <a:rPr lang="en-US" sz="32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điệu</a:t>
              </a:r>
              <a:r>
                <a:rPr lang="en-US" sz="32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cách</a:t>
              </a:r>
              <a:r>
                <a:rPr lang="en-US" sz="32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ngắt</a:t>
              </a:r>
              <a:r>
                <a:rPr lang="en-US" sz="32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nhịp</a:t>
              </a:r>
              <a:endParaRPr lang="en-US" sz="3200" kern="0" dirty="0">
                <a:solidFill>
                  <a:srgbClr val="196B24">
                    <a:lumMod val="75000"/>
                  </a:srgbClr>
                </a:solidFill>
                <a:latin typeface="Cambria" panose="02040503050406030204" pitchFamily="18" charset="0"/>
                <a:ea typeface="Cambria" panose="02040503050406030204" pitchFamily="18" charset="0"/>
                <a:sym typeface="Arial" panose="020B0604020202020204"/>
              </a:endParaRPr>
            </a:p>
          </p:txBody>
        </p:sp>
      </p:grpSp>
      <p:sp>
        <p:nvSpPr>
          <p:cNvPr id="24" name="Freeform 5"/>
          <p:cNvSpPr/>
          <p:nvPr/>
        </p:nvSpPr>
        <p:spPr>
          <a:xfrm>
            <a:off x="7868920" y="2256762"/>
            <a:ext cx="4129553" cy="4375686"/>
          </a:xfrm>
          <a:custGeom>
            <a:avLst/>
            <a:gdLst/>
            <a:ahLst/>
            <a:cxnLst/>
            <a:rect l="l" t="t" r="r" b="b"/>
            <a:pathLst>
              <a:path w="2898979" h="3071766">
                <a:moveTo>
                  <a:pt x="0" y="0"/>
                </a:moveTo>
                <a:lnTo>
                  <a:pt x="2898979" y="0"/>
                </a:lnTo>
                <a:lnTo>
                  <a:pt x="2898979" y="3071766"/>
                </a:lnTo>
                <a:lnTo>
                  <a:pt x="0" y="3071766"/>
                </a:lnTo>
                <a:lnTo>
                  <a:pt x="0" y="0"/>
                </a:lnTo>
                <a:close/>
              </a:path>
            </a:pathLst>
          </a:custGeom>
          <a:blipFill>
            <a:blip r:embed="rId6"/>
            <a:stretch>
              <a:fillRect/>
            </a:stretch>
          </a:blipFill>
        </p:spPr>
        <p:txBody>
          <a:bodyPr/>
          <a:lstStyle/>
          <a:p>
            <a:pPr defTabSz="914400">
              <a:defRPr/>
            </a:pPr>
            <a:endParaRPr lang="vi-VN" kern="0">
              <a:solidFill>
                <a:prstClr val="black"/>
              </a:solidFill>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895736" y="553597"/>
            <a:ext cx="2970190" cy="3130618"/>
            <a:chOff x="256032" y="77725"/>
            <a:chExt cx="2962656" cy="3122676"/>
          </a:xfrm>
        </p:grpSpPr>
        <p:sp>
          <p:nvSpPr>
            <p:cNvPr id="4" name="Freeform 24"/>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00">
                <a:defRPr/>
              </a:pPr>
              <a:endParaRPr lang="vi-VN" kern="0">
                <a:solidFill>
                  <a:prstClr val="black"/>
                </a:solidFill>
                <a:latin typeface="Cambria" panose="02040503050406030204" pitchFamily="18" charset="0"/>
                <a:ea typeface="Cambria" panose="02040503050406030204" pitchFamily="18" charset="0"/>
              </a:endParaRPr>
            </a:p>
          </p:txBody>
        </p:sp>
        <p:sp>
          <p:nvSpPr>
            <p:cNvPr id="6" name="TextBox 5"/>
            <p:cNvSpPr txBox="1"/>
            <p:nvPr/>
          </p:nvSpPr>
          <p:spPr>
            <a:xfrm>
              <a:off x="557785" y="1128518"/>
              <a:ext cx="2487169" cy="1320082"/>
            </a:xfrm>
            <a:prstGeom prst="rect">
              <a:avLst/>
            </a:prstGeom>
            <a:noFill/>
          </p:spPr>
          <p:txBody>
            <a:bodyPr wrap="square" rtlCol="0">
              <a:spAutoFit/>
            </a:bodyPr>
            <a:lstStyle/>
            <a:p>
              <a:pPr algn="ctr" defTabSz="914400">
                <a:defRPr/>
              </a:pPr>
              <a:r>
                <a:rPr lang="en-GB" sz="4000" kern="0" dirty="0" err="1">
                  <a:solidFill>
                    <a:srgbClr val="C00000"/>
                  </a:solidFill>
                  <a:latin typeface="Cambria" panose="02040503050406030204" pitchFamily="18" charset="0"/>
                  <a:ea typeface="Cambria" panose="02040503050406030204" pitchFamily="18" charset="0"/>
                </a:rPr>
                <a:t>Thi</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đọc</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trước</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lớp</a:t>
              </a:r>
              <a:endParaRPr lang="vi-VN" sz="4000" kern="0" dirty="0">
                <a:solidFill>
                  <a:srgbClr val="C00000"/>
                </a:solidFill>
                <a:latin typeface="Cambria" panose="02040503050406030204" pitchFamily="18" charset="0"/>
                <a:ea typeface="Cambria" panose="02040503050406030204" pitchFamily="18" charset="0"/>
              </a:endParaRPr>
            </a:p>
          </p:txBody>
        </p:sp>
      </p:grpSp>
      <p:grpSp>
        <p:nvGrpSpPr>
          <p:cNvPr id="10" name="Group 9"/>
          <p:cNvGrpSpPr/>
          <p:nvPr/>
        </p:nvGrpSpPr>
        <p:grpSpPr>
          <a:xfrm>
            <a:off x="6598073" y="684523"/>
            <a:ext cx="2881074" cy="1364015"/>
            <a:chOff x="4655463" y="665953"/>
            <a:chExt cx="2881074" cy="1364015"/>
          </a:xfrm>
        </p:grpSpPr>
        <p:sp>
          <p:nvSpPr>
            <p:cNvPr id="13" name="Freeform 14"/>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00">
                <a:defRPr/>
              </a:pPr>
              <a:endParaRPr lang="vi-VN" kern="0">
                <a:solidFill>
                  <a:prstClr val="black"/>
                </a:solidFill>
                <a:latin typeface="Cambria" panose="02040503050406030204" pitchFamily="18" charset="0"/>
                <a:ea typeface="Cambria" panose="02040503050406030204" pitchFamily="18" charset="0"/>
              </a:endParaRPr>
            </a:p>
          </p:txBody>
        </p:sp>
        <p:sp>
          <p:nvSpPr>
            <p:cNvPr id="14" name="TextBox 13"/>
            <p:cNvSpPr txBox="1"/>
            <p:nvPr/>
          </p:nvSpPr>
          <p:spPr>
            <a:xfrm>
              <a:off x="5001309" y="1107124"/>
              <a:ext cx="2074607" cy="707886"/>
            </a:xfrm>
            <a:prstGeom prst="rect">
              <a:avLst/>
            </a:prstGeom>
            <a:noFill/>
          </p:spPr>
          <p:txBody>
            <a:bodyPr wrap="none" rtlCol="0">
              <a:spAutoFit/>
            </a:bodyPr>
            <a:lstStyle/>
            <a:p>
              <a:pPr defTabSz="914400">
                <a:defRPr/>
              </a:pPr>
              <a:r>
                <a:rPr lang="en-GB" sz="4000" b="1" kern="0" dirty="0" err="1">
                  <a:solidFill>
                    <a:prstClr val="white"/>
                  </a:solidFill>
                  <a:latin typeface="Cambria" panose="02040503050406030204" pitchFamily="18" charset="0"/>
                  <a:ea typeface="Cambria" panose="02040503050406030204" pitchFamily="18" charset="0"/>
                </a:rPr>
                <a:t>Tiêu</a:t>
              </a:r>
              <a:r>
                <a:rPr lang="en-GB" sz="4000" b="1" kern="0" dirty="0">
                  <a:solidFill>
                    <a:prstClr val="white"/>
                  </a:solidFill>
                  <a:latin typeface="Cambria" panose="02040503050406030204" pitchFamily="18" charset="0"/>
                  <a:ea typeface="Cambria" panose="02040503050406030204" pitchFamily="18" charset="0"/>
                </a:rPr>
                <a:t> </a:t>
              </a:r>
              <a:r>
                <a:rPr lang="en-GB" sz="4000" b="1" kern="0" dirty="0" err="1">
                  <a:solidFill>
                    <a:prstClr val="white"/>
                  </a:solidFill>
                  <a:latin typeface="Cambria" panose="02040503050406030204" pitchFamily="18" charset="0"/>
                  <a:ea typeface="Cambria" panose="02040503050406030204" pitchFamily="18" charset="0"/>
                </a:rPr>
                <a:t>chí</a:t>
              </a:r>
              <a:endParaRPr lang="vi-VN" sz="4000" b="1" kern="0" dirty="0">
                <a:solidFill>
                  <a:prstClr val="white"/>
                </a:solidFill>
                <a:latin typeface="Cambria" panose="02040503050406030204" pitchFamily="18" charset="0"/>
                <a:ea typeface="Cambria" panose="02040503050406030204" pitchFamily="18" charset="0"/>
              </a:endParaRPr>
            </a:p>
          </p:txBody>
        </p:sp>
      </p:grpSp>
      <p:grpSp>
        <p:nvGrpSpPr>
          <p:cNvPr id="25" name="Group 24"/>
          <p:cNvGrpSpPr/>
          <p:nvPr/>
        </p:nvGrpSpPr>
        <p:grpSpPr>
          <a:xfrm>
            <a:off x="4432256" y="2403399"/>
            <a:ext cx="7503756" cy="2125815"/>
            <a:chOff x="3566396" y="2307938"/>
            <a:chExt cx="7503756" cy="2125815"/>
          </a:xfrm>
        </p:grpSpPr>
        <p:pic>
          <p:nvPicPr>
            <p:cNvPr id="26" name="Picture 25"/>
            <p:cNvPicPr>
              <a:picLocks noChangeAspect="1"/>
            </p:cNvPicPr>
            <p:nvPr/>
          </p:nvPicPr>
          <p:blipFill>
            <a:blip r:embed="rId6"/>
            <a:stretch>
              <a:fillRect/>
            </a:stretch>
          </p:blipFill>
          <p:spPr>
            <a:xfrm>
              <a:off x="3742900" y="2402587"/>
              <a:ext cx="506012" cy="515157"/>
            </a:xfrm>
            <a:prstGeom prst="rect">
              <a:avLst/>
            </a:prstGeom>
          </p:spPr>
        </p:pic>
        <p:pic>
          <p:nvPicPr>
            <p:cNvPr id="27" name="Picture 26"/>
            <p:cNvPicPr>
              <a:picLocks noChangeAspect="1"/>
            </p:cNvPicPr>
            <p:nvPr/>
          </p:nvPicPr>
          <p:blipFill>
            <a:blip r:embed="rId6"/>
            <a:stretch>
              <a:fillRect/>
            </a:stretch>
          </p:blipFill>
          <p:spPr>
            <a:xfrm>
              <a:off x="3742900" y="3104053"/>
              <a:ext cx="506012" cy="515157"/>
            </a:xfrm>
            <a:prstGeom prst="rect">
              <a:avLst/>
            </a:prstGeom>
          </p:spPr>
        </p:pic>
        <p:pic>
          <p:nvPicPr>
            <p:cNvPr id="28" name="Picture 27"/>
            <p:cNvPicPr>
              <a:picLocks noChangeAspect="1"/>
            </p:cNvPicPr>
            <p:nvPr/>
          </p:nvPicPr>
          <p:blipFill>
            <a:blip r:embed="rId6"/>
            <a:stretch>
              <a:fillRect/>
            </a:stretch>
          </p:blipFill>
          <p:spPr>
            <a:xfrm>
              <a:off x="3742900" y="3842027"/>
              <a:ext cx="506012" cy="515157"/>
            </a:xfrm>
            <a:prstGeom prst="rect">
              <a:avLst/>
            </a:prstGeom>
          </p:spPr>
        </p:pic>
        <p:sp>
          <p:nvSpPr>
            <p:cNvPr id="29" name="TextBox 28"/>
            <p:cNvSpPr txBox="1"/>
            <p:nvPr/>
          </p:nvSpPr>
          <p:spPr>
            <a:xfrm>
              <a:off x="3601212" y="2307938"/>
              <a:ext cx="6131052" cy="695960"/>
            </a:xfrm>
            <a:prstGeom prst="rect">
              <a:avLst/>
            </a:prstGeom>
            <a:noFill/>
          </p:spPr>
          <p:txBody>
            <a:bodyPr wrap="square">
              <a:spAutoFit/>
            </a:bodyPr>
            <a:lstStyle/>
            <a:p>
              <a:pPr marL="757555" defTabSz="1219200">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1.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đúng</a:t>
              </a:r>
              <a:endPar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endParaRPr>
            </a:p>
          </p:txBody>
        </p:sp>
        <p:sp>
          <p:nvSpPr>
            <p:cNvPr id="30" name="TextBox 29"/>
            <p:cNvSpPr txBox="1"/>
            <p:nvPr/>
          </p:nvSpPr>
          <p:spPr>
            <a:xfrm>
              <a:off x="3566396" y="3002859"/>
              <a:ext cx="6131052" cy="695960"/>
            </a:xfrm>
            <a:prstGeom prst="rect">
              <a:avLst/>
            </a:prstGeom>
            <a:noFill/>
          </p:spPr>
          <p:txBody>
            <a:bodyPr wrap="square">
              <a:spAutoFit/>
            </a:bodyPr>
            <a:lstStyle/>
            <a:p>
              <a:pPr marL="757555" defTabSz="1219200">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2.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to,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rõ</a:t>
              </a:r>
              <a:endPar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endParaRPr>
            </a:p>
          </p:txBody>
        </p:sp>
        <p:sp>
          <p:nvSpPr>
            <p:cNvPr id="31" name="TextBox 30"/>
            <p:cNvSpPr txBox="1"/>
            <p:nvPr/>
          </p:nvSpPr>
          <p:spPr>
            <a:xfrm>
              <a:off x="3601212" y="3737793"/>
              <a:ext cx="7389876" cy="695960"/>
            </a:xfrm>
            <a:prstGeom prst="rect">
              <a:avLst/>
            </a:prstGeom>
            <a:noFill/>
          </p:spPr>
          <p:txBody>
            <a:bodyPr wrap="square">
              <a:spAutoFit/>
            </a:bodyPr>
            <a:lstStyle/>
            <a:p>
              <a:pPr marL="757555" defTabSz="1219200">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3.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ngắt</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nghỉ</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đúng</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chỗ</a:t>
              </a:r>
              <a:endPar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endParaRPr>
            </a:p>
          </p:txBody>
        </p:sp>
        <p:pic>
          <p:nvPicPr>
            <p:cNvPr id="32" name="Picture 31"/>
            <p:cNvPicPr>
              <a:picLocks noChangeAspect="1"/>
            </p:cNvPicPr>
            <p:nvPr/>
          </p:nvPicPr>
          <p:blipFill>
            <a:blip r:embed="rId7"/>
            <a:stretch>
              <a:fillRect/>
            </a:stretch>
          </p:blipFill>
          <p:spPr>
            <a:xfrm>
              <a:off x="6862356" y="2423896"/>
              <a:ext cx="506012" cy="526152"/>
            </a:xfrm>
            <a:prstGeom prst="rect">
              <a:avLst/>
            </a:prstGeom>
          </p:spPr>
        </p:pic>
        <p:pic>
          <p:nvPicPr>
            <p:cNvPr id="33" name="Picture 32"/>
            <p:cNvPicPr>
              <a:picLocks noChangeAspect="1"/>
            </p:cNvPicPr>
            <p:nvPr/>
          </p:nvPicPr>
          <p:blipFill>
            <a:blip r:embed="rId7"/>
            <a:stretch>
              <a:fillRect/>
            </a:stretch>
          </p:blipFill>
          <p:spPr>
            <a:xfrm>
              <a:off x="6862356" y="3096438"/>
              <a:ext cx="506012" cy="526152"/>
            </a:xfrm>
            <a:prstGeom prst="rect">
              <a:avLst/>
            </a:prstGeom>
          </p:spPr>
        </p:pic>
        <p:pic>
          <p:nvPicPr>
            <p:cNvPr id="34" name="Picture 33"/>
            <p:cNvPicPr>
              <a:picLocks noChangeAspect="1"/>
            </p:cNvPicPr>
            <p:nvPr/>
          </p:nvPicPr>
          <p:blipFill>
            <a:blip r:embed="rId7"/>
            <a:stretch>
              <a:fillRect/>
            </a:stretch>
          </p:blipFill>
          <p:spPr>
            <a:xfrm>
              <a:off x="7446592" y="3095613"/>
              <a:ext cx="506012" cy="526152"/>
            </a:xfrm>
            <a:prstGeom prst="rect">
              <a:avLst/>
            </a:prstGeom>
          </p:spPr>
        </p:pic>
        <p:pic>
          <p:nvPicPr>
            <p:cNvPr id="35" name="Picture 34"/>
            <p:cNvPicPr>
              <a:picLocks noChangeAspect="1"/>
            </p:cNvPicPr>
            <p:nvPr/>
          </p:nvPicPr>
          <p:blipFill>
            <a:blip r:embed="rId7"/>
            <a:stretch>
              <a:fillRect/>
            </a:stretch>
          </p:blipFill>
          <p:spPr>
            <a:xfrm>
              <a:off x="9497340" y="3790739"/>
              <a:ext cx="506012" cy="526152"/>
            </a:xfrm>
            <a:prstGeom prst="rect">
              <a:avLst/>
            </a:prstGeom>
          </p:spPr>
        </p:pic>
        <p:pic>
          <p:nvPicPr>
            <p:cNvPr id="36" name="Picture 35"/>
            <p:cNvPicPr>
              <a:picLocks noChangeAspect="1"/>
            </p:cNvPicPr>
            <p:nvPr/>
          </p:nvPicPr>
          <p:blipFill>
            <a:blip r:embed="rId7"/>
            <a:stretch>
              <a:fillRect/>
            </a:stretch>
          </p:blipFill>
          <p:spPr>
            <a:xfrm>
              <a:off x="10005340" y="3790739"/>
              <a:ext cx="506012" cy="526152"/>
            </a:xfrm>
            <a:prstGeom prst="rect">
              <a:avLst/>
            </a:prstGeom>
          </p:spPr>
        </p:pic>
        <p:pic>
          <p:nvPicPr>
            <p:cNvPr id="37" name="Picture 36"/>
            <p:cNvPicPr>
              <a:picLocks noChangeAspect="1"/>
            </p:cNvPicPr>
            <p:nvPr/>
          </p:nvPicPr>
          <p:blipFill>
            <a:blip r:embed="rId7"/>
            <a:stretch>
              <a:fillRect/>
            </a:stretch>
          </p:blipFill>
          <p:spPr>
            <a:xfrm>
              <a:off x="10564140" y="3790739"/>
              <a:ext cx="506012" cy="526152"/>
            </a:xfrm>
            <a:prstGeom prst="rect">
              <a:avLst/>
            </a:prstGeom>
          </p:spPr>
        </p:pic>
      </p:grpSp>
      <p:sp>
        <p:nvSpPr>
          <p:cNvPr id="38" name="Freeform 3"/>
          <p:cNvSpPr/>
          <p:nvPr/>
        </p:nvSpPr>
        <p:spPr>
          <a:xfrm>
            <a:off x="355446" y="3684215"/>
            <a:ext cx="4066875" cy="4556723"/>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914400">
              <a:defRPr/>
            </a:pPr>
            <a:endParaRPr lang="vi-VN" kern="0">
              <a:solidFill>
                <a:prstClr val="black"/>
              </a:solidFill>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 name="Picture 1"/>
          <p:cNvPicPr>
            <a:picLocks noChangeAspect="1"/>
          </p:cNvPicPr>
          <p:nvPr/>
        </p:nvPicPr>
        <p:blipFill>
          <a:blip r:embed="rId5"/>
          <a:stretch>
            <a:fillRect/>
          </a:stretch>
        </p:blipFill>
        <p:spPr>
          <a:xfrm>
            <a:off x="3316690" y="2701985"/>
            <a:ext cx="6815919" cy="1530229"/>
          </a:xfrm>
          <a:prstGeom prst="rect">
            <a:avLst/>
          </a:prstGeom>
        </p:spPr>
      </p:pic>
      <p:pic>
        <p:nvPicPr>
          <p:cNvPr id="3" name="Picture 2" descr="A round pink label with white text and a black background&#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1216152" y="51638"/>
            <a:ext cx="9976104"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79969" y="1388649"/>
            <a:ext cx="6360337" cy="5088025"/>
          </a:xfrm>
          <a:prstGeom prst="rect">
            <a:avLst/>
          </a:prstGeom>
        </p:spPr>
      </p:pic>
      <p:sp>
        <p:nvSpPr>
          <p:cNvPr id="9" name="TextBox 8"/>
          <p:cNvSpPr txBox="1"/>
          <p:nvPr/>
        </p:nvSpPr>
        <p:spPr>
          <a:xfrm>
            <a:off x="1600200" y="164226"/>
            <a:ext cx="9316571" cy="1323439"/>
          </a:xfrm>
          <a:prstGeom prst="rect">
            <a:avLst/>
          </a:prstGeom>
          <a:noFill/>
        </p:spPr>
        <p:txBody>
          <a:bodyPr wrap="square" rtlCol="0">
            <a:spAutoFit/>
          </a:bodyPr>
          <a:lstStyle/>
          <a:p>
            <a:pPr lvl="0" algn="ctr">
              <a:defRPr/>
            </a:pPr>
            <a:r>
              <a:rPr lang="en-US" sz="4000" dirty="0">
                <a:solidFill>
                  <a:schemeClr val="accent6"/>
                </a:solidFill>
                <a:latin typeface="Calibri" panose="020F0502020204030204" pitchFamily="34" charset="0"/>
                <a:cs typeface="Calibri" panose="020F0502020204030204" pitchFamily="34" charset="0"/>
              </a:rPr>
              <a:t>1. </a:t>
            </a:r>
            <a:r>
              <a:rPr lang="en-US" sz="4000" dirty="0" err="1">
                <a:solidFill>
                  <a:schemeClr val="accent6"/>
                </a:solidFill>
                <a:latin typeface="Calibri" panose="020F0502020204030204" pitchFamily="34" charset="0"/>
                <a:cs typeface="Calibri" panose="020F0502020204030204" pitchFamily="34" charset="0"/>
              </a:rPr>
              <a:t>Đọc</a:t>
            </a:r>
            <a:r>
              <a:rPr lang="en-US" sz="4000" dirty="0">
                <a:solidFill>
                  <a:schemeClr val="accent6"/>
                </a:solidFill>
                <a:latin typeface="Calibri" panose="020F0502020204030204" pitchFamily="34" charset="0"/>
                <a:cs typeface="Calibri" panose="020F0502020204030204" pitchFamily="34" charset="0"/>
              </a:rPr>
              <a:t> </a:t>
            </a:r>
            <a:r>
              <a:rPr lang="en-US" sz="4000" dirty="0" err="1">
                <a:solidFill>
                  <a:schemeClr val="accent6"/>
                </a:solidFill>
                <a:latin typeface="Calibri" panose="020F0502020204030204" pitchFamily="34" charset="0"/>
                <a:cs typeface="Calibri" panose="020F0502020204030204" pitchFamily="34" charset="0"/>
              </a:rPr>
              <a:t>thầm</a:t>
            </a:r>
            <a:r>
              <a:rPr lang="en-US" sz="4000" dirty="0">
                <a:solidFill>
                  <a:schemeClr val="accent6"/>
                </a:solidFill>
                <a:latin typeface="Calibri" panose="020F0502020204030204" pitchFamily="34" charset="0"/>
                <a:cs typeface="Calibri" panose="020F0502020204030204" pitchFamily="34" charset="0"/>
              </a:rPr>
              <a:t> </a:t>
            </a:r>
            <a:r>
              <a:rPr lang="en-US" sz="4000" dirty="0" err="1">
                <a:solidFill>
                  <a:schemeClr val="accent6"/>
                </a:solidFill>
                <a:latin typeface="Calibri" panose="020F0502020204030204" pitchFamily="34" charset="0"/>
                <a:cs typeface="Calibri" panose="020F0502020204030204" pitchFamily="34" charset="0"/>
              </a:rPr>
              <a:t>đoạn</a:t>
            </a:r>
            <a:r>
              <a:rPr lang="en-US" sz="4000" dirty="0">
                <a:solidFill>
                  <a:schemeClr val="accent6"/>
                </a:solidFill>
                <a:latin typeface="Calibri" panose="020F0502020204030204" pitchFamily="34" charset="0"/>
                <a:cs typeface="Calibri" panose="020F0502020204030204" pitchFamily="34" charset="0"/>
              </a:rPr>
              <a:t> 1 </a:t>
            </a:r>
            <a:r>
              <a:rPr lang="en-US" sz="4000" dirty="0" err="1">
                <a:solidFill>
                  <a:schemeClr val="accent6"/>
                </a:solidFill>
                <a:latin typeface="Calibri" panose="020F0502020204030204" pitchFamily="34" charset="0"/>
                <a:cs typeface="Calibri" panose="020F0502020204030204" pitchFamily="34" charset="0"/>
              </a:rPr>
              <a:t>và</a:t>
            </a:r>
            <a:r>
              <a:rPr lang="en-US" sz="4000" dirty="0">
                <a:solidFill>
                  <a:schemeClr val="accent6"/>
                </a:solidFill>
                <a:latin typeface="Calibri" panose="020F0502020204030204" pitchFamily="34" charset="0"/>
                <a:cs typeface="Calibri" panose="020F0502020204030204" pitchFamily="34" charset="0"/>
              </a:rPr>
              <a:t> </a:t>
            </a:r>
            <a:r>
              <a:rPr lang="en-US" sz="4000" dirty="0" err="1">
                <a:solidFill>
                  <a:schemeClr val="accent6"/>
                </a:solidFill>
                <a:latin typeface="Calibri" panose="020F0502020204030204" pitchFamily="34" charset="0"/>
                <a:cs typeface="Calibri" panose="020F0502020204030204" pitchFamily="34" charset="0"/>
              </a:rPr>
              <a:t>cho</a:t>
            </a:r>
            <a:r>
              <a:rPr lang="en-US" sz="4000" dirty="0">
                <a:solidFill>
                  <a:schemeClr val="accent6"/>
                </a:solidFill>
                <a:latin typeface="Calibri" panose="020F0502020204030204" pitchFamily="34" charset="0"/>
                <a:cs typeface="Calibri" panose="020F0502020204030204" pitchFamily="34" charset="0"/>
              </a:rPr>
              <a:t> </a:t>
            </a:r>
            <a:r>
              <a:rPr lang="en-US" sz="4000" dirty="0" err="1">
                <a:solidFill>
                  <a:schemeClr val="accent6"/>
                </a:solidFill>
                <a:latin typeface="Calibri" panose="020F0502020204030204" pitchFamily="34" charset="0"/>
                <a:cs typeface="Calibri" panose="020F0502020204030204" pitchFamily="34" charset="0"/>
              </a:rPr>
              <a:t>biết</a:t>
            </a:r>
            <a:r>
              <a:rPr lang="en-US" sz="4000" dirty="0">
                <a:solidFill>
                  <a:schemeClr val="accent6"/>
                </a:solidFill>
                <a:latin typeface="Calibri" panose="020F0502020204030204" pitchFamily="34" charset="0"/>
                <a:cs typeface="Calibri" panose="020F0502020204030204" pitchFamily="34" charset="0"/>
              </a:rPr>
              <a:t> “</a:t>
            </a:r>
            <a:r>
              <a:rPr lang="vi-VN" sz="4000" dirty="0">
                <a:solidFill>
                  <a:schemeClr val="accent6"/>
                </a:solidFill>
                <a:latin typeface="Calibri" panose="020F0502020204030204" pitchFamily="34" charset="0"/>
                <a:cs typeface="Calibri" panose="020F0502020204030204" pitchFamily="34" charset="0"/>
              </a:rPr>
              <a:t>Nghệ thuật múa ba lê được giới thiệu như thế nào?</a:t>
            </a:r>
            <a:endParaRPr kumimoji="0" lang="vi-VN" sz="4000" b="0" i="1" u="none" strike="noStrike" kern="120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endParaRPr>
          </a:p>
        </p:txBody>
      </p:sp>
      <p:sp>
        <p:nvSpPr>
          <p:cNvPr id="4" name="Speech Bubble: Rectangle with Corners Rounded 5"/>
          <p:cNvSpPr/>
          <p:nvPr/>
        </p:nvSpPr>
        <p:spPr>
          <a:xfrm>
            <a:off x="3491266" y="1696281"/>
            <a:ext cx="7334065" cy="3256496"/>
          </a:xfrm>
          <a:prstGeom prst="wedgeRoundRectCallout">
            <a:avLst>
              <a:gd name="adj1" fmla="val -59942"/>
              <a:gd name="adj2" fmla="val 19095"/>
              <a:gd name="adj3" fmla="val 16667"/>
            </a:avLst>
          </a:prstGeom>
          <a:solidFill>
            <a:schemeClr val="accent2">
              <a:lumMod val="40000"/>
              <a:lumOff val="6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srgbClr val="002060"/>
                </a:solidFill>
                <a:latin typeface="Calibri" panose="020F0502020204030204" pitchFamily="34" charset="0"/>
                <a:cs typeface="Calibri" panose="020F0502020204030204" pitchFamily="34" charset="0"/>
              </a:rPr>
              <a:t>Có nguồn gốc từ châu Âu, được biết đến rộng rãi thông qua những vở ba lê – một thể loại vũ kịch có sự kết hợp giữa kịch, âm nhạc và vũ đạo.</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TextBox 9"/>
          <p:cNvSpPr txBox="1"/>
          <p:nvPr/>
        </p:nvSpPr>
        <p:spPr>
          <a:xfrm>
            <a:off x="3592406" y="5182520"/>
            <a:ext cx="7131783" cy="706755"/>
          </a:xfrm>
          <a:prstGeom prst="rect">
            <a:avLst/>
          </a:prstGeom>
          <a:noFill/>
        </p:spPr>
        <p:txBody>
          <a:bodyPr wrap="square">
            <a:spAutoFit/>
          </a:bodyPr>
          <a:lstStyle/>
          <a:p>
            <a:pPr lvl="0" algn="ctr">
              <a:defRPr/>
            </a:pPr>
            <a:r>
              <a:rPr kumimoji="0" lang="en-US" sz="4000" b="0" i="0" u="none" strike="noStrike" kern="120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rPr>
              <a:t>Ý 1: Giới thiệu </a:t>
            </a:r>
            <a:r>
              <a:rPr kumimoji="0" lang="en-US" sz="4000" b="0" i="0" u="none" strike="noStrike" kern="120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rPr>
              <a:t>về</a:t>
            </a:r>
            <a:r>
              <a:rPr kumimoji="0" lang="en-US" sz="4000" b="0" i="0" u="none" strike="noStrike" kern="120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rPr>
              <a:t>múa</a:t>
            </a:r>
            <a:r>
              <a:rPr kumimoji="0" lang="en-US" sz="4000" b="0" i="0" u="none" strike="noStrike" kern="120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rPr>
              <a:t> ba lê.</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8" name="Google Shape;1484;p40"/>
          <p:cNvGrpSpPr/>
          <p:nvPr/>
        </p:nvGrpSpPr>
        <p:grpSpPr>
          <a:xfrm rot="-899952">
            <a:off x="9650476" y="-35339"/>
            <a:ext cx="2191361" cy="2282467"/>
            <a:chOff x="3776725" y="489400"/>
            <a:chExt cx="484625" cy="500050"/>
          </a:xfrm>
        </p:grpSpPr>
        <p:sp>
          <p:nvSpPr>
            <p:cNvPr id="9"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0"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2"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3"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24" name="Group 23"/>
          <p:cNvGrpSpPr/>
          <p:nvPr/>
        </p:nvGrpSpPr>
        <p:grpSpPr>
          <a:xfrm>
            <a:off x="443556" y="633967"/>
            <a:ext cx="10451951" cy="823090"/>
            <a:chOff x="528101" y="187609"/>
            <a:chExt cx="10451951" cy="823090"/>
          </a:xfrm>
        </p:grpSpPr>
        <p:sp>
          <p:nvSpPr>
            <p:cNvPr id="14" name="Google Shape;275;p7"/>
            <p:cNvSpPr/>
            <p:nvPr/>
          </p:nvSpPr>
          <p:spPr>
            <a:xfrm>
              <a:off x="528101" y="187609"/>
              <a:ext cx="10451951" cy="82309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5" name="TextBox 14"/>
            <p:cNvSpPr txBox="1"/>
            <p:nvPr/>
          </p:nvSpPr>
          <p:spPr>
            <a:xfrm>
              <a:off x="612648" y="194753"/>
              <a:ext cx="10282858" cy="707886"/>
            </a:xfrm>
            <a:prstGeom prst="rect">
              <a:avLst/>
            </a:prstGeom>
            <a:noFill/>
          </p:spPr>
          <p:txBody>
            <a:bodyPr wrap="square">
              <a:spAutoFit/>
            </a:bodyPr>
            <a:lstStyle/>
            <a:p>
              <a:pPr lvl="0" algn="ctr">
                <a:defRPr/>
              </a:pP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2.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Tìm</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thông</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tin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nói</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về</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nội</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dung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các</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vở</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ba</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lê</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16" name="Google Shape;1461;p39"/>
          <p:cNvGrpSpPr/>
          <p:nvPr/>
        </p:nvGrpSpPr>
        <p:grpSpPr>
          <a:xfrm>
            <a:off x="-190499" y="1452101"/>
            <a:ext cx="2624098" cy="1991287"/>
            <a:chOff x="6096075" y="734650"/>
            <a:chExt cx="709025" cy="447625"/>
          </a:xfrm>
        </p:grpSpPr>
        <p:sp>
          <p:nvSpPr>
            <p:cNvPr id="17"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8"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9"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0"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1"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p:cNvSpPr/>
          <p:nvPr/>
        </p:nvSpPr>
        <p:spPr>
          <a:xfrm>
            <a:off x="3620806" y="1782229"/>
            <a:ext cx="8193242" cy="3466427"/>
          </a:xfrm>
          <a:prstGeom prst="wedgeRoundRectCallout">
            <a:avLst>
              <a:gd name="adj1" fmla="val -61400"/>
              <a:gd name="adj2" fmla="val 37058"/>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srgbClr val="FFFFFF"/>
                </a:solidFill>
                <a:latin typeface="Calibri" panose="020F0502020204030204" pitchFamily="34" charset="0"/>
                <a:cs typeface="Calibri" panose="020F0502020204030204" pitchFamily="34" charset="0"/>
              </a:rPr>
              <a:t>Nội dung các vở ba lê (như Hồ thiên nga, Người đẹp ngủ trong rừng, Lọ Lem...) đều ca ngợi tình yêu, sự thánh thiện và ước mơ vươn tới những điều tốt đẹp của con người.</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25" name="TextBox 24"/>
          <p:cNvSpPr txBox="1"/>
          <p:nvPr/>
        </p:nvSpPr>
        <p:spPr>
          <a:xfrm>
            <a:off x="4078497" y="-27355"/>
            <a:ext cx="4663440" cy="584775"/>
          </a:xfrm>
          <a:prstGeom prst="rect">
            <a:avLst/>
          </a:prstGeom>
          <a:noFill/>
        </p:spPr>
        <p:txBody>
          <a:bodyPr wrap="square" rtlCol="0">
            <a:spAutoFit/>
          </a:bodyPr>
          <a:lstStyle/>
          <a:p>
            <a:r>
              <a:rPr lang="en-US" sz="3200" b="1" dirty="0" err="1">
                <a:solidFill>
                  <a:schemeClr val="accent3">
                    <a:lumMod val="50000"/>
                  </a:schemeClr>
                </a:solidFill>
              </a:rPr>
              <a:t>Đọc</a:t>
            </a:r>
            <a:r>
              <a:rPr lang="en-US" sz="3200" b="1" dirty="0">
                <a:solidFill>
                  <a:schemeClr val="accent3">
                    <a:lumMod val="50000"/>
                  </a:schemeClr>
                </a:solidFill>
              </a:rPr>
              <a:t> </a:t>
            </a:r>
            <a:r>
              <a:rPr lang="en-US" sz="3200" b="1" dirty="0" err="1">
                <a:solidFill>
                  <a:schemeClr val="accent3">
                    <a:lumMod val="50000"/>
                  </a:schemeClr>
                </a:solidFill>
              </a:rPr>
              <a:t>thầm</a:t>
            </a:r>
            <a:r>
              <a:rPr lang="en-US" sz="3200" b="1" dirty="0">
                <a:solidFill>
                  <a:schemeClr val="accent3">
                    <a:lumMod val="50000"/>
                  </a:schemeClr>
                </a:solidFill>
              </a:rPr>
              <a:t> </a:t>
            </a:r>
            <a:r>
              <a:rPr lang="en-US" sz="3200" b="1" dirty="0" err="1">
                <a:solidFill>
                  <a:schemeClr val="accent3">
                    <a:lumMod val="50000"/>
                  </a:schemeClr>
                </a:solidFill>
              </a:rPr>
              <a:t>đoạn</a:t>
            </a:r>
            <a:r>
              <a:rPr lang="en-US" sz="3200" b="1" dirty="0">
                <a:solidFill>
                  <a:schemeClr val="accent3">
                    <a:lumMod val="50000"/>
                  </a:schemeClr>
                </a:solidFill>
              </a:rPr>
              <a:t> 2</a:t>
            </a:r>
          </a:p>
        </p:txBody>
      </p:sp>
      <p:grpSp>
        <p:nvGrpSpPr>
          <p:cNvPr id="26" name="Group 25"/>
          <p:cNvGrpSpPr/>
          <p:nvPr/>
        </p:nvGrpSpPr>
        <p:grpSpPr>
          <a:xfrm>
            <a:off x="3865056" y="5646734"/>
            <a:ext cx="7818120" cy="706755"/>
            <a:chOff x="3364992" y="2841941"/>
            <a:chExt cx="7818120" cy="706755"/>
          </a:xfrm>
        </p:grpSpPr>
        <p:sp>
          <p:nvSpPr>
            <p:cNvPr id="27" name="Google Shape;275;p7"/>
            <p:cNvSpPr/>
            <p:nvPr/>
          </p:nvSpPr>
          <p:spPr>
            <a:xfrm>
              <a:off x="3364992" y="2841941"/>
              <a:ext cx="7818120" cy="70675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8" name="TextBox 27"/>
            <p:cNvSpPr txBox="1"/>
            <p:nvPr/>
          </p:nvSpPr>
          <p:spPr>
            <a:xfrm>
              <a:off x="3364992" y="2841941"/>
              <a:ext cx="7818120" cy="706755"/>
            </a:xfrm>
            <a:prstGeom prst="rect">
              <a:avLst/>
            </a:prstGeom>
            <a:noFill/>
          </p:spPr>
          <p:txBody>
            <a:bodyPr wrap="square">
              <a:spAutoFit/>
            </a:bodyPr>
            <a:lstStyle/>
            <a:p>
              <a:pPr lvl="0" algn="ctr">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Ý 2: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Giá</a:t>
              </a:r>
              <a:r>
                <a:rPr kumimoji="0" lang="en-US" sz="40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trị</a:t>
              </a:r>
              <a:r>
                <a:rPr kumimoji="0" lang="en-US" sz="40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nghệ</a:t>
              </a:r>
              <a:r>
                <a:rPr kumimoji="0" lang="en-US" sz="40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thuật</a:t>
              </a:r>
              <a:r>
                <a:rPr kumimoji="0" lang="en-US" sz="40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của</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múa</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ba lê.</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610214"/>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7" name="Group 6"/>
          <p:cNvGrpSpPr/>
          <p:nvPr/>
        </p:nvGrpSpPr>
        <p:grpSpPr>
          <a:xfrm>
            <a:off x="1051559" y="471426"/>
            <a:ext cx="10693347" cy="974539"/>
            <a:chOff x="1069847" y="314929"/>
            <a:chExt cx="10693347" cy="974539"/>
          </a:xfrm>
        </p:grpSpPr>
        <p:sp>
          <p:nvSpPr>
            <p:cNvPr id="3" name="Google Shape;276;p7"/>
            <p:cNvSpPr/>
            <p:nvPr/>
          </p:nvSpPr>
          <p:spPr>
            <a:xfrm>
              <a:off x="1069847" y="342525"/>
              <a:ext cx="10693347" cy="94694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1148715" y="314929"/>
              <a:ext cx="1032357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2800" kern="0" dirty="0">
                  <a:solidFill>
                    <a:srgbClr val="FFFFFF"/>
                  </a:solidFill>
                  <a:latin typeface="Calibri" panose="020F0502020204030204" pitchFamily="34" charset="0"/>
                  <a:cs typeface="Calibri" panose="020F0502020204030204" pitchFamily="34" charset="0"/>
                </a:rPr>
                <a:t>3. </a:t>
              </a:r>
              <a:r>
                <a:rPr lang="vi-VN" sz="2800" kern="0" dirty="0">
                  <a:solidFill>
                    <a:srgbClr val="FFFFFF"/>
                  </a:solidFill>
                  <a:latin typeface="Calibri" panose="020F0502020204030204" pitchFamily="34" charset="0"/>
                  <a:cs typeface="Calibri" panose="020F0502020204030204" pitchFamily="34" charset="0"/>
                </a:rPr>
                <a:t>Trong các vở ba lê, người diễn viên thể hiện nội dung vở kịch bằng cách nào? Điều đó được thể hiện ra sao trong vở Hồ thiên nga?</a:t>
              </a:r>
              <a:endParaRPr kumimoji="0" lang="en-US" sz="28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11" name="Speech Bubble: Rectangle with Corners Rounded 5"/>
          <p:cNvSpPr/>
          <p:nvPr/>
        </p:nvSpPr>
        <p:spPr>
          <a:xfrm>
            <a:off x="3705358" y="1666746"/>
            <a:ext cx="7874956" cy="4229100"/>
          </a:xfrm>
          <a:prstGeom prst="wedgeRoundRectCallout">
            <a:avLst>
              <a:gd name="adj1" fmla="val -62641"/>
              <a:gd name="adj2" fmla="val 2913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2800" dirty="0">
                <a:solidFill>
                  <a:srgbClr val="F7A9BD">
                    <a:lumMod val="10000"/>
                  </a:srgbClr>
                </a:solidFill>
                <a:latin typeface="Calibri" panose="020F0502020204030204" pitchFamily="34" charset="0"/>
                <a:cs typeface="Calibri" panose="020F0502020204030204" pitchFamily="34" charset="0"/>
              </a:rPr>
              <a:t>Người diễn viên dùng động tác múa (vũ đạo) để thể hiện nội dung thay cho lời nói. Trong vở Hồ thiên nga, các diễn viên thực hiện </a:t>
            </a:r>
            <a:r>
              <a:rPr lang="vi-VN" sz="2800" b="1" dirty="0">
                <a:solidFill>
                  <a:srgbClr val="F7A9BD">
                    <a:lumMod val="10000"/>
                  </a:srgbClr>
                </a:solidFill>
                <a:latin typeface="Calibri" panose="020F0502020204030204" pitchFamily="34" charset="0"/>
                <a:cs typeface="Calibri" panose="020F0502020204030204" pitchFamily="34" charset="0"/>
              </a:rPr>
              <a:t>những cú xoay người đẹp mắt và chuẩn xác</a:t>
            </a:r>
            <a:r>
              <a:rPr lang="vi-VN" sz="2800" dirty="0">
                <a:solidFill>
                  <a:srgbClr val="F7A9BD">
                    <a:lumMod val="10000"/>
                  </a:srgbClr>
                </a:solidFill>
                <a:latin typeface="Calibri" panose="020F0502020204030204" pitchFamily="34" charset="0"/>
                <a:cs typeface="Calibri" panose="020F0502020204030204" pitchFamily="34" charset="0"/>
              </a:rPr>
              <a:t>, những </a:t>
            </a:r>
            <a:r>
              <a:rPr lang="vi-VN" sz="2800" b="1" dirty="0">
                <a:solidFill>
                  <a:srgbClr val="F7A9BD">
                    <a:lumMod val="10000"/>
                  </a:srgbClr>
                </a:solidFill>
                <a:latin typeface="Calibri" panose="020F0502020204030204" pitchFamily="34" charset="0"/>
                <a:cs typeface="Calibri" panose="020F0502020204030204" pitchFamily="34" charset="0"/>
              </a:rPr>
              <a:t>bước đi nhẹ như cánh hoa hé mở</a:t>
            </a:r>
            <a:r>
              <a:rPr lang="vi-VN" sz="2800" dirty="0">
                <a:solidFill>
                  <a:srgbClr val="F7A9BD">
                    <a:lumMod val="10000"/>
                  </a:srgbClr>
                </a:solidFill>
                <a:latin typeface="Calibri" panose="020F0502020204030204" pitchFamily="34" charset="0"/>
                <a:cs typeface="Calibri" panose="020F0502020204030204" pitchFamily="34" charset="0"/>
              </a:rPr>
              <a:t> để thể hiện cảnh đàn thiên nga đang lướt trên mặt hồ; diễn viên chính </a:t>
            </a:r>
            <a:r>
              <a:rPr lang="vi-VN" sz="2800" b="1" dirty="0">
                <a:solidFill>
                  <a:srgbClr val="F7A9BD">
                    <a:lumMod val="10000"/>
                  </a:srgbClr>
                </a:solidFill>
                <a:latin typeface="Calibri" panose="020F0502020204030204" pitchFamily="34" charset="0"/>
                <a:cs typeface="Calibri" panose="020F0502020204030204" pitchFamily="34" charset="0"/>
              </a:rPr>
              <a:t>đứng một chân xoay liên tục tới 32 vòng trên đầu mũi chân</a:t>
            </a:r>
            <a:r>
              <a:rPr lang="vi-VN" sz="2800" dirty="0">
                <a:solidFill>
                  <a:srgbClr val="F7A9BD">
                    <a:lumMod val="10000"/>
                  </a:srgbClr>
                </a:solidFill>
                <a:latin typeface="Calibri" panose="020F0502020204030204" pitchFamily="34" charset="0"/>
                <a:cs typeface="Calibri" panose="020F0502020204030204" pitchFamily="34" charset="0"/>
              </a:rPr>
              <a:t> để diễn tả nhân vật đang mong muốn thể hiện sức mạnh một cách mãnh liệt.</a:t>
            </a:r>
            <a:endParaRPr kumimoji="0" lang="en-US" sz="28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
        <p:nvSpPr>
          <p:cNvPr id="6" name="Rectangle 5"/>
          <p:cNvSpPr/>
          <p:nvPr/>
        </p:nvSpPr>
        <p:spPr>
          <a:xfrm>
            <a:off x="4655607" y="-18288"/>
            <a:ext cx="3485249" cy="584775"/>
          </a:xfrm>
          <a:prstGeom prst="rect">
            <a:avLst/>
          </a:prstGeom>
        </p:spPr>
        <p:txBody>
          <a:bodyPr wrap="none">
            <a:spAutoFit/>
          </a:bodyPr>
          <a:lstStyle/>
          <a:p>
            <a:r>
              <a:rPr lang="en-US" sz="3200" b="1" dirty="0" err="1">
                <a:solidFill>
                  <a:schemeClr val="accent3">
                    <a:lumMod val="50000"/>
                  </a:schemeClr>
                </a:solidFill>
              </a:rPr>
              <a:t>Đọc</a:t>
            </a:r>
            <a:r>
              <a:rPr lang="en-US" sz="3200" b="1" dirty="0">
                <a:solidFill>
                  <a:schemeClr val="accent3">
                    <a:lumMod val="50000"/>
                  </a:schemeClr>
                </a:solidFill>
              </a:rPr>
              <a:t> </a:t>
            </a:r>
            <a:r>
              <a:rPr lang="en-US" sz="3200" b="1" dirty="0" err="1">
                <a:solidFill>
                  <a:schemeClr val="accent3">
                    <a:lumMod val="50000"/>
                  </a:schemeClr>
                </a:solidFill>
              </a:rPr>
              <a:t>thầm</a:t>
            </a:r>
            <a:r>
              <a:rPr lang="en-US" sz="3200" b="1" dirty="0">
                <a:solidFill>
                  <a:schemeClr val="accent3">
                    <a:lumMod val="50000"/>
                  </a:schemeClr>
                </a:solidFill>
              </a:rPr>
              <a:t> </a:t>
            </a:r>
            <a:r>
              <a:rPr lang="en-US" sz="3200" b="1" dirty="0" err="1">
                <a:solidFill>
                  <a:schemeClr val="accent3">
                    <a:lumMod val="50000"/>
                  </a:schemeClr>
                </a:solidFill>
              </a:rPr>
              <a:t>đoạn</a:t>
            </a:r>
            <a:r>
              <a:rPr lang="en-US" sz="3200" b="1" dirty="0">
                <a:solidFill>
                  <a:schemeClr val="accent3">
                    <a:lumMod val="50000"/>
                  </a:schemeClr>
                </a:solidFill>
              </a:rPr>
              <a:t>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914256"/>
            <a:ext cx="11529879" cy="4669423"/>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1118997" y="133954"/>
            <a:ext cx="1050982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4. </a:t>
            </a:r>
            <a:r>
              <a:rPr kumimoji="0" lang="vi-VN"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Theo em, vì sao diễn viên múa ba lê phải rất dày công khổ luyện?</a:t>
            </a:r>
            <a:endParaRPr kumimoji="0" lang="en-US"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7" name="Speech Bubble: Rectangle with Corners Rounded 5"/>
          <p:cNvSpPr/>
          <p:nvPr/>
        </p:nvSpPr>
        <p:spPr>
          <a:xfrm>
            <a:off x="3616765" y="2010918"/>
            <a:ext cx="8280059" cy="322440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2800" dirty="0">
                <a:solidFill>
                  <a:srgbClr val="F7A9BD">
                    <a:lumMod val="10000"/>
                  </a:srgbClr>
                </a:solidFill>
                <a:latin typeface="Calibri" panose="020F0502020204030204" pitchFamily="34" charset="0"/>
                <a:cs typeface="Calibri" panose="020F0502020204030204" pitchFamily="34" charset="0"/>
              </a:rPr>
              <a:t>Vì những động tác múa của ba lê rất đẹp mắt, tinh tế nhưng đồng thời cũng rất khó. Ví dụ như động tác xoay người thật chuẩn xác, thậm chí xoay đến 32 vòng, động tác đi nhẹ như lướt, động tác đứng trên đầu mũi chân,... Để thể hiện vừa chính xác vừa đẹp mắt những động tác đó, người diễn viên phải dày công khổ luyện trong thời gian dài.</a:t>
            </a:r>
            <a:endParaRPr kumimoji="0" lang="en-US" sz="28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
        <p:nvSpPr>
          <p:cNvPr id="8" name="TextBox 7"/>
          <p:cNvSpPr txBox="1"/>
          <p:nvPr/>
        </p:nvSpPr>
        <p:spPr>
          <a:xfrm>
            <a:off x="4123944" y="5361663"/>
            <a:ext cx="6958584" cy="954107"/>
          </a:xfrm>
          <a:prstGeom prst="rect">
            <a:avLst/>
          </a:prstGeom>
          <a:noFill/>
        </p:spPr>
        <p:txBody>
          <a:bodyPr wrap="square">
            <a:spAutoFit/>
          </a:bodyPr>
          <a:lstStyle/>
          <a:p>
            <a:pPr lvl="0" algn="ctr">
              <a:defRPr/>
            </a:pPr>
            <a:r>
              <a:rPr kumimoji="0" lang="en-US" sz="28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rPr>
              <a:t>Ý 3: </a:t>
            </a:r>
            <a:r>
              <a:rPr kumimoji="0" lang="en-US" sz="2800" b="1" i="0" u="none" strike="noStrike" kern="1200" cap="none" spc="0" normalizeH="0" baseline="0" noProof="0" dirty="0" err="1">
                <a:ln>
                  <a:noFill/>
                </a:ln>
                <a:solidFill>
                  <a:schemeClr val="accent3">
                    <a:lumMod val="50000"/>
                  </a:schemeClr>
                </a:solidFill>
                <a:effectLst/>
                <a:uLnTx/>
                <a:uFillTx/>
                <a:latin typeface="Calibri" panose="020F0502020204030204" pitchFamily="34" charset="0"/>
                <a:cs typeface="Calibri" panose="020F0502020204030204" pitchFamily="34" charset="0"/>
              </a:rPr>
              <a:t>Tả</a:t>
            </a:r>
            <a:r>
              <a:rPr kumimoji="0" lang="en-US" sz="28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chemeClr val="accent3">
                    <a:lumMod val="50000"/>
                  </a:schemeClr>
                </a:solidFill>
                <a:effectLst/>
                <a:uLnTx/>
                <a:uFillTx/>
                <a:latin typeface="Calibri" panose="020F0502020204030204" pitchFamily="34" charset="0"/>
                <a:cs typeface="Calibri" panose="020F0502020204030204" pitchFamily="34" charset="0"/>
              </a:rPr>
              <a:t>điệu</a:t>
            </a:r>
            <a:r>
              <a:rPr kumimoji="0" lang="en-US" sz="28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rPr>
              <a:t> múa Hồ thiên </a:t>
            </a:r>
            <a:r>
              <a:rPr kumimoji="0" lang="en-US" sz="2800" b="1" i="0" u="none" strike="noStrike" kern="1200" cap="none" spc="0" normalizeH="0" baseline="0" noProof="0" dirty="0" err="1">
                <a:ln>
                  <a:noFill/>
                </a:ln>
                <a:solidFill>
                  <a:schemeClr val="accent3">
                    <a:lumMod val="50000"/>
                  </a:schemeClr>
                </a:solidFill>
                <a:effectLst/>
                <a:uLnTx/>
                <a:uFillTx/>
                <a:latin typeface="Calibri" panose="020F0502020204030204" pitchFamily="34" charset="0"/>
                <a:cs typeface="Calibri" panose="020F0502020204030204" pitchFamily="34" charset="0"/>
              </a:rPr>
              <a:t>nga</a:t>
            </a:r>
            <a:r>
              <a:rPr kumimoji="0" lang="en-US" sz="28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rPr>
              <a:t> </a:t>
            </a:r>
          </a:p>
          <a:p>
            <a:pPr lvl="0" algn="ctr">
              <a:defRPr/>
            </a:pPr>
            <a:r>
              <a:rPr kumimoji="0" lang="en-US" sz="2800" b="1" i="0" u="none" strike="noStrike" kern="1200" cap="none" spc="0" normalizeH="0" baseline="0" noProof="0" dirty="0" err="1">
                <a:ln>
                  <a:noFill/>
                </a:ln>
                <a:solidFill>
                  <a:schemeClr val="accent3">
                    <a:lumMod val="50000"/>
                  </a:schemeClr>
                </a:solidFill>
                <a:effectLst/>
                <a:uLnTx/>
                <a:uFillTx/>
                <a:latin typeface="Calibri" panose="020F0502020204030204" pitchFamily="34" charset="0"/>
                <a:cs typeface="Calibri" panose="020F0502020204030204" pitchFamily="34" charset="0"/>
              </a:rPr>
              <a:t>và</a:t>
            </a:r>
            <a:r>
              <a:rPr kumimoji="0" lang="en-US" sz="28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chemeClr val="accent3">
                    <a:lumMod val="50000"/>
                  </a:schemeClr>
                </a:solidFill>
                <a:effectLst/>
                <a:uLnTx/>
                <a:uFillTx/>
                <a:latin typeface="Calibri" panose="020F0502020204030204" pitchFamily="34" charset="0"/>
                <a:cs typeface="Calibri" panose="020F0502020204030204" pitchFamily="34" charset="0"/>
              </a:rPr>
              <a:t>sự</a:t>
            </a:r>
            <a:r>
              <a:rPr kumimoji="0" lang="en-US" sz="28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chemeClr val="accent3">
                    <a:lumMod val="50000"/>
                  </a:schemeClr>
                </a:solidFill>
                <a:effectLst/>
                <a:uLnTx/>
                <a:uFillTx/>
                <a:latin typeface="Calibri" panose="020F0502020204030204" pitchFamily="34" charset="0"/>
                <a:cs typeface="Calibri" panose="020F0502020204030204" pitchFamily="34" charset="0"/>
              </a:rPr>
              <a:t>khổ</a:t>
            </a:r>
            <a:r>
              <a:rPr kumimoji="0" lang="en-US" sz="28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rPr>
              <a:t> luyện của các </a:t>
            </a:r>
            <a:r>
              <a:rPr kumimoji="0" lang="en-US" sz="2800" b="1" i="0" u="none" strike="noStrike" kern="1200" cap="none" spc="0" normalizeH="0" baseline="0" noProof="0" dirty="0" err="1">
                <a:ln>
                  <a:noFill/>
                </a:ln>
                <a:solidFill>
                  <a:schemeClr val="accent3">
                    <a:lumMod val="50000"/>
                  </a:schemeClr>
                </a:solidFill>
                <a:effectLst/>
                <a:uLnTx/>
                <a:uFillTx/>
                <a:latin typeface="Calibri" panose="020F0502020204030204" pitchFamily="34" charset="0"/>
                <a:cs typeface="Calibri" panose="020F0502020204030204" pitchFamily="34" charset="0"/>
              </a:rPr>
              <a:t>diễn</a:t>
            </a:r>
            <a:r>
              <a:rPr kumimoji="0" lang="en-US" sz="28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chemeClr val="accent3">
                    <a:lumMod val="50000"/>
                  </a:schemeClr>
                </a:solidFill>
                <a:effectLst/>
                <a:uLnTx/>
                <a:uFillTx/>
                <a:latin typeface="Calibri" panose="020F0502020204030204" pitchFamily="34" charset="0"/>
                <a:cs typeface="Calibri" panose="020F0502020204030204" pitchFamily="34" charset="0"/>
              </a:rPr>
              <a:t>viên</a:t>
            </a:r>
            <a:r>
              <a:rPr kumimoji="0" lang="en-US" sz="28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7" name="Speech Bubble: Rectangle with Corners Rounded 5"/>
          <p:cNvSpPr/>
          <p:nvPr/>
        </p:nvSpPr>
        <p:spPr>
          <a:xfrm>
            <a:off x="3726494" y="285750"/>
            <a:ext cx="7874956" cy="375285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200" b="1">
                <a:solidFill>
                  <a:srgbClr val="F7A9BD">
                    <a:lumMod val="10000"/>
                  </a:srgbClr>
                </a:solidFill>
                <a:latin typeface="Calibri" panose="020F0502020204030204" pitchFamily="34" charset="0"/>
                <a:cs typeface="Calibri" panose="020F0502020204030204" pitchFamily="34" charset="0"/>
              </a:rPr>
              <a:t>Sắp xếp các thông tin dưới đây theo trật tự trong bài đọc.</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Cách thể hiện nội dung trong các vở ba lê</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Thông tin chung về nghệ thuật múa ba lê</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Sự phổ biến của múa ba lê hiện nay</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Nội dung các vở ba lê</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
        <p:nvSpPr>
          <p:cNvPr id="6" name="Speech Bubble: Rectangle with Corners Rounded 5"/>
          <p:cNvSpPr/>
          <p:nvPr/>
        </p:nvSpPr>
        <p:spPr>
          <a:xfrm>
            <a:off x="3726494" y="278892"/>
            <a:ext cx="7874956" cy="375285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200" b="1" dirty="0">
                <a:solidFill>
                  <a:srgbClr val="F7A9BD">
                    <a:lumMod val="10000"/>
                  </a:srgbClr>
                </a:solidFill>
                <a:latin typeface="Calibri" panose="020F0502020204030204" pitchFamily="34" charset="0"/>
                <a:cs typeface="Calibri" panose="020F0502020204030204" pitchFamily="34" charset="0"/>
              </a:rPr>
              <a:t>Em sắp xếp các thông tin theo trật tự trong bài đọc như sau:</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Thông tin chung về nghệ thuật múa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Nội dung các vở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Cách thể hiện nội dung trong các vở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Sự phổ biến của múa ba lê hiện nay</a:t>
            </a:r>
            <a:endParaRPr kumimoji="0" lang="en-US" sz="320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435289" y="752475"/>
            <a:ext cx="11242361" cy="5842620"/>
          </a:xfrm>
          <a:prstGeom prst="rect">
            <a:avLst/>
          </a:prstGeom>
        </p:spPr>
      </p:pic>
      <p:sp>
        <p:nvSpPr>
          <p:cNvPr id="4" name="Rounded Rectangle 3"/>
          <p:cNvSpPr/>
          <p:nvPr/>
        </p:nvSpPr>
        <p:spPr>
          <a:xfrm>
            <a:off x="1891451" y="190500"/>
            <a:ext cx="8229600" cy="1266825"/>
          </a:xfrm>
          <a:prstGeom prst="round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Quan </a:t>
            </a:r>
            <a:r>
              <a:rPr lang="en-US" sz="3600" b="1" dirty="0" err="1">
                <a:solidFill>
                  <a:srgbClr val="FF0000"/>
                </a:solidFill>
                <a:latin typeface="Cambria" panose="02040503050406030204" pitchFamily="18" charset="0"/>
                <a:ea typeface="Cambria" panose="02040503050406030204" pitchFamily="18" charset="0"/>
              </a:rPr>
              <a:t>sát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tranh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nêu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suy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nghĩ</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của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em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về</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các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diễn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viên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trong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tranh</a:t>
            </a:r>
            <a:r>
              <a:rPr lang="en-US" sz="3600" b="1" dirty="0">
                <a:solidFill>
                  <a:srgbClr val="FF0000"/>
                </a:solidFill>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843784" y="2096219"/>
            <a:ext cx="7699248" cy="23660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i="1" dirty="0">
                <a:solidFill>
                  <a:srgbClr val="7030A0"/>
                </a:solidFill>
                <a:latin typeface="Cambria" panose="02040503050406030204" pitchFamily="18" charset="0"/>
              </a:rPr>
              <a:t>       </a:t>
            </a:r>
          </a:p>
          <a:p>
            <a:pPr algn="just"/>
            <a:r>
              <a:rPr lang="en-US" sz="4000" b="1" i="1" dirty="0">
                <a:solidFill>
                  <a:srgbClr val="7030A0"/>
                </a:solidFill>
                <a:latin typeface="Cambria" panose="02040503050406030204" pitchFamily="18" charset="0"/>
              </a:rPr>
              <a:t>       </a:t>
            </a:r>
            <a:r>
              <a:rPr lang="vi-VN" sz="4000" b="1" i="1" dirty="0">
                <a:solidFill>
                  <a:srgbClr val="7030A0"/>
                </a:solidFill>
                <a:latin typeface="Cambria" panose="02040503050406030204" pitchFamily="18" charset="0"/>
              </a:rPr>
              <a:t>Múa ba lê là một nghệ thuật do những diễn viên khổ luyện mới truyền tải được ngôn ngữ </a:t>
            </a:r>
            <a:r>
              <a:rPr lang="en-US" sz="4000" b="1" i="1" dirty="0" err="1">
                <a:solidFill>
                  <a:srgbClr val="7030A0"/>
                </a:solidFill>
                <a:latin typeface="Cambria" panose="02040503050406030204" pitchFamily="18" charset="0"/>
              </a:rPr>
              <a:t>của</a:t>
            </a:r>
            <a:r>
              <a:rPr lang="en-US" sz="4000" b="1" i="1" dirty="0">
                <a:solidFill>
                  <a:srgbClr val="7030A0"/>
                </a:solidFill>
                <a:latin typeface="Cambria" panose="02040503050406030204" pitchFamily="18" charset="0"/>
              </a:rPr>
              <a:t> </a:t>
            </a:r>
            <a:r>
              <a:rPr lang="vi-VN" sz="4000" b="1" i="1" dirty="0">
                <a:solidFill>
                  <a:srgbClr val="7030A0"/>
                </a:solidFill>
                <a:latin typeface="Cambria" panose="02040503050406030204" pitchFamily="18" charset="0"/>
              </a:rPr>
              <a:t>một câu chuyện không lời.</a:t>
            </a:r>
            <a:endParaRPr lang="en-US" sz="4000" b="1" i="1" dirty="0">
              <a:solidFill>
                <a:srgbClr val="7030A0"/>
              </a:solidFill>
              <a:latin typeface="Cambria" panose="02040503050406030204" pitchFamily="18" charset="0"/>
            </a:endParaRPr>
          </a:p>
        </p:txBody>
      </p:sp>
      <p:pic>
        <p:nvPicPr>
          <p:cNvPr id="2" name="Picture 1"/>
          <p:cNvPicPr>
            <a:picLocks noChangeAspect="1"/>
          </p:cNvPicPr>
          <p:nvPr/>
        </p:nvPicPr>
        <p:blipFill>
          <a:blip r:embed="rId2"/>
          <a:stretch>
            <a:fillRect/>
          </a:stretch>
        </p:blipFill>
        <p:spPr>
          <a:xfrm>
            <a:off x="4083816" y="-127304"/>
            <a:ext cx="4462659"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p2"/>
          <p:cNvSpPr/>
          <p:nvPr/>
        </p:nvSpPr>
        <p:spPr>
          <a:xfrm>
            <a:off x="617200" y="1097728"/>
            <a:ext cx="10355600" cy="474159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6A3F35"/>
              </a:solidFill>
              <a:effectLst/>
              <a:uLnTx/>
              <a:uFillTx/>
              <a:latin typeface="Arial" panose="020B0604020202020204"/>
              <a:ea typeface="+mn-ea"/>
              <a:cs typeface="+mn-cs"/>
            </a:endParaRPr>
          </a:p>
        </p:txBody>
      </p:sp>
      <p:grpSp>
        <p:nvGrpSpPr>
          <p:cNvPr id="3" name="Google Shape;1346;p35"/>
          <p:cNvGrpSpPr/>
          <p:nvPr/>
        </p:nvGrpSpPr>
        <p:grpSpPr>
          <a:xfrm>
            <a:off x="455525" y="4156982"/>
            <a:ext cx="1022698" cy="645654"/>
            <a:chOff x="6096075" y="734650"/>
            <a:chExt cx="709025" cy="447625"/>
          </a:xfrm>
        </p:grpSpPr>
        <p:sp>
          <p:nvSpPr>
            <p:cNvPr id="4"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6"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7"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9" name="Google Shape;39;p2"/>
          <p:cNvGrpSpPr/>
          <p:nvPr/>
        </p:nvGrpSpPr>
        <p:grpSpPr>
          <a:xfrm>
            <a:off x="8066401" y="1133589"/>
            <a:ext cx="1643223" cy="1412150"/>
            <a:chOff x="4243450" y="1793000"/>
            <a:chExt cx="438175" cy="470825"/>
          </a:xfrm>
        </p:grpSpPr>
        <p:sp>
          <p:nvSpPr>
            <p:cNvPr id="10" name="Google Shape;40;p2"/>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Google Shape;41;p2"/>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2" name="Google Shape;42;p2"/>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3" name="Google Shape;43;p2"/>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4" name="Google Shape;44;p2"/>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15" name="Google Shape;1334;p35"/>
          <p:cNvGrpSpPr/>
          <p:nvPr/>
        </p:nvGrpSpPr>
        <p:grpSpPr>
          <a:xfrm>
            <a:off x="6950291" y="4544699"/>
            <a:ext cx="829940" cy="785114"/>
            <a:chOff x="1826475" y="2921600"/>
            <a:chExt cx="564700" cy="534200"/>
          </a:xfrm>
        </p:grpSpPr>
        <p:sp>
          <p:nvSpPr>
            <p:cNvPr id="16"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7"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8"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9"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0"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22" name="Google Shape;1334;p35"/>
          <p:cNvGrpSpPr/>
          <p:nvPr/>
        </p:nvGrpSpPr>
        <p:grpSpPr>
          <a:xfrm>
            <a:off x="948799" y="602632"/>
            <a:ext cx="829940" cy="785114"/>
            <a:chOff x="1826475" y="2921600"/>
            <a:chExt cx="564700" cy="534200"/>
          </a:xfrm>
        </p:grpSpPr>
        <p:sp>
          <p:nvSpPr>
            <p:cNvPr id="23"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4"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5"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6"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7"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28" name="Google Shape;1340;p35"/>
          <p:cNvGrpSpPr/>
          <p:nvPr/>
        </p:nvGrpSpPr>
        <p:grpSpPr>
          <a:xfrm>
            <a:off x="7142456" y="303284"/>
            <a:ext cx="694072" cy="693096"/>
            <a:chOff x="1959000" y="1291425"/>
            <a:chExt cx="286025" cy="279000"/>
          </a:xfrm>
        </p:grpSpPr>
        <p:sp>
          <p:nvSpPr>
            <p:cNvPr id="29" name="Google Shape;1341;p35"/>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0" name="Google Shape;1342;p35"/>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1" name="Google Shape;1343;p35"/>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2" name="Google Shape;1344;p35"/>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3" name="Google Shape;1345;p35"/>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34" name="Google Shape;1352;p35"/>
          <p:cNvGrpSpPr/>
          <p:nvPr/>
        </p:nvGrpSpPr>
        <p:grpSpPr>
          <a:xfrm>
            <a:off x="6239917" y="602632"/>
            <a:ext cx="365587" cy="393748"/>
            <a:chOff x="713250" y="2576650"/>
            <a:chExt cx="273275" cy="294325"/>
          </a:xfrm>
        </p:grpSpPr>
        <p:sp>
          <p:nvSpPr>
            <p:cNvPr id="35" name="Google Shape;1353;p35"/>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354;p35"/>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37" name="Picture 36"/>
          <p:cNvPicPr>
            <a:picLocks noChangeAspect="1"/>
          </p:cNvPicPr>
          <p:nvPr/>
        </p:nvPicPr>
        <p:blipFill>
          <a:blip r:embed="rId2"/>
          <a:stretch>
            <a:fillRect/>
          </a:stretch>
        </p:blipFill>
        <p:spPr>
          <a:xfrm>
            <a:off x="10928501" y="0"/>
            <a:ext cx="1173607" cy="1161988"/>
          </a:xfrm>
          <a:prstGeom prst="rect">
            <a:avLst/>
          </a:prstGeom>
        </p:spPr>
      </p:pic>
      <p:grpSp>
        <p:nvGrpSpPr>
          <p:cNvPr id="38" name="Google Shape;1346;p35"/>
          <p:cNvGrpSpPr/>
          <p:nvPr/>
        </p:nvGrpSpPr>
        <p:grpSpPr>
          <a:xfrm>
            <a:off x="981229" y="5044825"/>
            <a:ext cx="2255591" cy="1703238"/>
            <a:chOff x="6096075" y="734650"/>
            <a:chExt cx="709025" cy="447625"/>
          </a:xfrm>
        </p:grpSpPr>
        <p:sp>
          <p:nvSpPr>
            <p:cNvPr id="39"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0"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1"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2"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3"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44" name="Picture 43"/>
          <p:cNvPicPr>
            <a:picLocks noChangeAspect="1"/>
          </p:cNvPicPr>
          <p:nvPr/>
        </p:nvPicPr>
        <p:blipFill>
          <a:blip r:embed="rId3"/>
          <a:stretch>
            <a:fillRect/>
          </a:stretch>
        </p:blipFill>
        <p:spPr>
          <a:xfrm>
            <a:off x="7259590" y="2943232"/>
            <a:ext cx="6178141" cy="4597871"/>
          </a:xfrm>
          <a:prstGeom prst="rect">
            <a:avLst/>
          </a:prstGeom>
        </p:spPr>
      </p:pic>
      <p:sp>
        <p:nvSpPr>
          <p:cNvPr id="21" name="TextBox 20"/>
          <p:cNvSpPr txBox="1"/>
          <p:nvPr/>
        </p:nvSpPr>
        <p:spPr>
          <a:xfrm>
            <a:off x="1918462" y="2670048"/>
            <a:ext cx="7092415" cy="1015663"/>
          </a:xfrm>
          <a:prstGeom prst="rect">
            <a:avLst/>
          </a:prstGeom>
          <a:noFill/>
        </p:spPr>
        <p:txBody>
          <a:bodyPr wrap="square" rtlCol="0">
            <a:spAutoFit/>
          </a:bodyPr>
          <a:lstStyle/>
          <a:p>
            <a:r>
              <a:rPr lang="en-US" sz="6000" b="1" dirty="0" err="1">
                <a:latin typeface="Times New Roman" panose="02020603050405020304" pitchFamily="18" charset="0"/>
                <a:cs typeface="Times New Roman" panose="02020603050405020304" pitchFamily="18" charset="0"/>
              </a:rPr>
              <a:t>CHÀO</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TẠM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BIỆT</a:t>
            </a:r>
            <a:endParaRPr lang="en-US" sz="6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2"/>
          <a:srcRect/>
          <a:stretch>
            <a:fillRect/>
          </a:stretch>
        </p:blipFill>
        <p:spPr>
          <a:xfrm>
            <a:off x="-628650" y="1532069"/>
            <a:ext cx="4200525" cy="5403104"/>
          </a:xfrm>
          <a:prstGeom prst="rect">
            <a:avLst/>
          </a:prstGeom>
        </p:spPr>
      </p:pic>
      <p:pic>
        <p:nvPicPr>
          <p:cNvPr id="4" name="Picture 3"/>
          <p:cNvPicPr>
            <a:picLocks noChangeAspect="1"/>
          </p:cNvPicPr>
          <p:nvPr/>
        </p:nvPicPr>
        <p:blipFill>
          <a:blip r:embed="rId3"/>
          <a:stretch>
            <a:fillRect/>
          </a:stretch>
        </p:blipFill>
        <p:spPr>
          <a:xfrm>
            <a:off x="4324350" y="200025"/>
            <a:ext cx="4986960" cy="1402202"/>
          </a:xfrm>
          <a:prstGeom prst="rect">
            <a:avLst/>
          </a:prstGeom>
        </p:spPr>
      </p:pic>
      <p:pic>
        <p:nvPicPr>
          <p:cNvPr id="5" name="Picture 4" descr="A yellow circles with red lines&#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75" y="1790700"/>
            <a:ext cx="2084374" cy="1247775"/>
          </a:xfrm>
          <a:prstGeom prst="rect">
            <a:avLst/>
          </a:prstGeom>
        </p:spPr>
      </p:pic>
      <p:pic>
        <p:nvPicPr>
          <p:cNvPr id="7" name="Picture 6"/>
          <p:cNvPicPr>
            <a:picLocks noChangeAspect="1"/>
          </p:cNvPicPr>
          <p:nvPr/>
        </p:nvPicPr>
        <p:blipFill>
          <a:blip r:embed="rId5"/>
          <a:stretch>
            <a:fillRect/>
          </a:stretch>
        </p:blipFill>
        <p:spPr>
          <a:xfrm>
            <a:off x="3751025" y="2864618"/>
            <a:ext cx="6937849" cy="27861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604" y="755392"/>
            <a:ext cx="11786300" cy="6000750"/>
          </a:xfrm>
          <a:prstGeom prst="rect">
            <a:avLst/>
          </a:prstGeom>
        </p:spPr>
        <p:style>
          <a:lnRef idx="3">
            <a:schemeClr val="accent2"/>
          </a:lnRef>
          <a:fillRef idx="0">
            <a:srgbClr val="FFFFFF"/>
          </a:fillRef>
          <a:effectRef idx="0">
            <a:srgbClr val="FFFFFF"/>
          </a:effectRef>
          <a:fontRef idx="minor">
            <a:schemeClr val="tx1"/>
          </a:fontRef>
        </p:style>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Ba lê là môn nghệ thuật múa có nguồn gốc từ châu Âu. Nghệ thuật múa ba lê được biết đến rộng rãi thông qua những vở ba lê – một thể loại vũ kịch có sự kết hợp giữa kịch, âm nhạc và vũ đạo.</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Những vở ba lê nổi tiếng thế giới có thể kể đến như </a:t>
            </a:r>
            <a:r>
              <a:rPr lang="vi-VN" sz="2400" i="1" dirty="0">
                <a:latin typeface="Cambria" panose="02040503050406030204" pitchFamily="18" charset="0"/>
                <a:ea typeface="Cambria" panose="02040503050406030204" pitchFamily="18" charset="0"/>
              </a:rPr>
              <a:t>Hồ thiên nga, Người đẹp ngủ trong rừng, Lọ Lem,...</a:t>
            </a:r>
            <a:r>
              <a:rPr lang="vi-VN" sz="2400" dirty="0">
                <a:latin typeface="Cambria" panose="02040503050406030204" pitchFamily="18" charset="0"/>
                <a:ea typeface="Cambria" panose="02040503050406030204" pitchFamily="18" charset="0"/>
              </a:rPr>
              <a:t> Mỗi vở kịch là một câu chuyện ca ngợi tình yêu, sự thánh thiện và ước mơ vươn tới những điều tốt đẹp của con người trong cuộc sống.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Trong các vở ba lê, người diễn viên dùng động tác múa để thể hiện nội dung thay cho lời nói. Như trong vở </a:t>
            </a:r>
            <a:r>
              <a:rPr lang="vi-VN" sz="2400" i="1" dirty="0">
                <a:latin typeface="Cambria" panose="02040503050406030204" pitchFamily="18" charset="0"/>
                <a:ea typeface="Cambria" panose="02040503050406030204" pitchFamily="18" charset="0"/>
              </a:rPr>
              <a:t>Hồ thiên nga</a:t>
            </a:r>
            <a:r>
              <a:rPr lang="vi-VN" sz="2400" dirty="0">
                <a:latin typeface="Cambria" panose="02040503050406030204" pitchFamily="18" charset="0"/>
                <a:ea typeface="Cambria" panose="02040503050406030204" pitchFamily="18" charset="0"/>
              </a:rPr>
              <a:t>, các diễn viên thực hiện những cú xoay người đẹp mắt và chuẩn xác, những bước đi nhẹ như cánh hoa hé mở khiến khán giả có cảm giác được ngắm nhìn một đàn thiên nga đang lướt trên mặt hồ. Khi diễn viên chính đứng một chân xoay liên tục tới 32 vòng trên đầu mũi chân, khán giả cũng cảm nhận được nhân vật đang mong muốn thể hiện sức mạnh một cách mãnh liệt. Để thực hiện được những kĩ thuật rất khó này, người diễn viên phải dày công khổ luyện trong một thời gian dài.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Hiện nay, ba lê là môn nghệ thuật được nhiều người yêu thích và được dạy ở các trường múa trên khắp thế giới.</a:t>
            </a:r>
          </a:p>
          <a:p>
            <a:pPr algn="r"/>
            <a:r>
              <a:rPr lang="vi-VN" sz="2400" dirty="0">
                <a:latin typeface="Cambria" panose="02040503050406030204" pitchFamily="18" charset="0"/>
                <a:ea typeface="Cambria" panose="02040503050406030204" pitchFamily="18" charset="0"/>
              </a:rPr>
              <a:t>(Tuệ Nhi </a:t>
            </a:r>
            <a:r>
              <a:rPr lang="vi-VN" sz="2400" i="1" dirty="0">
                <a:latin typeface="Cambria" panose="02040503050406030204" pitchFamily="18" charset="0"/>
                <a:ea typeface="Cambria" panose="02040503050406030204" pitchFamily="18" charset="0"/>
              </a:rPr>
              <a:t>tổng hợp</a:t>
            </a:r>
            <a:r>
              <a:rPr lang="vi-VN" sz="2400" dirty="0">
                <a:latin typeface="Cambria" panose="02040503050406030204" pitchFamily="18" charset="0"/>
                <a:ea typeface="Cambria" panose="02040503050406030204" pitchFamily="18" charset="0"/>
              </a:rPr>
              <a:t>)</a:t>
            </a:r>
          </a:p>
        </p:txBody>
      </p:sp>
      <p:pic>
        <p:nvPicPr>
          <p:cNvPr id="3" name="Picture 2"/>
          <p:cNvPicPr>
            <a:picLocks noChangeAspect="1"/>
          </p:cNvPicPr>
          <p:nvPr/>
        </p:nvPicPr>
        <p:blipFill>
          <a:blip r:embed="rId2"/>
          <a:stretch>
            <a:fillRect/>
          </a:stretch>
        </p:blipFill>
        <p:spPr>
          <a:xfrm>
            <a:off x="3622168" y="155923"/>
            <a:ext cx="5840474" cy="7498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604" y="703138"/>
            <a:ext cx="11786300" cy="6370975"/>
          </a:xfrm>
          <a:prstGeom prst="rect">
            <a:avLst/>
          </a:prstGeom>
        </p:spPr>
        <p:style>
          <a:lnRef idx="3">
            <a:schemeClr val="accent2"/>
          </a:lnRef>
          <a:fillRef idx="0">
            <a:srgbClr val="FFFFFF"/>
          </a:fillRef>
          <a:effectRef idx="0">
            <a:srgbClr val="FFFFFF"/>
          </a:effectRef>
          <a:fontRef idx="minor">
            <a:schemeClr val="tx1"/>
          </a:fontRef>
        </p:style>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b="1" dirty="0">
                <a:solidFill>
                  <a:srgbClr val="2806BA"/>
                </a:solidFill>
                <a:latin typeface="Cambria" panose="02040503050406030204" pitchFamily="18" charset="0"/>
                <a:ea typeface="Cambria" panose="02040503050406030204" pitchFamily="18" charset="0"/>
              </a:rPr>
              <a:t>Ba lê là môn nghệ thuật múa có nguồn gốc từ châu Âu. Nghệ thuật múa ba lê được biết đến rộng rãi thông qua những vở ba lê – một thể loại vũ kịch có sự kết hợp giữa kịch, âm nhạc và vũ đạo.</a:t>
            </a:r>
          </a:p>
          <a:p>
            <a:pPr algn="just"/>
            <a:r>
              <a:rPr lang="en-US" sz="2400" dirty="0">
                <a:latin typeface="Cambria" panose="02040503050406030204" pitchFamily="18" charset="0"/>
                <a:ea typeface="Cambria" panose="02040503050406030204" pitchFamily="18" charset="0"/>
              </a:rPr>
              <a:t>   	</a:t>
            </a:r>
            <a:r>
              <a:rPr lang="vi-VN" sz="2400" b="1" dirty="0">
                <a:solidFill>
                  <a:srgbClr val="49702E"/>
                </a:solidFill>
                <a:latin typeface="Cambria" panose="02040503050406030204" pitchFamily="18" charset="0"/>
                <a:ea typeface="Cambria" panose="02040503050406030204" pitchFamily="18" charset="0"/>
              </a:rPr>
              <a:t>Những vở ba lê nổi tiếng thế giới có thể kể đến như </a:t>
            </a:r>
            <a:r>
              <a:rPr lang="vi-VN" sz="2400" b="1" i="1" dirty="0">
                <a:solidFill>
                  <a:srgbClr val="49702E"/>
                </a:solidFill>
                <a:latin typeface="Cambria" panose="02040503050406030204" pitchFamily="18" charset="0"/>
                <a:ea typeface="Cambria" panose="02040503050406030204" pitchFamily="18" charset="0"/>
              </a:rPr>
              <a:t>Hồ thiên nga, Người đẹp ngủ trong rừng, Lọ Lem,...</a:t>
            </a:r>
            <a:r>
              <a:rPr lang="vi-VN" sz="2400" b="1" dirty="0">
                <a:solidFill>
                  <a:srgbClr val="49702E"/>
                </a:solidFill>
                <a:latin typeface="Cambria" panose="02040503050406030204" pitchFamily="18" charset="0"/>
                <a:ea typeface="Cambria" panose="02040503050406030204" pitchFamily="18" charset="0"/>
              </a:rPr>
              <a:t> Mỗi vở kịch là một câu chuyện ca ngợi tình yêu, sự thánh thiện và ước mơ vươn tới những điều tốt đẹp của con người trong cuộc sống.</a:t>
            </a:r>
          </a:p>
          <a:p>
            <a:pPr algn="just"/>
            <a:r>
              <a:rPr lang="en-US" sz="2400" dirty="0">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Trong các vở ba lê, người diễn viên dùng động tác múa để thể hiện nội dung thay cho lời nói. Như trong vở </a:t>
            </a:r>
            <a:r>
              <a:rPr lang="vi-VN" sz="2400" b="1" i="1" dirty="0">
                <a:solidFill>
                  <a:srgbClr val="FF0000"/>
                </a:solidFill>
                <a:latin typeface="Cambria" panose="02040503050406030204" pitchFamily="18" charset="0"/>
                <a:ea typeface="Cambria" panose="02040503050406030204" pitchFamily="18" charset="0"/>
              </a:rPr>
              <a:t>Hồ thiên nga</a:t>
            </a:r>
            <a:r>
              <a:rPr lang="vi-VN" sz="2400" b="1" dirty="0">
                <a:solidFill>
                  <a:srgbClr val="FF0000"/>
                </a:solidFill>
                <a:latin typeface="Cambria" panose="02040503050406030204" pitchFamily="18" charset="0"/>
                <a:ea typeface="Cambria" panose="02040503050406030204" pitchFamily="18" charset="0"/>
              </a:rPr>
              <a:t>, các diễn viên thực hiện những cú xoay người đẹp mắt và chuẩn xác, những bước đi nhẹ như cánh hoa hé mở khiến khán giả có cảm giác được ngắm nhìn một đàn thiên nga đang lướt trên mặt hồ. Khi diễn viên chính đứng một chân xoay liên tục tới 32 vòng trên đầu mũi chân, khán giả cũng cảm nhận được nhân vật đang mong muốn thể hiện sức mạnh một cách mãnh liệt. Để thực hiện được những kĩ thuật rất khó này, người diễn viên phải dày công khổ luyện trong một thời gian dài.</a:t>
            </a:r>
          </a:p>
          <a:p>
            <a:pPr algn="just"/>
            <a:r>
              <a:rPr lang="en-US" sz="2400" dirty="0">
                <a:latin typeface="Cambria" panose="02040503050406030204" pitchFamily="18" charset="0"/>
                <a:ea typeface="Cambria" panose="02040503050406030204" pitchFamily="18" charset="0"/>
              </a:rPr>
              <a:t>  	 </a:t>
            </a:r>
            <a:r>
              <a:rPr lang="vi-VN" sz="2400" b="1" dirty="0">
                <a:solidFill>
                  <a:schemeClr val="accent5">
                    <a:lumMod val="75000"/>
                  </a:schemeClr>
                </a:solidFill>
                <a:latin typeface="Cambria" panose="02040503050406030204" pitchFamily="18" charset="0"/>
                <a:ea typeface="Cambria" panose="02040503050406030204" pitchFamily="18" charset="0"/>
              </a:rPr>
              <a:t>Hiện nay, ba lê là môn nghệ thuật được nhiều người yêu thích và được dạy ở các trường múa trên khắp thế giới.</a:t>
            </a:r>
            <a:r>
              <a:rPr lang="en-US" sz="2400" b="1" dirty="0">
                <a:solidFill>
                  <a:schemeClr val="accent5">
                    <a:lumMod val="75000"/>
                  </a:schemeClr>
                </a:solidFill>
                <a:latin typeface="Cambria" panose="02040503050406030204" pitchFamily="18" charset="0"/>
                <a:ea typeface="Cambria" panose="02040503050406030204" pitchFamily="18" charset="0"/>
              </a:rPr>
              <a:t>                                                    </a:t>
            </a:r>
            <a:r>
              <a:rPr lang="vi-VN" sz="2400" b="1" i="1" dirty="0">
                <a:solidFill>
                  <a:schemeClr val="accent2">
                    <a:lumMod val="75000"/>
                  </a:schemeClr>
                </a:solidFill>
                <a:latin typeface="Cambria" panose="02040503050406030204" pitchFamily="18" charset="0"/>
                <a:ea typeface="Cambria" panose="02040503050406030204" pitchFamily="18" charset="0"/>
              </a:rPr>
              <a:t>(Tuệ Nhi tổng hợp)</a:t>
            </a:r>
          </a:p>
          <a:p>
            <a:endParaRPr lang="vi-VN" sz="2400" b="1" dirty="0">
              <a:solidFill>
                <a:schemeClr val="accent5">
                  <a:lumMod val="75000"/>
                </a:schemeClr>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3622168" y="155923"/>
            <a:ext cx="5840474" cy="749873"/>
          </a:xfrm>
          <a:prstGeom prst="rect">
            <a:avLst/>
          </a:prstGeom>
        </p:spPr>
      </p:pic>
      <p:sp>
        <p:nvSpPr>
          <p:cNvPr id="2" name="Heptagon 1"/>
          <p:cNvSpPr/>
          <p:nvPr/>
        </p:nvSpPr>
        <p:spPr>
          <a:xfrm>
            <a:off x="672465" y="755015"/>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a:t>1</a:t>
            </a:r>
          </a:p>
        </p:txBody>
      </p:sp>
      <p:sp>
        <p:nvSpPr>
          <p:cNvPr id="4" name="Heptagon 3"/>
          <p:cNvSpPr/>
          <p:nvPr/>
        </p:nvSpPr>
        <p:spPr>
          <a:xfrm>
            <a:off x="672465" y="1885315"/>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a:t>2</a:t>
            </a:r>
          </a:p>
        </p:txBody>
      </p:sp>
      <p:sp>
        <p:nvSpPr>
          <p:cNvPr id="5" name="Heptagon 4"/>
          <p:cNvSpPr/>
          <p:nvPr/>
        </p:nvSpPr>
        <p:spPr>
          <a:xfrm>
            <a:off x="672465" y="2945946"/>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a:t>3</a:t>
            </a:r>
          </a:p>
        </p:txBody>
      </p:sp>
      <p:sp>
        <p:nvSpPr>
          <p:cNvPr id="6" name="Heptagon 5"/>
          <p:cNvSpPr/>
          <p:nvPr/>
        </p:nvSpPr>
        <p:spPr>
          <a:xfrm>
            <a:off x="672465" y="5886178"/>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dirty="0"/>
              <a:t>4</a:t>
            </a:r>
          </a:p>
        </p:txBody>
      </p:sp>
    </p:spTree>
    <p:extLst>
      <p:ext uri="{BB962C8B-B14F-4D97-AF65-F5344CB8AC3E}">
        <p14:creationId xmlns:p14="http://schemas.microsoft.com/office/powerpoint/2010/main" val="170169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 grpId="0" animBg="1"/>
      <p:bldP spid="2" grpId="1" animBg="1"/>
      <p:bldP spid="4" grpId="0" bldLvl="0" animBg="1"/>
      <p:bldP spid="4" grpId="1" animBg="1"/>
      <p:bldP spid="5" grpId="0" bldLvl="0" animBg="1"/>
      <p:bldP spid="5" grpId="1" animBg="1"/>
      <p:bldP spid="6" grpId="0" bldLvl="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p:cNvPicPr>
            <a:picLocks noChangeAspect="1"/>
          </p:cNvPicPr>
          <p:nvPr/>
        </p:nvPicPr>
        <p:blipFill>
          <a:blip r:embed="rId5"/>
          <a:stretch>
            <a:fillRect/>
          </a:stretch>
        </p:blipFill>
        <p:spPr>
          <a:xfrm>
            <a:off x="3027105" y="2572811"/>
            <a:ext cx="7395089" cy="18838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2438400"/>
            <a:ext cx="5231886" cy="4730940"/>
          </a:xfrm>
          <a:prstGeom prst="rect">
            <a:avLst/>
          </a:prstGeom>
        </p:spPr>
      </p:pic>
      <p:grpSp>
        <p:nvGrpSpPr>
          <p:cNvPr id="18" name="Group 17"/>
          <p:cNvGrpSpPr/>
          <p:nvPr/>
        </p:nvGrpSpPr>
        <p:grpSpPr>
          <a:xfrm>
            <a:off x="2439636" y="1746708"/>
            <a:ext cx="2835010" cy="844435"/>
            <a:chOff x="484909" y="1722324"/>
            <a:chExt cx="3584168" cy="1174238"/>
          </a:xfrm>
        </p:grpSpPr>
        <p:sp>
          <p:nvSpPr>
            <p:cNvPr id="19" name="Rounded Rectangle 20"/>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0" name="TextBox 19"/>
            <p:cNvSpPr txBox="1"/>
            <p:nvPr/>
          </p:nvSpPr>
          <p:spPr>
            <a:xfrm>
              <a:off x="634676" y="1722324"/>
              <a:ext cx="3160296" cy="1069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rộng</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rãi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1" name="Group 20"/>
          <p:cNvGrpSpPr/>
          <p:nvPr/>
        </p:nvGrpSpPr>
        <p:grpSpPr>
          <a:xfrm>
            <a:off x="7554376" y="1637140"/>
            <a:ext cx="3218399" cy="971895"/>
            <a:chOff x="4069077" y="1728435"/>
            <a:chExt cx="3160296" cy="1168127"/>
          </a:xfrm>
        </p:grpSpPr>
        <p:sp>
          <p:nvSpPr>
            <p:cNvPr id="22" name="Rounded Rectangle 20"/>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3" name="TextBox 22"/>
            <p:cNvSpPr txBox="1"/>
            <p:nvPr/>
          </p:nvSpPr>
          <p:spPr>
            <a:xfrm>
              <a:off x="4069077" y="1735457"/>
              <a:ext cx="3160296" cy="9247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Lọ</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Lem</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7" name="Group 26"/>
          <p:cNvGrpSpPr/>
          <p:nvPr/>
        </p:nvGrpSpPr>
        <p:grpSpPr>
          <a:xfrm>
            <a:off x="2942276" y="3141059"/>
            <a:ext cx="3544249" cy="887098"/>
            <a:chOff x="484909" y="3075667"/>
            <a:chExt cx="2857355" cy="1168127"/>
          </a:xfrm>
        </p:grpSpPr>
        <p:sp>
          <p:nvSpPr>
            <p:cNvPr id="28" name="Rounded Rectangle 20"/>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9" name="TextBox 28"/>
            <p:cNvSpPr txBox="1"/>
            <p:nvPr/>
          </p:nvSpPr>
          <p:spPr>
            <a:xfrm>
              <a:off x="708145" y="3076520"/>
              <a:ext cx="2379849" cy="1013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dirty="0" err="1">
                  <a:solidFill>
                    <a:srgbClr val="002060"/>
                  </a:solidFill>
                  <a:latin typeface="Calibri" panose="020F0502020204030204" pitchFamily="34" charset="0"/>
                  <a:cs typeface="Calibri" panose="020F0502020204030204" pitchFamily="34" charset="0"/>
                </a:rPr>
                <a:t>v</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ở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ba</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lê</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7319628" y="3141059"/>
            <a:ext cx="3687894" cy="902467"/>
            <a:chOff x="3261487" y="2945163"/>
            <a:chExt cx="4807022" cy="1168127"/>
          </a:xfrm>
        </p:grpSpPr>
        <p:sp>
          <p:nvSpPr>
            <p:cNvPr id="31" name="Rounded Rectangle 20"/>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2" name="TextBox 31"/>
            <p:cNvSpPr txBox="1"/>
            <p:nvPr/>
          </p:nvSpPr>
          <p:spPr>
            <a:xfrm>
              <a:off x="3261487" y="2991898"/>
              <a:ext cx="4807022" cy="995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khổ</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luyện</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a:blip r:embed="rId4"/>
          <a:stretch>
            <a:fillRect/>
          </a:stretch>
        </p:blipFill>
        <p:spPr>
          <a:xfrm>
            <a:off x="3743567" y="362347"/>
            <a:ext cx="7986452"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anim calcmode="lin" valueType="num">
                                      <p:cBhvr>
                                        <p:cTn id="34" dur="1000" fill="hold"/>
                                        <p:tgtEl>
                                          <p:spTgt spid="30"/>
                                        </p:tgtEl>
                                        <p:attrNameLst>
                                          <p:attrName>ppt_x</p:attrName>
                                        </p:attrNameLst>
                                      </p:cBhvr>
                                      <p:tavLst>
                                        <p:tav tm="0">
                                          <p:val>
                                            <p:strVal val="#ppt_x"/>
                                          </p:val>
                                        </p:tav>
                                        <p:tav tm="100000">
                                          <p:val>
                                            <p:strVal val="#ppt_x"/>
                                          </p:val>
                                        </p:tav>
                                      </p:tavLst>
                                    </p:anim>
                                    <p:anim calcmode="lin" valueType="num">
                                      <p:cBhvr>
                                        <p:cTn id="3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23" name="TextBox 22"/>
          <p:cNvSpPr txBox="1"/>
          <p:nvPr/>
        </p:nvSpPr>
        <p:spPr>
          <a:xfrm>
            <a:off x="2322576" y="1507309"/>
            <a:ext cx="9120123" cy="4031873"/>
          </a:xfrm>
          <a:prstGeom prst="rect">
            <a:avLst/>
          </a:prstGeom>
          <a:noFill/>
        </p:spPr>
        <p:txBody>
          <a:bodyPr wrap="square" rtlCol="0">
            <a:spAutoFit/>
          </a:bodyPr>
          <a:lstStyle/>
          <a:p>
            <a:pPr lvl="0" algn="just">
              <a:defRPr/>
            </a:pPr>
            <a:r>
              <a:rPr lang="en-US" sz="3200" dirty="0">
                <a:solidFill>
                  <a:srgbClr val="002060"/>
                </a:solidFill>
                <a:latin typeface="Cambria" panose="02040503050406030204" pitchFamily="18" charset="0"/>
              </a:rPr>
              <a:t>     </a:t>
            </a:r>
            <a:r>
              <a:rPr lang="vi-VN" sz="3200" dirty="0">
                <a:solidFill>
                  <a:srgbClr val="002060"/>
                </a:solidFill>
                <a:latin typeface="Cambria" panose="02040503050406030204" pitchFamily="18" charset="0"/>
              </a:rPr>
              <a:t>Nghệ thuật múa ba lê</a:t>
            </a:r>
            <a:r>
              <a:rPr lang="en-US" sz="3200" dirty="0">
                <a:solidFill>
                  <a:schemeClr val="accent2">
                    <a:lumMod val="75000"/>
                  </a:schemeClr>
                </a:solidFill>
                <a:latin typeface="Cambria" panose="02040503050406030204" pitchFamily="18" charset="0"/>
              </a:rPr>
              <a:t> </a:t>
            </a:r>
            <a:r>
              <a:rPr lang="vi-VN" sz="3200" dirty="0">
                <a:solidFill>
                  <a:srgbClr val="002060"/>
                </a:solidFill>
                <a:latin typeface="Cambria" panose="02040503050406030204" pitchFamily="18" charset="0"/>
              </a:rPr>
              <a:t>được biết đến rộng rãi thông qua những vở ba lê - một thể loại vũ kịch có sự kết hợp giữa kịch, âm nhạc và vũ đạo;</a:t>
            </a:r>
            <a:endParaRPr lang="en-US" sz="3200" dirty="0">
              <a:solidFill>
                <a:srgbClr val="002060"/>
              </a:solidFill>
              <a:latin typeface="Cambria" panose="02040503050406030204" pitchFamily="18" charset="0"/>
            </a:endParaRPr>
          </a:p>
          <a:p>
            <a:pPr lvl="0" algn="just">
              <a:defRPr/>
            </a:pPr>
            <a:r>
              <a:rPr lang="en-US" sz="3200" dirty="0">
                <a:solidFill>
                  <a:srgbClr val="002060"/>
                </a:solidFill>
                <a:latin typeface="Cambria" panose="02040503050406030204" pitchFamily="18" charset="0"/>
              </a:rPr>
              <a:t>     </a:t>
            </a:r>
            <a:r>
              <a:rPr lang="vi-VN" sz="3200" dirty="0">
                <a:solidFill>
                  <a:srgbClr val="002060"/>
                </a:solidFill>
                <a:latin typeface="Cambria" panose="02040503050406030204" pitchFamily="18" charset="0"/>
              </a:rPr>
              <a:t>Như trong vở Hồ thiên nga,</a:t>
            </a:r>
            <a:r>
              <a:rPr lang="en-US"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các diễn viên thực hiện những cú xoay người đẹp mắt</a:t>
            </a:r>
            <a:r>
              <a:rPr lang="en-US"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và chuẩn xác, những bước đi nhẹ như cánh hoa hé mở</a:t>
            </a:r>
            <a:r>
              <a:rPr lang="en-US"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khiến khán giả có cảm giác</a:t>
            </a:r>
            <a:r>
              <a:rPr lang="en-US"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được ngắm nhìn một đàn thiên nga đang lướt trên mặt hồ...</a:t>
            </a:r>
            <a:endParaRPr kumimoji="0" lang="en-GB" sz="3200" b="0" i="0" u="none" strike="noStrike" kern="1200" cap="none" spc="0" normalizeH="0" baseline="0" noProof="0" dirty="0">
              <a:ln>
                <a:noFill/>
              </a:ln>
              <a:solidFill>
                <a:srgbClr val="002060"/>
              </a:solidFill>
              <a:effectLst/>
              <a:uLnTx/>
              <a:uFillTx/>
              <a:latin typeface="Cambria" panose="02040503050406030204" pitchFamily="18" charset="0"/>
            </a:endParaRPr>
          </a:p>
        </p:txBody>
      </p:sp>
      <p:pic>
        <p:nvPicPr>
          <p:cNvPr id="3" name="Picture 2"/>
          <p:cNvPicPr>
            <a:picLocks noChangeAspect="1"/>
          </p:cNvPicPr>
          <p:nvPr/>
        </p:nvPicPr>
        <p:blipFill>
          <a:blip r:embed="rId5"/>
          <a:stretch>
            <a:fillRect/>
          </a:stretch>
        </p:blipFill>
        <p:spPr>
          <a:xfrm>
            <a:off x="3927383" y="398287"/>
            <a:ext cx="7986452"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23" name="TextBox 22"/>
          <p:cNvSpPr txBox="1"/>
          <p:nvPr/>
        </p:nvSpPr>
        <p:spPr>
          <a:xfrm>
            <a:off x="2322576" y="1507309"/>
            <a:ext cx="9120123" cy="4031873"/>
          </a:xfrm>
          <a:prstGeom prst="rect">
            <a:avLst/>
          </a:prstGeom>
          <a:noFill/>
        </p:spPr>
        <p:txBody>
          <a:bodyPr wrap="square" rtlCol="0">
            <a:spAutoFit/>
          </a:bodyPr>
          <a:lstStyle/>
          <a:p>
            <a:pPr lvl="0" algn="just">
              <a:defRPr/>
            </a:pPr>
            <a:r>
              <a:rPr lang="en-US" sz="3200" dirty="0">
                <a:solidFill>
                  <a:srgbClr val="002060"/>
                </a:solidFill>
                <a:latin typeface="Cambria" panose="02040503050406030204" pitchFamily="18" charset="0"/>
              </a:rPr>
              <a:t>     </a:t>
            </a:r>
            <a:r>
              <a:rPr lang="vi-VN" sz="3200" dirty="0">
                <a:solidFill>
                  <a:srgbClr val="002060"/>
                </a:solidFill>
                <a:latin typeface="Cambria" panose="02040503050406030204" pitchFamily="18" charset="0"/>
              </a:rPr>
              <a:t>Nghệ thuật múa ba lê</a:t>
            </a:r>
            <a:r>
              <a:rPr lang="en-US" sz="3200" dirty="0">
                <a:solidFill>
                  <a:schemeClr val="accent2">
                    <a:lumMod val="75000"/>
                  </a:schemeClr>
                </a:solidFill>
                <a:latin typeface="Cambria" panose="02040503050406030204" pitchFamily="18" charset="0"/>
              </a:rPr>
              <a:t> </a:t>
            </a:r>
            <a:r>
              <a:rPr lang="vi-VN" sz="3200" dirty="0">
                <a:solidFill>
                  <a:srgbClr val="002060"/>
                </a:solidFill>
                <a:latin typeface="Cambria" panose="02040503050406030204" pitchFamily="18" charset="0"/>
              </a:rPr>
              <a:t>được biết đến rộng rãi</a:t>
            </a:r>
            <a:r>
              <a:rPr lang="en-US" sz="3200" dirty="0">
                <a:solidFill>
                  <a:schemeClr val="accent2">
                    <a:lumMod val="75000"/>
                  </a:schemeClr>
                </a:solidFill>
                <a:latin typeface="Cambria" panose="02040503050406030204" pitchFamily="18" charset="0"/>
              </a:rPr>
              <a:t>/</a:t>
            </a:r>
            <a:r>
              <a:rPr lang="vi-VN" sz="3200" dirty="0">
                <a:solidFill>
                  <a:srgbClr val="002060"/>
                </a:solidFill>
                <a:latin typeface="Cambria" panose="02040503050406030204" pitchFamily="18" charset="0"/>
              </a:rPr>
              <a:t> thông qua những vở ba lê - một thể loại vũ kịch</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có sự kết hợp giữa kịch, âm nhạc và vũ đạo;</a:t>
            </a:r>
            <a:endParaRPr lang="en-US" sz="3200" dirty="0">
              <a:solidFill>
                <a:srgbClr val="002060"/>
              </a:solidFill>
              <a:latin typeface="Cambria" panose="02040503050406030204" pitchFamily="18" charset="0"/>
            </a:endParaRPr>
          </a:p>
          <a:p>
            <a:pPr lvl="0" algn="just">
              <a:defRPr/>
            </a:pPr>
            <a:r>
              <a:rPr lang="en-US" sz="3200" dirty="0">
                <a:solidFill>
                  <a:srgbClr val="002060"/>
                </a:solidFill>
                <a:latin typeface="Cambria" panose="02040503050406030204" pitchFamily="18" charset="0"/>
              </a:rPr>
              <a:t>     </a:t>
            </a:r>
            <a:r>
              <a:rPr lang="vi-VN" sz="3200" dirty="0">
                <a:solidFill>
                  <a:srgbClr val="002060"/>
                </a:solidFill>
                <a:latin typeface="Cambria" panose="02040503050406030204" pitchFamily="18" charset="0"/>
              </a:rPr>
              <a:t>Như trong vở Hồ thiên nga,</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các diễn viên thực hiện những cú xoay người đẹp</a:t>
            </a:r>
            <a:r>
              <a:rPr lang="en-US" sz="3200" dirty="0">
                <a:solidFill>
                  <a:schemeClr val="accent2">
                    <a:lumMod val="75000"/>
                  </a:schemeClr>
                </a:solidFill>
                <a:latin typeface="Cambria" panose="02040503050406030204" pitchFamily="18" charset="0"/>
              </a:rPr>
              <a:t>/</a:t>
            </a:r>
            <a:r>
              <a:rPr lang="vi-VN" sz="3200" dirty="0">
                <a:solidFill>
                  <a:srgbClr val="002060"/>
                </a:solidFill>
                <a:latin typeface="Cambria" panose="02040503050406030204" pitchFamily="18" charset="0"/>
              </a:rPr>
              <a:t>mắt</a:t>
            </a:r>
            <a:r>
              <a:rPr lang="en-US"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và chuẩn xác, những bước đi nhẹ như cánh hoa hé mở</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khiến khán giả có cảm giác</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được ngắm nhìn một đàn thiên nga</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đang lướt trên mặt hồ...</a:t>
            </a:r>
            <a:endParaRPr kumimoji="0" lang="en-GB" sz="3200" b="0" i="0" u="none" strike="noStrike" kern="1200" cap="none" spc="0" normalizeH="0" baseline="0" noProof="0" dirty="0">
              <a:ln>
                <a:noFill/>
              </a:ln>
              <a:solidFill>
                <a:srgbClr val="002060"/>
              </a:solidFill>
              <a:effectLst/>
              <a:uLnTx/>
              <a:uFillTx/>
              <a:latin typeface="Cambria" panose="02040503050406030204" pitchFamily="18" charset="0"/>
            </a:endParaRPr>
          </a:p>
        </p:txBody>
      </p:sp>
      <p:pic>
        <p:nvPicPr>
          <p:cNvPr id="3" name="Picture 2"/>
          <p:cNvPicPr>
            <a:picLocks noChangeAspect="1"/>
          </p:cNvPicPr>
          <p:nvPr/>
        </p:nvPicPr>
        <p:blipFill>
          <a:blip r:embed="rId5"/>
          <a:stretch>
            <a:fillRect/>
          </a:stretch>
        </p:blipFill>
        <p:spPr>
          <a:xfrm>
            <a:off x="3927383" y="398287"/>
            <a:ext cx="7986452" cy="1286367"/>
          </a:xfrm>
          <a:prstGeom prst="rect">
            <a:avLst/>
          </a:prstGeom>
        </p:spPr>
      </p:pic>
    </p:spTree>
    <p:extLst>
      <p:ext uri="{BB962C8B-B14F-4D97-AF65-F5344CB8AC3E}">
        <p14:creationId xmlns:p14="http://schemas.microsoft.com/office/powerpoint/2010/main" val="179690877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1656</Words>
  <Application>Microsoft Office PowerPoint</Application>
  <PresentationFormat>Widescreen</PresentationFormat>
  <Paragraphs>68</Paragraphs>
  <Slides>21</Slides>
  <Notes>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21</vt:i4>
      </vt:variant>
    </vt:vector>
  </HeadingPairs>
  <TitlesOfParts>
    <vt:vector size="28" baseType="lpstr">
      <vt:lpstr>Arial</vt:lpstr>
      <vt:lpstr>Calibri</vt:lpstr>
      <vt:lpstr>Cambria</vt:lpstr>
      <vt:lpstr>Times New Roman</vt:lpstr>
      <vt:lpstr>1_Office Theme</vt:lpstr>
      <vt:lpstr>Grammar Subject for Pre-K: Adjectives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Mrs HAI ANH</cp:lastModifiedBy>
  <cp:revision>59</cp:revision>
  <dcterms:created xsi:type="dcterms:W3CDTF">2023-07-07T08:11:00Z</dcterms:created>
  <dcterms:modified xsi:type="dcterms:W3CDTF">2025-12-31T08:10:28Z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04D12379550445C4859075EF176FCB2B_13</vt:lpwstr>
  </property>
  <property fmtid="{D5CDD505-2E9C-101B-9397-08002B2CF9AE}" pid="3" name="KSOProductBuildVer">
    <vt:lpwstr>1033-12.2.0.18911</vt:lpwstr>
  </property>
</Properties>
</file>