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5" r:id="rId2"/>
  </p:sldMasterIdLst>
  <p:notesMasterIdLst>
    <p:notesMasterId r:id="rId19"/>
  </p:notesMasterIdLst>
  <p:sldIdLst>
    <p:sldId id="257" r:id="rId3"/>
    <p:sldId id="258" r:id="rId4"/>
    <p:sldId id="259" r:id="rId5"/>
    <p:sldId id="260" r:id="rId6"/>
    <p:sldId id="261" r:id="rId7"/>
    <p:sldId id="262" r:id="rId8"/>
    <p:sldId id="263" r:id="rId9"/>
    <p:sldId id="264" r:id="rId10"/>
    <p:sldId id="265" r:id="rId11"/>
    <p:sldId id="266" r:id="rId12"/>
    <p:sldId id="273" r:id="rId13"/>
    <p:sldId id="268" r:id="rId14"/>
    <p:sldId id="269" r:id="rId15"/>
    <p:sldId id="270" r:id="rId16"/>
    <p:sldId id="271" r:id="rId17"/>
    <p:sldId id="272" r:id="rId18"/>
  </p:sldIdLst>
  <p:sldSz cx="12192000" cy="6858000"/>
  <p:notesSz cx="6858000" cy="9144000"/>
  <p:embeddedFontLst>
    <p:embeddedFont>
      <p:font typeface="等线" panose="02010600030101010101" pitchFamily="2" charset="-122"/>
      <p:regular r:id="rId20"/>
      <p:bold r:id="rId21"/>
    </p:embeddedFont>
    <p:embeddedFont>
      <p:font typeface="等线 Light" panose="02010600030101010101" pitchFamily="2" charset="-122"/>
      <p:regular r:id="rId22"/>
    </p:embeddedFont>
    <p:embeddedFont>
      <p:font typeface="#9Slide04 Tinos Bold" panose="02020803070505020304" pitchFamily="18" charset="0"/>
      <p:bold r:id="rId23"/>
    </p:embeddedFont>
    <p:embeddedFont>
      <p:font typeface="#9Slide07 Cadena" panose="02000503000000020004" pitchFamily="2" charset="0"/>
      <p:bold r:id="rId24"/>
    </p:embeddedFont>
    <p:embeddedFont>
      <p:font typeface="#9Slide07 HoneyCream" pitchFamily="2" charset="0"/>
      <p:regular r:id="rId25"/>
    </p:embeddedFont>
    <p:embeddedFont>
      <p:font typeface="#9Slide07 IcielBC Cubano Normal" panose="00000500000000000000" pitchFamily="2" charset="0"/>
      <p:regular r:id="rId26"/>
    </p:embeddedFont>
    <p:embeddedFont>
      <p:font typeface="#9Slide07 IcielPony" panose="02000000000000000000" pitchFamily="2" charset="0"/>
      <p:regular r:id="rId27"/>
    </p:embeddedFont>
    <p:embeddedFont>
      <p:font typeface="#9Slide07 SVNCinnamoncake" panose="02000000000000000000" pitchFamily="2" charset="0"/>
      <p:regular r:id="rId28"/>
    </p:embeddedFont>
    <p:embeddedFont>
      <p:font typeface="#9Slide07 SVNDessert Menu Scrip" panose="00000500000000000000"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SVN-Appleberry" panose="02040603050506020204" pitchFamily="18" charset="0"/>
      <p:regular r:id="rId40"/>
    </p:embeddedFont>
    <p:embeddedFont>
      <p:font typeface="SVN-Dancing Script" panose="02040603050506020204" pitchFamily="18" charset="0"/>
      <p:regular r:id="rId41"/>
    </p:embeddedFont>
    <p:embeddedFont>
      <p:font typeface="SVN-Newton" panose="02040603050506020204" pitchFamily="18" charset="0"/>
      <p:regular r:id="rId42"/>
    </p:embeddedFont>
    <p:embeddedFont>
      <p:font typeface="SVN-Poky's" panose="020B0606040200020203" pitchFamily="34" charset="0"/>
      <p:regular r:id="rId43"/>
    </p:embeddedFont>
    <p:embeddedFont>
      <p:font typeface="UTM Kabel KT" panose="02040603050506020204" pitchFamily="18" charset="0"/>
      <p:regular r:id="rId44"/>
    </p:embeddedFont>
    <p:embeddedFont>
      <p:font typeface="UTM Showcard"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30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presProps" Target="presProps.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43F8F-AA25-4196-AFFE-F1AB4030F78A}"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BD51F-C29C-48A2-8F4F-0DCF8412801F}" type="slidenum">
              <a:rPr lang="en-US" smtClean="0"/>
              <a:t>‹#›</a:t>
            </a:fld>
            <a:endParaRPr lang="en-US"/>
          </a:p>
        </p:txBody>
      </p:sp>
    </p:spTree>
    <p:extLst>
      <p:ext uri="{BB962C8B-B14F-4D97-AF65-F5344CB8AC3E}">
        <p14:creationId xmlns:p14="http://schemas.microsoft.com/office/powerpoint/2010/main" val="401390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22998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thi</a:t>
            </a:r>
            <a:r>
              <a:rPr lang="en-US" baseline="0" dirty="0"/>
              <a:t> </a:t>
            </a:r>
            <a:r>
              <a:rPr lang="en-US" baseline="0" dirty="0" err="1"/>
              <a:t>tiếp</a:t>
            </a:r>
            <a:r>
              <a:rPr lang="en-US" baseline="0" dirty="0"/>
              <a:t> </a:t>
            </a:r>
            <a:r>
              <a:rPr lang="en-US" baseline="0" dirty="0" err="1"/>
              <a:t>sức</a:t>
            </a:r>
            <a:r>
              <a:rPr lang="en-US" baseline="0" dirty="0"/>
              <a:t> </a:t>
            </a:r>
            <a:r>
              <a:rPr lang="en-US" baseline="0" dirty="0" err="1"/>
              <a:t>viết</a:t>
            </a:r>
            <a:r>
              <a:rPr lang="en-US" baseline="0" dirty="0"/>
              <a:t> </a:t>
            </a:r>
            <a:r>
              <a:rPr lang="en-US" baseline="0" dirty="0" err="1"/>
              <a:t>các</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tính</a:t>
            </a:r>
            <a:r>
              <a:rPr lang="en-US" baseline="0" dirty="0"/>
              <a:t> </a:t>
            </a:r>
            <a:r>
              <a:rPr lang="en-US" baseline="0" dirty="0" err="1"/>
              <a:t>tổng</a:t>
            </a:r>
            <a:r>
              <a:rPr lang="en-US" baseline="0" dirty="0"/>
              <a:t> </a:t>
            </a:r>
            <a:r>
              <a:rPr lang="en-US" baseline="0" dirty="0" err="1"/>
              <a:t>các</a:t>
            </a:r>
            <a:r>
              <a:rPr lang="en-US" baseline="0" dirty="0"/>
              <a:t> </a:t>
            </a:r>
            <a:r>
              <a:rPr lang="en-US" baseline="0" dirty="0" err="1"/>
              <a:t>từ</a:t>
            </a:r>
            <a:r>
              <a:rPr lang="en-US" baseline="0" dirty="0"/>
              <a:t> </a:t>
            </a:r>
            <a:r>
              <a:rPr lang="en-US" baseline="0" dirty="0" err="1"/>
              <a:t>ngữ</a:t>
            </a:r>
            <a:r>
              <a:rPr lang="en-US" baseline="0" dirty="0"/>
              <a:t> </a:t>
            </a:r>
            <a:r>
              <a:rPr lang="en-US" baseline="0" dirty="0" err="1"/>
              <a:t>bao</a:t>
            </a:r>
            <a:r>
              <a:rPr lang="en-US" baseline="0" dirty="0"/>
              <a:t> </a:t>
            </a:r>
            <a:r>
              <a:rPr lang="en-US" baseline="0" dirty="0" err="1"/>
              <a:t>gồm</a:t>
            </a:r>
            <a:r>
              <a:rPr lang="en-US" baseline="0" dirty="0"/>
              <a:t> </a:t>
            </a:r>
            <a:r>
              <a:rPr lang="en-US" baseline="0" dirty="0" err="1"/>
              <a:t>cả</a:t>
            </a:r>
            <a:r>
              <a:rPr lang="en-US" baseline="0" dirty="0"/>
              <a:t> </a:t>
            </a:r>
            <a:r>
              <a:rPr lang="en-US" baseline="0" dirty="0" err="1"/>
              <a:t>s,x</a:t>
            </a:r>
            <a:r>
              <a:rPr lang="en-US" baseline="0" dirty="0"/>
              <a:t> </a:t>
            </a:r>
            <a:r>
              <a:rPr lang="en-US" baseline="0" dirty="0" err="1"/>
              <a:t>hoặc</a:t>
            </a:r>
            <a:r>
              <a:rPr lang="en-US" baseline="0" dirty="0"/>
              <a:t> </a:t>
            </a:r>
            <a:r>
              <a:rPr lang="en-US" baseline="0" dirty="0" err="1"/>
              <a:t>có</a:t>
            </a:r>
            <a:r>
              <a:rPr lang="en-US" baseline="0" dirty="0"/>
              <a:t> </a:t>
            </a:r>
            <a:r>
              <a:rPr lang="en-US" baseline="0" dirty="0" err="1"/>
              <a:t>dấu</a:t>
            </a:r>
            <a:r>
              <a:rPr lang="en-US" baseline="0" dirty="0"/>
              <a:t> </a:t>
            </a:r>
            <a:r>
              <a:rPr lang="en-US" baseline="0" dirty="0" err="1"/>
              <a:t>hỏi</a:t>
            </a:r>
            <a:r>
              <a:rPr lang="en-US" baseline="0" dirty="0"/>
              <a:t> </a:t>
            </a:r>
            <a:r>
              <a:rPr lang="en-US" baseline="0" dirty="0" err="1"/>
              <a:t>dấu</a:t>
            </a:r>
            <a:r>
              <a:rPr lang="en-US" baseline="0" dirty="0"/>
              <a:t> </a:t>
            </a:r>
            <a:r>
              <a:rPr lang="en-US" baseline="0" dirty="0" err="1"/>
              <a:t>ngã</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B9D46-087E-480A-B0F8-966B2EE178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83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340815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atinLnBrk="0"/>
            <a:r>
              <a:rPr lang="en-US" sz="1200" b="0" i="0" kern="1200" dirty="0" err="1">
                <a:solidFill>
                  <a:schemeClr val="tx1"/>
                </a:solidFill>
                <a:effectLst/>
                <a:latin typeface="+mn-lt"/>
                <a:ea typeface="+mn-ea"/>
                <a:cs typeface="+mn-cs"/>
              </a:rPr>
              <a:t>Gợi</a:t>
            </a:r>
            <a:r>
              <a:rPr lang="en-US" sz="1200" b="0" i="0" kern="1200" baseline="0" dirty="0">
                <a:solidFill>
                  <a:schemeClr val="tx1"/>
                </a:solidFill>
                <a:effectLst/>
                <a:latin typeface="+mn-lt"/>
                <a:ea typeface="+mn-ea"/>
                <a:cs typeface="+mn-cs"/>
              </a:rPr>
              <a:t> ý: </a:t>
            </a:r>
            <a:r>
              <a:rPr lang="vi-VN" sz="1200" b="0" i="0" kern="1200" dirty="0">
                <a:solidFill>
                  <a:schemeClr val="tx1"/>
                </a:solidFill>
                <a:effectLst/>
                <a:latin typeface="+mn-lt"/>
                <a:ea typeface="+mn-ea"/>
                <a:cs typeface="+mn-cs"/>
              </a:rPr>
              <a:t>Em tự nhớ lại những gì đã học trong buổi học hôm nay để viết vào vở.</a:t>
            </a:r>
          </a:p>
          <a:p>
            <a:pPr latinLnBrk="0"/>
            <a:r>
              <a:rPr lang="vi-VN" sz="1200" b="1" i="0" kern="1200" dirty="0">
                <a:solidFill>
                  <a:schemeClr val="tx1"/>
                </a:solidFill>
                <a:effectLst/>
                <a:latin typeface="+mn-lt"/>
                <a:ea typeface="+mn-ea"/>
                <a:cs typeface="+mn-cs"/>
              </a:rPr>
              <a:t>Lời giải chi tiết:</a:t>
            </a:r>
            <a:endParaRPr lang="vi-VN" sz="1200" b="0" i="0" kern="1200" dirty="0">
              <a:solidFill>
                <a:schemeClr val="tx1"/>
              </a:solidFill>
              <a:effectLst/>
              <a:latin typeface="+mn-lt"/>
              <a:ea typeface="+mn-ea"/>
              <a:cs typeface="+mn-cs"/>
            </a:endParaRPr>
          </a:p>
          <a:p>
            <a:pPr latinLnBrk="0"/>
            <a:r>
              <a:rPr lang="vi-VN" sz="1200" b="0" i="0" kern="1200" dirty="0">
                <a:solidFill>
                  <a:schemeClr val="tx1"/>
                </a:solidFill>
                <a:effectLst/>
                <a:latin typeface="+mn-lt"/>
                <a:ea typeface="+mn-ea"/>
                <a:cs typeface="+mn-cs"/>
              </a:rPr>
              <a:t>Buổi học hôm nay cho em thấy được những niềm vui khi đến trường. Đi học không chỉ giúp em biết thêm nhiều kiến thức bổ ích mà còn được gặp thầy cô, các bạn và được tham gia vào nhiều hoạt động rất vui.</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48171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58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8809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CH1: </a:t>
            </a:r>
            <a:r>
              <a:rPr lang="en-US" altLang="zh-CN" dirty="0" err="1"/>
              <a:t>Bạn</a:t>
            </a:r>
            <a:r>
              <a:rPr lang="en-US" altLang="zh-CN" baseline="0" dirty="0"/>
              <a:t> </a:t>
            </a:r>
            <a:r>
              <a:rPr lang="en-US" altLang="zh-CN" baseline="0" dirty="0" err="1"/>
              <a:t>nhỏ</a:t>
            </a:r>
            <a:r>
              <a:rPr lang="en-US" altLang="zh-CN" baseline="0" dirty="0"/>
              <a:t> </a:t>
            </a:r>
            <a:r>
              <a:rPr lang="en-US" altLang="zh-CN" baseline="0" dirty="0" err="1"/>
              <a:t>đi</a:t>
            </a:r>
            <a:r>
              <a:rPr lang="en-US" altLang="zh-CN" baseline="0" dirty="0"/>
              <a:t> </a:t>
            </a:r>
            <a:r>
              <a:rPr lang="en-US" altLang="zh-CN" baseline="0" dirty="0" err="1"/>
              <a:t>học</a:t>
            </a:r>
            <a:r>
              <a:rPr lang="en-US" altLang="zh-CN" baseline="0" dirty="0"/>
              <a:t> </a:t>
            </a:r>
            <a:r>
              <a:rPr lang="en-US" altLang="zh-CN" baseline="0" dirty="0" err="1"/>
              <a:t>trong</a:t>
            </a:r>
            <a:r>
              <a:rPr lang="en-US" altLang="zh-CN" baseline="0" dirty="0"/>
              <a:t> </a:t>
            </a:r>
            <a:r>
              <a:rPr lang="en-US" altLang="zh-CN" baseline="0" dirty="0" err="1"/>
              <a:t>khung</a:t>
            </a:r>
            <a:r>
              <a:rPr lang="en-US" altLang="zh-CN" baseline="0" dirty="0"/>
              <a:t> </a:t>
            </a:r>
            <a:r>
              <a:rPr lang="en-US" altLang="zh-CN" baseline="0" dirty="0" err="1"/>
              <a:t>cảnh</a:t>
            </a:r>
            <a:r>
              <a:rPr lang="en-US" altLang="zh-CN" baseline="0" dirty="0"/>
              <a:t>: </a:t>
            </a:r>
            <a:r>
              <a:rPr lang="en-US" altLang="zh-CN" baseline="0" dirty="0" err="1"/>
              <a:t>bình</a:t>
            </a:r>
            <a:r>
              <a:rPr lang="en-US" altLang="zh-CN" baseline="0" dirty="0"/>
              <a:t> minh </a:t>
            </a:r>
            <a:r>
              <a:rPr lang="en-US" altLang="zh-CN" baseline="0" dirty="0" err="1"/>
              <a:t>nắng</a:t>
            </a:r>
            <a:r>
              <a:rPr lang="en-US" altLang="zh-CN" baseline="0" dirty="0"/>
              <a:t> </a:t>
            </a:r>
            <a:r>
              <a:rPr lang="en-US" altLang="zh-CN" baseline="0" dirty="0" err="1"/>
              <a:t>xông</a:t>
            </a:r>
            <a:r>
              <a:rPr lang="en-US" altLang="zh-CN" baseline="0" dirty="0"/>
              <a:t> </a:t>
            </a:r>
            <a:r>
              <a:rPr lang="en-US" altLang="zh-CN" baseline="0" dirty="0" err="1"/>
              <a:t>xao</a:t>
            </a:r>
            <a:r>
              <a:rPr lang="en-US" altLang="zh-CN" baseline="0" dirty="0"/>
              <a:t>, </a:t>
            </a:r>
            <a:r>
              <a:rPr lang="en-US" altLang="zh-CN" baseline="0" dirty="0" err="1"/>
              <a:t>trong</a:t>
            </a:r>
            <a:r>
              <a:rPr lang="en-US" altLang="zh-CN" baseline="0" dirty="0"/>
              <a:t> </a:t>
            </a:r>
            <a:r>
              <a:rPr lang="en-US" altLang="zh-CN" baseline="0" dirty="0" err="1"/>
              <a:t>lành</a:t>
            </a:r>
            <a:r>
              <a:rPr lang="en-US" altLang="zh-CN" baseline="0" dirty="0"/>
              <a:t> </a:t>
            </a:r>
            <a:r>
              <a:rPr lang="en-US" altLang="zh-CN" baseline="0" dirty="0" err="1"/>
              <a:t>làn</a:t>
            </a:r>
            <a:r>
              <a:rPr lang="en-US" altLang="zh-CN" baseline="0" dirty="0"/>
              <a:t> </a:t>
            </a:r>
            <a:r>
              <a:rPr lang="en-US" altLang="zh-CN" baseline="0" dirty="0" err="1"/>
              <a:t>gió</a:t>
            </a:r>
            <a:r>
              <a:rPr lang="en-US" altLang="zh-CN" baseline="0" dirty="0"/>
              <a:t> </a:t>
            </a:r>
            <a:r>
              <a:rPr lang="en-US" altLang="zh-CN" baseline="0" dirty="0" err="1"/>
              <a:t>mát</a:t>
            </a:r>
            <a:r>
              <a:rPr lang="en-US" altLang="zh-CN" baseline="0" dirty="0"/>
              <a:t>, </a:t>
            </a:r>
            <a:r>
              <a:rPr lang="en-US" altLang="zh-CN" baseline="0" dirty="0" err="1"/>
              <a:t>gió</a:t>
            </a:r>
            <a:r>
              <a:rPr lang="en-US" altLang="zh-CN" baseline="0" dirty="0"/>
              <a:t> </a:t>
            </a:r>
            <a:r>
              <a:rPr lang="en-US" altLang="zh-CN" baseline="0" dirty="0" err="1"/>
              <a:t>lướt</a:t>
            </a:r>
            <a:r>
              <a:rPr lang="en-US" altLang="zh-CN" baseline="0" dirty="0"/>
              <a:t> </a:t>
            </a:r>
            <a:r>
              <a:rPr lang="en-US" altLang="zh-CN" baseline="0" dirty="0" err="1"/>
              <a:t>nhẹ</a:t>
            </a:r>
            <a:r>
              <a:rPr lang="en-US" altLang="zh-CN" baseline="0" dirty="0"/>
              <a:t> </a:t>
            </a:r>
            <a:r>
              <a:rPr lang="en-US" altLang="zh-CN" baseline="0" dirty="0" err="1"/>
              <a:t>lên</a:t>
            </a:r>
            <a:r>
              <a:rPr lang="en-US" altLang="zh-CN" baseline="0" dirty="0"/>
              <a:t> </a:t>
            </a:r>
            <a:r>
              <a:rPr lang="en-US" altLang="zh-CN" baseline="0" dirty="0" err="1"/>
              <a:t>má</a:t>
            </a:r>
            <a:r>
              <a:rPr lang="en-US" altLang="zh-CN" baseline="0" dirty="0"/>
              <a:t> </a:t>
            </a:r>
            <a:r>
              <a:rPr lang="en-US" altLang="zh-CN" baseline="0" dirty="0" err="1"/>
              <a:t>bạn</a:t>
            </a:r>
            <a:r>
              <a:rPr lang="en-US" altLang="zh-CN" baseline="0" dirty="0"/>
              <a:t> </a:t>
            </a:r>
            <a:r>
              <a:rPr lang="en-US" altLang="zh-CN" baseline="0" dirty="0" err="1"/>
              <a:t>ấy</a:t>
            </a:r>
            <a:r>
              <a:rPr lang="en-US" altLang="zh-CN" baseline="0" dirty="0"/>
              <a:t>.</a:t>
            </a:r>
          </a:p>
          <a:p>
            <a:r>
              <a:rPr lang="en-US" altLang="zh-CN" baseline="0" dirty="0"/>
              <a:t>CH2: </a:t>
            </a:r>
            <a:r>
              <a:rPr lang="en-US" altLang="zh-CN" baseline="0" dirty="0" err="1"/>
              <a:t>Những</a:t>
            </a:r>
            <a:r>
              <a:rPr lang="en-US" altLang="zh-CN" baseline="0" dirty="0"/>
              <a:t> </a:t>
            </a:r>
            <a:r>
              <a:rPr lang="en-US" altLang="zh-CN" baseline="0" dirty="0" err="1"/>
              <a:t>trang</a:t>
            </a:r>
            <a:r>
              <a:rPr lang="en-US" altLang="zh-CN" baseline="0" dirty="0"/>
              <a:t> </a:t>
            </a:r>
            <a:r>
              <a:rPr lang="en-US" altLang="zh-CN" baseline="0" dirty="0" err="1"/>
              <a:t>sách</a:t>
            </a:r>
            <a:r>
              <a:rPr lang="en-US" altLang="zh-CN" baseline="0" dirty="0"/>
              <a:t> </a:t>
            </a:r>
            <a:r>
              <a:rPr lang="en-US" altLang="zh-CN" baseline="0" dirty="0" err="1"/>
              <a:t>của</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thơm</a:t>
            </a:r>
            <a:r>
              <a:rPr lang="en-US" altLang="zh-CN" baseline="0" dirty="0"/>
              <a:t> </a:t>
            </a:r>
            <a:r>
              <a:rPr lang="en-US" altLang="zh-CN" baseline="0" dirty="0" err="1"/>
              <a:t>hương</a:t>
            </a:r>
            <a:r>
              <a:rPr lang="en-US" altLang="zh-CN" baseline="0" dirty="0"/>
              <a:t> </a:t>
            </a:r>
            <a:r>
              <a:rPr lang="en-US" altLang="zh-CN" baseline="0" dirty="0" err="1"/>
              <a:t>lúa</a:t>
            </a:r>
            <a:r>
              <a:rPr lang="en-US" altLang="zh-CN" baseline="0" dirty="0"/>
              <a:t> </a:t>
            </a:r>
            <a:r>
              <a:rPr lang="en-US" altLang="zh-CN" baseline="0" dirty="0" err="1"/>
              <a:t>thoang</a:t>
            </a:r>
            <a:r>
              <a:rPr lang="en-US" altLang="zh-CN" baseline="0" dirty="0"/>
              <a:t> </a:t>
            </a:r>
            <a:r>
              <a:rPr lang="en-US" altLang="zh-CN" baseline="0" dirty="0" err="1"/>
              <a:t>thoảng</a:t>
            </a:r>
            <a:r>
              <a:rPr lang="en-US" altLang="zh-CN" baseline="0" dirty="0"/>
              <a:t>, </a:t>
            </a:r>
            <a:r>
              <a:rPr lang="en-US" altLang="zh-CN" baseline="0" dirty="0" err="1"/>
              <a:t>có</a:t>
            </a:r>
            <a:r>
              <a:rPr lang="en-US" altLang="zh-CN" baseline="0" dirty="0"/>
              <a:t> </a:t>
            </a:r>
            <a:r>
              <a:rPr lang="en-US" altLang="zh-CN" baseline="0" dirty="0" err="1"/>
              <a:t>những</a:t>
            </a:r>
            <a:r>
              <a:rPr lang="en-US" altLang="zh-CN" baseline="0" dirty="0"/>
              <a:t> </a:t>
            </a:r>
            <a:r>
              <a:rPr lang="en-US" altLang="zh-CN" baseline="0" dirty="0" err="1"/>
              <a:t>cánh</a:t>
            </a:r>
            <a:r>
              <a:rPr lang="en-US" altLang="zh-CN" baseline="0" dirty="0"/>
              <a:t> </a:t>
            </a:r>
            <a:r>
              <a:rPr lang="en-US" altLang="zh-CN" baseline="0" dirty="0" err="1"/>
              <a:t>cò</a:t>
            </a:r>
            <a:r>
              <a:rPr lang="en-US" altLang="zh-CN" baseline="0" dirty="0"/>
              <a:t> bay </a:t>
            </a:r>
            <a:r>
              <a:rPr lang="en-US" altLang="zh-CN" baseline="0" dirty="0" err="1"/>
              <a:t>lả</a:t>
            </a:r>
            <a:r>
              <a:rPr lang="en-US" altLang="zh-CN" baseline="0" dirty="0"/>
              <a:t>. </a:t>
            </a:r>
            <a:r>
              <a:rPr lang="en-US" altLang="zh-CN" baseline="0" dirty="0" err="1"/>
              <a:t>Trong</a:t>
            </a:r>
            <a:r>
              <a:rPr lang="en-US" altLang="zh-CN" baseline="0" dirty="0"/>
              <a:t> </a:t>
            </a:r>
            <a:r>
              <a:rPr lang="en-US" altLang="zh-CN" baseline="0" dirty="0" err="1"/>
              <a:t>sách</a:t>
            </a:r>
            <a:r>
              <a:rPr lang="en-US" altLang="zh-CN" baseline="0" dirty="0"/>
              <a:t> </a:t>
            </a:r>
            <a:r>
              <a:rPr lang="en-US" altLang="zh-CN" baseline="0" dirty="0" err="1"/>
              <a:t>lại</a:t>
            </a:r>
            <a:r>
              <a:rPr lang="en-US" altLang="zh-CN" baseline="0" dirty="0"/>
              <a:t> </a:t>
            </a:r>
            <a:r>
              <a:rPr lang="en-US" altLang="zh-CN" baseline="0" dirty="0" err="1"/>
              <a:t>có</a:t>
            </a:r>
            <a:r>
              <a:rPr lang="en-US" altLang="zh-CN" baseline="0" dirty="0"/>
              <a:t> </a:t>
            </a:r>
            <a:r>
              <a:rPr lang="en-US" altLang="zh-CN" baseline="0" dirty="0" err="1"/>
              <a:t>nhiều</a:t>
            </a:r>
            <a:r>
              <a:rPr lang="en-US" altLang="zh-CN" baseline="0" dirty="0"/>
              <a:t> </a:t>
            </a:r>
            <a:r>
              <a:rPr lang="en-US" altLang="zh-CN" baseline="0" dirty="0" err="1"/>
              <a:t>câu</a:t>
            </a:r>
            <a:r>
              <a:rPr lang="en-US" altLang="zh-CN" baseline="0" dirty="0"/>
              <a:t> </a:t>
            </a:r>
            <a:r>
              <a:rPr lang="en-US" altLang="zh-CN" baseline="0" dirty="0" err="1"/>
              <a:t>chuyện</a:t>
            </a:r>
            <a:r>
              <a:rPr lang="en-US" altLang="zh-CN" baseline="0" dirty="0"/>
              <a:t> </a:t>
            </a:r>
            <a:r>
              <a:rPr lang="en-US" altLang="zh-CN" baseline="0" dirty="0" err="1"/>
              <a:t>cổ</a:t>
            </a:r>
            <a:r>
              <a:rPr lang="en-US" altLang="zh-CN" baseline="0" dirty="0"/>
              <a:t> </a:t>
            </a:r>
            <a:r>
              <a:rPr lang="en-US" altLang="zh-CN" baseline="0" dirty="0" err="1"/>
              <a:t>tích</a:t>
            </a:r>
            <a:r>
              <a:rPr lang="en-US" altLang="zh-CN" baseline="0" dirty="0"/>
              <a:t>, </a:t>
            </a:r>
            <a:r>
              <a:rPr lang="en-US" altLang="zh-CN" baseline="0" dirty="0" err="1"/>
              <a:t>đi</a:t>
            </a:r>
            <a:r>
              <a:rPr lang="en-US" altLang="zh-CN" baseline="0" dirty="0"/>
              <a:t> </a:t>
            </a:r>
            <a:r>
              <a:rPr lang="en-US" altLang="zh-CN" baseline="0" dirty="0" err="1"/>
              <a:t>học</a:t>
            </a:r>
            <a:r>
              <a:rPr lang="en-US" altLang="zh-CN" baseline="0" dirty="0"/>
              <a:t> </a:t>
            </a:r>
            <a:r>
              <a:rPr lang="en-US" altLang="zh-CN" baseline="0" dirty="0" err="1"/>
              <a:t>được</a:t>
            </a:r>
            <a:r>
              <a:rPr lang="en-US" altLang="zh-CN" baseline="0" dirty="0"/>
              <a:t> </a:t>
            </a:r>
            <a:r>
              <a:rPr lang="en-US" altLang="zh-CN" baseline="0" dirty="0" err="1"/>
              <a:t>cô</a:t>
            </a:r>
            <a:r>
              <a:rPr lang="en-US" altLang="zh-CN" baseline="0" dirty="0"/>
              <a:t> </a:t>
            </a:r>
            <a:r>
              <a:rPr lang="en-US" altLang="zh-CN" baseline="0" dirty="0" err="1"/>
              <a:t>dạy</a:t>
            </a:r>
            <a:r>
              <a:rPr lang="en-US" altLang="zh-CN" baseline="0" dirty="0"/>
              <a:t> </a:t>
            </a:r>
            <a:r>
              <a:rPr lang="en-US" altLang="zh-CN" baseline="0" dirty="0" err="1"/>
              <a:t>múa</a:t>
            </a:r>
            <a:r>
              <a:rPr lang="en-US" altLang="zh-CN" baseline="0" dirty="0"/>
              <a:t> </a:t>
            </a:r>
            <a:r>
              <a:rPr lang="en-US" altLang="zh-CN" baseline="0" dirty="0" err="1"/>
              <a:t>dạy</a:t>
            </a:r>
            <a:r>
              <a:rPr lang="en-US" altLang="zh-CN" baseline="0" dirty="0"/>
              <a:t> </a:t>
            </a:r>
            <a:r>
              <a:rPr lang="en-US" altLang="zh-CN" baseline="0" dirty="0" err="1"/>
              <a:t>hát</a:t>
            </a:r>
            <a:r>
              <a:rPr lang="en-US" altLang="zh-CN" baseline="0" dirty="0"/>
              <a:t> </a:t>
            </a:r>
            <a:r>
              <a:rPr lang="en-US" altLang="zh-CN" baseline="0" dirty="0" err="1"/>
              <a:t>và</a:t>
            </a:r>
            <a:r>
              <a:rPr lang="en-US" altLang="zh-CN" baseline="0" dirty="0"/>
              <a:t> </a:t>
            </a:r>
            <a:r>
              <a:rPr lang="en-US" altLang="zh-CN" baseline="0" dirty="0" err="1"/>
              <a:t>làm</a:t>
            </a:r>
            <a:r>
              <a:rPr lang="en-US" altLang="zh-CN" baseline="0" dirty="0"/>
              <a:t> </a:t>
            </a:r>
            <a:r>
              <a:rPr lang="en-US" altLang="zh-CN" baseline="0" dirty="0" err="1"/>
              <a:t>nhiều</a:t>
            </a:r>
            <a:r>
              <a:rPr lang="en-US" altLang="zh-CN" baseline="0" dirty="0"/>
              <a:t> </a:t>
            </a:r>
            <a:r>
              <a:rPr lang="en-US" altLang="zh-CN" baseline="0" dirty="0" err="1"/>
              <a:t>đồ</a:t>
            </a:r>
            <a:r>
              <a:rPr lang="en-US" altLang="zh-CN" baseline="0" dirty="0"/>
              <a:t> </a:t>
            </a:r>
            <a:r>
              <a:rPr lang="en-US" altLang="zh-CN" baseline="0" dirty="0" err="1"/>
              <a:t>chơi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7814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056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3358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cho</a:t>
            </a:r>
            <a:r>
              <a:rPr lang="en-US" altLang="zh-CN" dirty="0"/>
              <a:t> Hs </a:t>
            </a:r>
            <a:r>
              <a:rPr lang="en-US" altLang="zh-CN" dirty="0" err="1"/>
              <a:t>tự</a:t>
            </a:r>
            <a:r>
              <a:rPr lang="en-US" altLang="zh-CN" baseline="0" dirty="0"/>
              <a:t> </a:t>
            </a:r>
            <a:r>
              <a:rPr lang="en-US" altLang="zh-CN" baseline="0" dirty="0" err="1"/>
              <a:t>nêu</a:t>
            </a:r>
            <a:r>
              <a:rPr lang="en-US" altLang="zh-CN" baseline="0" dirty="0"/>
              <a:t> </a:t>
            </a:r>
            <a:r>
              <a:rPr lang="en-US" altLang="zh-CN" baseline="0" dirty="0" err="1"/>
              <a:t>lưu</a:t>
            </a:r>
            <a:r>
              <a:rPr lang="en-US" altLang="zh-CN" baseline="0" dirty="0"/>
              <a:t> ý </a:t>
            </a:r>
            <a:r>
              <a:rPr lang="en-US" altLang="zh-CN" baseline="0" dirty="0" err="1"/>
              <a:t>rồi</a:t>
            </a:r>
            <a:r>
              <a:rPr lang="en-US" altLang="zh-CN" baseline="0" dirty="0"/>
              <a:t> </a:t>
            </a:r>
            <a:r>
              <a:rPr lang="en-US" altLang="zh-CN" baseline="0" dirty="0" err="1"/>
              <a:t>mới</a:t>
            </a:r>
            <a:r>
              <a:rPr lang="en-US" altLang="zh-CN" baseline="0" dirty="0"/>
              <a:t> </a:t>
            </a:r>
            <a:r>
              <a:rPr lang="en-US" altLang="zh-CN" baseline="0" dirty="0" err="1"/>
              <a:t>chiếu</a:t>
            </a:r>
            <a:r>
              <a:rPr lang="en-US" altLang="zh-CN" baseline="0" dirty="0"/>
              <a:t> </a:t>
            </a:r>
            <a:r>
              <a:rPr lang="en-US" altLang="zh-CN" baseline="0" dirty="0" err="1"/>
              <a:t>các</a:t>
            </a:r>
            <a:r>
              <a:rPr lang="en-US" altLang="zh-CN" baseline="0" dirty="0"/>
              <a:t> </a:t>
            </a:r>
            <a:r>
              <a:rPr lang="en-US" altLang="zh-CN" baseline="0" dirty="0" err="1"/>
              <a:t>lưu</a:t>
            </a:r>
            <a:r>
              <a:rPr lang="en-US" altLang="zh-CN" baseline="0" dirty="0"/>
              <a:t> ý</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36975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4118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77292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712138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726964811"/>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1606143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12875658"/>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79593979"/>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5465570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940493890"/>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372093"/>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048377168"/>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530345"/>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70479"/>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197935616"/>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39898211"/>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21374492"/>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01625"/>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65676152"/>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261688014"/>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187253"/>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406360"/>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PTMON title">
    <p:bg>
      <p:bgPr>
        <a:solidFill>
          <a:srgbClr val="ACDFC9"/>
        </a:solidFill>
        <a:effectLst/>
      </p:bgPr>
    </p:bg>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rPr>
              <a:t>By PHƯỚC TRANG</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252811739"/>
      </p:ext>
    </p:extLst>
  </p:cSld>
  <p:clrMapOvr>
    <a:masterClrMapping/>
  </p:clrMapOvr>
  <p:transition spd="slow">
    <p:comb/>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PPTMON title">
    <p:bg>
      <p:bgPr>
        <a:solidFill>
          <a:srgbClr val="FFF8F2"/>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BD032D4-D06F-476A-BA52-F60B2FD2A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직사각형 14">
            <a:extLst>
              <a:ext uri="{FF2B5EF4-FFF2-40B4-BE49-F238E27FC236}">
                <a16:creationId xmlns:a16="http://schemas.microsoft.com/office/drawing/2014/main" id="{6212E781-E7CD-47B2-9C44-FAB276FDBB71}"/>
              </a:ext>
            </a:extLst>
          </p:cNvPr>
          <p:cNvSpPr/>
          <p:nvPr userDrawn="1"/>
        </p:nvSpPr>
        <p:spPr>
          <a:xfrm>
            <a:off x="2702471" y="1525604"/>
            <a:ext cx="6787058" cy="3806792"/>
          </a:xfrm>
          <a:prstGeom prst="rect">
            <a:avLst/>
          </a:prstGeom>
          <a:solidFill>
            <a:srgbClr val="ACDFC9"/>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18" name="그림 17">
            <a:extLst>
              <a:ext uri="{FF2B5EF4-FFF2-40B4-BE49-F238E27FC236}">
                <a16:creationId xmlns:a16="http://schemas.microsoft.com/office/drawing/2014/main" id="{959E8B78-3437-4428-8921-3C811CEF84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764"/>
          <a:stretch/>
        </p:blipFill>
        <p:spPr>
          <a:xfrm>
            <a:off x="9983249" y="848816"/>
            <a:ext cx="2208752" cy="1948873"/>
          </a:xfrm>
          <a:prstGeom prst="rect">
            <a:avLst/>
          </a:prstGeom>
        </p:spPr>
      </p:pic>
      <p:pic>
        <p:nvPicPr>
          <p:cNvPr id="27" name="그림 26">
            <a:extLst>
              <a:ext uri="{FF2B5EF4-FFF2-40B4-BE49-F238E27FC236}">
                <a16:creationId xmlns:a16="http://schemas.microsoft.com/office/drawing/2014/main" id="{5F061E45-2D40-447D-B775-784903F158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6167" y="3679247"/>
            <a:ext cx="1770231" cy="3052123"/>
          </a:xfrm>
          <a:prstGeom prst="rect">
            <a:avLst/>
          </a:prstGeom>
        </p:spPr>
      </p:pic>
      <p:pic>
        <p:nvPicPr>
          <p:cNvPr id="28" name="그림 27">
            <a:extLst>
              <a:ext uri="{FF2B5EF4-FFF2-40B4-BE49-F238E27FC236}">
                <a16:creationId xmlns:a16="http://schemas.microsoft.com/office/drawing/2014/main" id="{D1A681D4-257F-4CB1-9F56-573EFA92F93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565" b="12569"/>
          <a:stretch/>
        </p:blipFill>
        <p:spPr>
          <a:xfrm>
            <a:off x="9159776" y="4867913"/>
            <a:ext cx="3032224" cy="1990087"/>
          </a:xfrm>
          <a:prstGeom prst="rect">
            <a:avLst/>
          </a:prstGeom>
        </p:spPr>
      </p:pic>
      <p:pic>
        <p:nvPicPr>
          <p:cNvPr id="33" name="그림 32">
            <a:extLst>
              <a:ext uri="{FF2B5EF4-FFF2-40B4-BE49-F238E27FC236}">
                <a16:creationId xmlns:a16="http://schemas.microsoft.com/office/drawing/2014/main" id="{7057B8B5-EE35-4808-8D2F-C1A4922F76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03488" y="5317592"/>
            <a:ext cx="1363453" cy="1239503"/>
          </a:xfrm>
          <a:prstGeom prst="rect">
            <a:avLst/>
          </a:prstGeom>
        </p:spPr>
      </p:pic>
      <p:pic>
        <p:nvPicPr>
          <p:cNvPr id="34" name="그림 33">
            <a:extLst>
              <a:ext uri="{FF2B5EF4-FFF2-40B4-BE49-F238E27FC236}">
                <a16:creationId xmlns:a16="http://schemas.microsoft.com/office/drawing/2014/main" id="{E3643D3A-318A-42E7-9D29-CB54A75EF3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0726" y="466747"/>
            <a:ext cx="2115703" cy="1632724"/>
          </a:xfrm>
          <a:prstGeom prst="rect">
            <a:avLst/>
          </a:prstGeom>
        </p:spPr>
      </p:pic>
      <p:pic>
        <p:nvPicPr>
          <p:cNvPr id="38" name="그림 37">
            <a:extLst>
              <a:ext uri="{FF2B5EF4-FFF2-40B4-BE49-F238E27FC236}">
                <a16:creationId xmlns:a16="http://schemas.microsoft.com/office/drawing/2014/main" id="{FAA55A9A-88D6-4B50-B0E8-9B8E36DAB6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32123" y="4015356"/>
            <a:ext cx="2325378" cy="2251132"/>
          </a:xfrm>
          <a:prstGeom prst="rect">
            <a:avLst/>
          </a:prstGeom>
        </p:spPr>
      </p:pic>
      <p:pic>
        <p:nvPicPr>
          <p:cNvPr id="46" name="그림 45">
            <a:extLst>
              <a:ext uri="{FF2B5EF4-FFF2-40B4-BE49-F238E27FC236}">
                <a16:creationId xmlns:a16="http://schemas.microsoft.com/office/drawing/2014/main" id="{15A0D484-2F57-48EC-AF6D-69B339D75BE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8326" y="554410"/>
            <a:ext cx="1979175" cy="1453268"/>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rPr>
              <a:t>By PHƯỚC TRANG</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658384676"/>
      </p:ext>
    </p:extLst>
  </p:cSld>
  <p:clrMapOvr>
    <a:masterClrMapping/>
  </p:clrMapOvr>
  <p:transition spd="slow">
    <p:comb/>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PPTMON titl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8D99DBF7-0756-4E26-8D8D-00A52B533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직사각형 19">
            <a:extLst>
              <a:ext uri="{FF2B5EF4-FFF2-40B4-BE49-F238E27FC236}">
                <a16:creationId xmlns:a16="http://schemas.microsoft.com/office/drawing/2014/main" id="{24B0D4EE-E70A-40C8-91B1-AAEEF52A4A37}"/>
              </a:ext>
            </a:extLst>
          </p:cNvPr>
          <p:cNvSpPr/>
          <p:nvPr userDrawn="1"/>
        </p:nvSpPr>
        <p:spPr>
          <a:xfrm>
            <a:off x="2702471" y="1525604"/>
            <a:ext cx="6787058" cy="3806792"/>
          </a:xfrm>
          <a:prstGeom prst="rect">
            <a:avLst/>
          </a:prstGeom>
          <a:solidFill>
            <a:srgbClr val="FFCD5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6" name="그림 25">
            <a:extLst>
              <a:ext uri="{FF2B5EF4-FFF2-40B4-BE49-F238E27FC236}">
                <a16:creationId xmlns:a16="http://schemas.microsoft.com/office/drawing/2014/main" id="{AB8BC71D-4C81-41C2-AC07-B3B6D2403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557" y="4347354"/>
            <a:ext cx="2420933" cy="1948873"/>
          </a:xfrm>
          <a:prstGeom prst="rect">
            <a:avLst/>
          </a:prstGeom>
        </p:spPr>
      </p:pic>
      <p:pic>
        <p:nvPicPr>
          <p:cNvPr id="27" name="그림 26">
            <a:extLst>
              <a:ext uri="{FF2B5EF4-FFF2-40B4-BE49-F238E27FC236}">
                <a16:creationId xmlns:a16="http://schemas.microsoft.com/office/drawing/2014/main" id="{F95628DC-F769-43A4-9DC1-6F9C3CE21F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7423" y="4781060"/>
            <a:ext cx="1979175" cy="1453268"/>
          </a:xfrm>
          <a:prstGeom prst="rect">
            <a:avLst/>
          </a:prstGeom>
        </p:spPr>
      </p:pic>
      <p:pic>
        <p:nvPicPr>
          <p:cNvPr id="28" name="그림 27">
            <a:extLst>
              <a:ext uri="{FF2B5EF4-FFF2-40B4-BE49-F238E27FC236}">
                <a16:creationId xmlns:a16="http://schemas.microsoft.com/office/drawing/2014/main" id="{2128A930-4577-491F-857C-3F9B259671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262" y="212811"/>
            <a:ext cx="1770231" cy="3052123"/>
          </a:xfrm>
          <a:prstGeom prst="rect">
            <a:avLst/>
          </a:prstGeom>
        </p:spPr>
      </p:pic>
      <p:pic>
        <p:nvPicPr>
          <p:cNvPr id="29" name="그림 28">
            <a:extLst>
              <a:ext uri="{FF2B5EF4-FFF2-40B4-BE49-F238E27FC236}">
                <a16:creationId xmlns:a16="http://schemas.microsoft.com/office/drawing/2014/main" id="{07BFA0F5-0229-42B0-AC0B-682BCC36A6E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0"/>
          <a:stretch/>
        </p:blipFill>
        <p:spPr>
          <a:xfrm>
            <a:off x="9111562" y="0"/>
            <a:ext cx="3080438" cy="2228836"/>
          </a:xfrm>
          <a:prstGeom prst="rect">
            <a:avLst/>
          </a:prstGeom>
        </p:spPr>
      </p:pic>
      <p:pic>
        <p:nvPicPr>
          <p:cNvPr id="36" name="그림 35">
            <a:extLst>
              <a:ext uri="{FF2B5EF4-FFF2-40B4-BE49-F238E27FC236}">
                <a16:creationId xmlns:a16="http://schemas.microsoft.com/office/drawing/2014/main" id="{A6E3EFE0-007D-4D68-BDE7-AF43841084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2836" y="5175249"/>
            <a:ext cx="1290793" cy="1145472"/>
          </a:xfrm>
          <a:prstGeom prst="rect">
            <a:avLst/>
          </a:prstGeom>
        </p:spPr>
      </p:pic>
      <p:pic>
        <p:nvPicPr>
          <p:cNvPr id="41" name="그림 40">
            <a:extLst>
              <a:ext uri="{FF2B5EF4-FFF2-40B4-BE49-F238E27FC236}">
                <a16:creationId xmlns:a16="http://schemas.microsoft.com/office/drawing/2014/main" id="{979C8A0A-572A-4B93-9237-D2F6E1C0E3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68926" y="89747"/>
            <a:ext cx="2025523" cy="3077387"/>
          </a:xfrm>
          <a:prstGeom prst="rect">
            <a:avLst/>
          </a:prstGeom>
        </p:spPr>
      </p:pic>
      <p:pic>
        <p:nvPicPr>
          <p:cNvPr id="43" name="그림 42">
            <a:extLst>
              <a:ext uri="{FF2B5EF4-FFF2-40B4-BE49-F238E27FC236}">
                <a16:creationId xmlns:a16="http://schemas.microsoft.com/office/drawing/2014/main" id="{6983CEAC-89E6-4F02-8A88-3D5692C501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911" y="152362"/>
            <a:ext cx="2101735" cy="1997821"/>
          </a:xfrm>
          <a:prstGeom prst="rect">
            <a:avLst/>
          </a:prstGeom>
        </p:spPr>
      </p:pic>
      <p:pic>
        <p:nvPicPr>
          <p:cNvPr id="44" name="그림 43">
            <a:extLst>
              <a:ext uri="{FF2B5EF4-FFF2-40B4-BE49-F238E27FC236}">
                <a16:creationId xmlns:a16="http://schemas.microsoft.com/office/drawing/2014/main" id="{865C06CB-DCC4-4965-958E-EC2D9D1EAA0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877" y="3628251"/>
            <a:ext cx="2409850" cy="3077387"/>
          </a:xfrm>
          <a:prstGeom prst="rect">
            <a:avLst/>
          </a:prstGeom>
        </p:spPr>
      </p:pic>
      <p:pic>
        <p:nvPicPr>
          <p:cNvPr id="46" name="그림 45">
            <a:extLst>
              <a:ext uri="{FF2B5EF4-FFF2-40B4-BE49-F238E27FC236}">
                <a16:creationId xmlns:a16="http://schemas.microsoft.com/office/drawing/2014/main" id="{2E0DE3C9-4CAA-4447-9E04-4FC4A6FD9A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84812" y="272842"/>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rPr>
              <a:t>By PHƯỚC TRANG</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34954361"/>
      </p:ext>
    </p:extLst>
  </p:cSld>
  <p:clrMapOvr>
    <a:masterClrMapping/>
  </p:clrMapOvr>
  <p:transition spd="slow">
    <p:comb/>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82941337"/>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43056141"/>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51114322"/>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57580336"/>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28402753"/>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70774423"/>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52090193"/>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592569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28686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9854" r="68774"/>
          <a:stretch/>
        </p:blipFill>
        <p:spPr>
          <a:xfrm>
            <a:off x="-623765" y="3158836"/>
            <a:ext cx="3782602" cy="3252824"/>
          </a:xfrm>
          <a:prstGeom prst="rect">
            <a:avLst/>
          </a:prstGeom>
        </p:spPr>
      </p:pic>
      <p:pic>
        <p:nvPicPr>
          <p:cNvPr id="3" name="Picture 2"/>
          <p:cNvPicPr>
            <a:picLocks noChangeAspect="1"/>
          </p:cNvPicPr>
          <p:nvPr/>
        </p:nvPicPr>
        <p:blipFill rotWithShape="1">
          <a:blip r:embed="rId3"/>
          <a:srcRect l="90622" b="78339"/>
          <a:stretch/>
        </p:blipFill>
        <p:spPr>
          <a:xfrm>
            <a:off x="11139056" y="0"/>
            <a:ext cx="1136072" cy="1405082"/>
          </a:xfrm>
          <a:prstGeom prst="rect">
            <a:avLst/>
          </a:prstGeom>
        </p:spPr>
      </p:pic>
      <p:grpSp>
        <p:nvGrpSpPr>
          <p:cNvPr id="6" name="Group 5"/>
          <p:cNvGrpSpPr/>
          <p:nvPr/>
        </p:nvGrpSpPr>
        <p:grpSpPr>
          <a:xfrm>
            <a:off x="-623765" y="382350"/>
            <a:ext cx="5948562" cy="2045463"/>
            <a:chOff x="998307" y="109432"/>
            <a:chExt cx="5948562" cy="2045463"/>
          </a:xfrm>
        </p:grpSpPr>
        <p:pic>
          <p:nvPicPr>
            <p:cNvPr id="7" name="Picture 6"/>
            <p:cNvPicPr>
              <a:picLocks noChangeAspect="1"/>
            </p:cNvPicPr>
            <p:nvPr/>
          </p:nvPicPr>
          <p:blipFill rotWithShape="1">
            <a:blip r:embed="rId4"/>
            <a:srcRect r="56097"/>
            <a:stretch/>
          </p:blipFill>
          <p:spPr>
            <a:xfrm rot="21301934">
              <a:off x="998307" y="264971"/>
              <a:ext cx="3388520" cy="1889924"/>
            </a:xfrm>
            <a:prstGeom prst="rect">
              <a:avLst/>
            </a:prstGeom>
          </p:spPr>
        </p:pic>
        <p:pic>
          <p:nvPicPr>
            <p:cNvPr id="8" name="Picture 7"/>
            <p:cNvPicPr>
              <a:picLocks noChangeAspect="1"/>
            </p:cNvPicPr>
            <p:nvPr/>
          </p:nvPicPr>
          <p:blipFill rotWithShape="1">
            <a:blip r:embed="rId4"/>
            <a:srcRect l="54358" t="7385" r="22124" b="29790"/>
            <a:stretch/>
          </p:blipFill>
          <p:spPr>
            <a:xfrm rot="21316797">
              <a:off x="4802245" y="109432"/>
              <a:ext cx="2144624" cy="1402876"/>
            </a:xfrm>
            <a:prstGeom prst="rect">
              <a:avLst/>
            </a:prstGeom>
          </p:spPr>
        </p:pic>
        <p:pic>
          <p:nvPicPr>
            <p:cNvPr id="9" name="Picture 8"/>
            <p:cNvPicPr>
              <a:picLocks noChangeAspect="1"/>
            </p:cNvPicPr>
            <p:nvPr/>
          </p:nvPicPr>
          <p:blipFill rotWithShape="1">
            <a:blip r:embed="rId4"/>
            <a:srcRect l="43319" t="29076" r="45890" b="39801"/>
            <a:stretch/>
          </p:blipFill>
          <p:spPr>
            <a:xfrm rot="21301934">
              <a:off x="4303765" y="810130"/>
              <a:ext cx="529310" cy="373791"/>
            </a:xfrm>
            <a:prstGeom prst="rect">
              <a:avLst/>
            </a:prstGeom>
          </p:spPr>
        </p:pic>
      </p:grpSp>
      <p:sp>
        <p:nvSpPr>
          <p:cNvPr id="10" name="TextBox 7">
            <a:extLst>
              <a:ext uri="{FF2B5EF4-FFF2-40B4-BE49-F238E27FC236}">
                <a16:creationId xmlns:a16="http://schemas.microsoft.com/office/drawing/2014/main" id="{4D16524A-8DD2-4A5E-A349-AA5A5E238EA7}"/>
              </a:ext>
            </a:extLst>
          </p:cNvPr>
          <p:cNvSpPr>
            <a:spLocks noChangeArrowheads="1"/>
          </p:cNvSpPr>
          <p:nvPr/>
        </p:nvSpPr>
        <p:spPr bwMode="auto">
          <a:xfrm>
            <a:off x="7337971" y="4988553"/>
            <a:ext cx="45526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Trang </a:t>
            </a:r>
            <a:r>
              <a:rPr lang="vi-VN" altLang="zh-CN" sz="4000" b="1" i="1" dirty="0">
                <a:ln>
                  <a:solidFill>
                    <a:srgbClr val="1F450C"/>
                  </a:solidFill>
                </a:ln>
                <a:solidFill>
                  <a:prstClr val="white"/>
                </a:solidFill>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83</a:t>
            </a:r>
            <a:endParaRPr kumimoji="0" lang="zh-CN" altLang="en-US"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968" y="1963796"/>
            <a:ext cx="10058400" cy="3108959"/>
          </a:xfrm>
          <a:prstGeom prst="rect">
            <a:avLst/>
          </a:prstGeom>
        </p:spPr>
      </p:pic>
    </p:spTree>
    <p:extLst>
      <p:ext uri="{BB962C8B-B14F-4D97-AF65-F5344CB8AC3E}">
        <p14:creationId xmlns:p14="http://schemas.microsoft.com/office/powerpoint/2010/main" val="14721634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7">
            <a:extLst>
              <a:ext uri="{FF2B5EF4-FFF2-40B4-BE49-F238E27FC236}">
                <a16:creationId xmlns:a16="http://schemas.microsoft.com/office/drawing/2014/main" id="{C01584E2-E31C-4EA5-9941-E6EED1035444}"/>
              </a:ext>
            </a:extLst>
          </p:cNvPr>
          <p:cNvSpPr txBox="1"/>
          <p:nvPr/>
        </p:nvSpPr>
        <p:spPr>
          <a:xfrm>
            <a:off x="1819432" y="419773"/>
            <a:ext cx="10042630" cy="1225863"/>
          </a:xfrm>
          <a:prstGeom prst="roundRect">
            <a:avLst/>
          </a:prstGeom>
          <a:solidFill>
            <a:srgbClr val="FFC000"/>
          </a:solid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vi-VN"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từ ngữ có tiếng bắt đầu bằng </a:t>
            </a:r>
            <a:r>
              <a:rPr kumimoji="0" lang="vi-VN" altLang="zh-C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vi-VN" altLang="zh-CN" sz="32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hay </a:t>
            </a:r>
            <a:r>
              <a:rPr kumimoji="0" lang="vi-VN" altLang="zh-C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k </a:t>
            </a:r>
            <a:r>
              <a:rPr kumimoji="0" lang="vi-VN" altLang="zh-CN" sz="32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gọi tên cho mỗi con vật trong hình.</a:t>
            </a:r>
            <a:endPar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4" name="Group 13"/>
          <p:cNvGrpSpPr/>
          <p:nvPr/>
        </p:nvGrpSpPr>
        <p:grpSpPr>
          <a:xfrm>
            <a:off x="114477" y="312489"/>
            <a:ext cx="1704955" cy="1317449"/>
            <a:chOff x="208345" y="101842"/>
            <a:chExt cx="1704955" cy="1317449"/>
          </a:xfrm>
        </p:grpSpPr>
        <p:grpSp>
          <p:nvGrpSpPr>
            <p:cNvPr id="15" name="Group 14"/>
            <p:cNvGrpSpPr/>
            <p:nvPr/>
          </p:nvGrpSpPr>
          <p:grpSpPr>
            <a:xfrm>
              <a:off x="208345" y="101842"/>
              <a:ext cx="1704955" cy="1317449"/>
              <a:chOff x="4616167" y="1267009"/>
              <a:chExt cx="3266343" cy="2952692"/>
            </a:xfrm>
          </p:grpSpPr>
          <p:sp>
            <p:nvSpPr>
              <p:cNvPr id="18"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FFC00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20" name="Freeform 19">
                <a:extLst>
                  <a:ext uri="{FF2B5EF4-FFF2-40B4-BE49-F238E27FC236}">
                    <a16:creationId xmlns:a16="http://schemas.microsoft.com/office/drawing/2014/main" id="{8B13F120-265A-418B-A4D1-0D71A05CE34C}"/>
                  </a:ext>
                </a:extLst>
              </p:cNvPr>
              <p:cNvSpPr>
                <a:spLocks/>
              </p:cNvSpPr>
              <p:nvPr/>
            </p:nvSpPr>
            <p:spPr bwMode="auto">
              <a:xfrm>
                <a:off x="4926635" y="1267009"/>
                <a:ext cx="2955875"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lumMod val="75000"/>
                </a:schemeClr>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16" name="TextBox 15"/>
            <p:cNvSpPr txBox="1"/>
            <p:nvPr/>
          </p:nvSpPr>
          <p:spPr>
            <a:xfrm>
              <a:off x="604405" y="101842"/>
              <a:ext cx="10748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D7D31">
                      <a:lumMod val="20000"/>
                      <a:lumOff val="80000"/>
                    </a:srgbClr>
                  </a:solidFill>
                  <a:effectLst/>
                  <a:uLnTx/>
                  <a:uFillTx/>
                  <a:latin typeface="#9Slide07 Cadena" panose="02000503000000020004" pitchFamily="2" charset="0"/>
                  <a:ea typeface="+mn-ea"/>
                  <a:cs typeface="+mn-cs"/>
                </a:rPr>
                <a:t>2.</a:t>
              </a:r>
            </a:p>
          </p:txBody>
        </p:sp>
      </p:grpSp>
      <p:grpSp>
        <p:nvGrpSpPr>
          <p:cNvPr id="34" name="组合 10">
            <a:extLst>
              <a:ext uri="{FF2B5EF4-FFF2-40B4-BE49-F238E27FC236}">
                <a16:creationId xmlns:a16="http://schemas.microsoft.com/office/drawing/2014/main" id="{9580878D-E9C2-4E60-83AD-EABCABB17DCB}"/>
              </a:ext>
            </a:extLst>
          </p:cNvPr>
          <p:cNvGrpSpPr/>
          <p:nvPr/>
        </p:nvGrpSpPr>
        <p:grpSpPr>
          <a:xfrm>
            <a:off x="8269410" y="717454"/>
            <a:ext cx="4232346" cy="1824967"/>
            <a:chOff x="524755" y="2026470"/>
            <a:chExt cx="4232346" cy="1824967"/>
          </a:xfrm>
        </p:grpSpPr>
        <p:pic>
          <p:nvPicPr>
            <p:cNvPr id="35"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flipH="1">
              <a:off x="524755" y="2026470"/>
              <a:ext cx="4232346" cy="1824967"/>
            </a:xfrm>
            <a:prstGeom prst="rect">
              <a:avLst/>
            </a:prstGeom>
          </p:spPr>
        </p:pic>
        <p:sp>
          <p:nvSpPr>
            <p:cNvPr id="36" name="文本框 4">
              <a:extLst>
                <a:ext uri="{FF2B5EF4-FFF2-40B4-BE49-F238E27FC236}">
                  <a16:creationId xmlns:a16="http://schemas.microsoft.com/office/drawing/2014/main" id="{1476E7F4-29ED-4BA0-A216-68B18595B3BC}"/>
                </a:ext>
              </a:extLst>
            </p:cNvPr>
            <p:cNvSpPr txBox="1"/>
            <p:nvPr/>
          </p:nvSpPr>
          <p:spPr>
            <a:xfrm>
              <a:off x="903609" y="2511040"/>
              <a:ext cx="3312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Thảo</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luận</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nhóm</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đôi</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p>
          </p:txBody>
        </p:sp>
      </p:grpSp>
      <p:pic>
        <p:nvPicPr>
          <p:cNvPr id="2" name="Picture 1"/>
          <p:cNvPicPr>
            <a:picLocks noChangeAspect="1"/>
          </p:cNvPicPr>
          <p:nvPr/>
        </p:nvPicPr>
        <p:blipFill rotWithShape="1">
          <a:blip r:embed="rId4"/>
          <a:srcRect l="21528" t="30247" r="15000" b="39754"/>
          <a:stretch/>
        </p:blipFill>
        <p:spPr>
          <a:xfrm>
            <a:off x="349338" y="2173528"/>
            <a:ext cx="11512723" cy="3086100"/>
          </a:xfrm>
          <a:prstGeom prst="rect">
            <a:avLst/>
          </a:prstGeom>
        </p:spPr>
      </p:pic>
      <p:sp>
        <p:nvSpPr>
          <p:cNvPr id="41" name="TextBox 40"/>
          <p:cNvSpPr txBox="1"/>
          <p:nvPr/>
        </p:nvSpPr>
        <p:spPr>
          <a:xfrm>
            <a:off x="666359" y="5255077"/>
            <a:ext cx="1982031"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con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dirty="0">
                <a:solidFill>
                  <a:srgbClr val="FF0066"/>
                </a:solidFill>
                <a:latin typeface="Cambria" panose="02040503050406030204" pitchFamily="18" charset="0"/>
                <a:ea typeface="Cambria" panose="02040503050406030204" pitchFamily="18" charset="0"/>
              </a:rPr>
              <a:t>cua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3600059" y="5256243"/>
            <a:ext cx="2889641"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con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dirty="0">
                <a:solidFill>
                  <a:srgbClr val="FF0066"/>
                </a:solidFill>
                <a:latin typeface="Cambria" panose="02040503050406030204" pitchFamily="18" charset="0"/>
                <a:ea typeface="Cambria" panose="02040503050406030204" pitchFamily="18" charset="0"/>
              </a:rPr>
              <a:t>công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p:cNvSpPr txBox="1"/>
          <p:nvPr/>
        </p:nvSpPr>
        <p:spPr>
          <a:xfrm>
            <a:off x="7269090" y="5268940"/>
            <a:ext cx="2000641"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noProof="0" dirty="0">
                <a:solidFill>
                  <a:srgbClr val="FF0066"/>
                </a:solidFill>
                <a:latin typeface="Cambria" panose="02040503050406030204" pitchFamily="18" charset="0"/>
                <a:ea typeface="Cambria" panose="02040503050406030204" pitchFamily="18" charset="0"/>
              </a:rPr>
              <a:t>kì </a:t>
            </a:r>
            <a:r>
              <a:rPr lang="vi-VN" sz="3600" b="1" noProof="0" dirty="0">
                <a:latin typeface="Cambria" panose="02040503050406030204" pitchFamily="18" charset="0"/>
                <a:ea typeface="Cambria" panose="02040503050406030204" pitchFamily="18" charset="0"/>
              </a:rPr>
              <a:t>đà</a:t>
            </a:r>
            <a:endPar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23" name="TextBox 22"/>
          <p:cNvSpPr txBox="1"/>
          <p:nvPr/>
        </p:nvSpPr>
        <p:spPr>
          <a:xfrm>
            <a:off x="9461500" y="5255075"/>
            <a:ext cx="2311400"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con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dirty="0">
                <a:solidFill>
                  <a:srgbClr val="FF0066"/>
                </a:solidFill>
                <a:latin typeface="Cambria" panose="02040503050406030204" pitchFamily="18" charset="0"/>
                <a:ea typeface="Cambria" panose="02040503050406030204" pitchFamily="18" charset="0"/>
              </a:rPr>
              <a:t>kiến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2635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468098" y="1611529"/>
            <a:ext cx="11317502" cy="4644276"/>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88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Sóc</a:t>
            </a:r>
            <a:r>
              <a:rPr kumimoji="0" lang="vi-VN" sz="4400" b="0" i="0" u="none" strike="noStrike" kern="1200" cap="none" spc="0" normalizeH="0" noProof="0" dirty="0">
                <a:ln>
                  <a:noFill/>
                </a:ln>
                <a:solidFill>
                  <a:prstClr val="black"/>
                </a:solidFill>
                <a:effectLst/>
                <a:uLnTx/>
                <a:uFillTx/>
                <a:latin typeface="UTM Avo" panose="02040603050506020204" pitchFamily="18" charset="0"/>
                <a:ea typeface="Times New Roman" panose="02020603050405020304" pitchFamily="18" charset="0"/>
                <a:cs typeface="+mn-cs"/>
              </a:rPr>
              <a:t> hái rất nhiều hoa để tặng bạn bè. Nó tặng hươu cao cổ một bó hoa thiên điểu rực rỡ. Con chim khướu và chim liếu điếu được Sóc tặng một bó bồ công anh nhẹ như bông.</a:t>
            </a:r>
            <a:endParaRPr kumimoji="0" lang="en-GB"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3" name="Rectangle 2"/>
          <p:cNvSpPr/>
          <p:nvPr/>
        </p:nvSpPr>
        <p:spPr>
          <a:xfrm>
            <a:off x="3989135" y="1917700"/>
            <a:ext cx="790255" cy="6350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8080933" y="2870200"/>
            <a:ext cx="704848" cy="5588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992325" y="2879701"/>
            <a:ext cx="1147560" cy="469434"/>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73819" y="72865"/>
            <a:ext cx="12265819" cy="1329595"/>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vi-VN"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tiếng</a:t>
            </a:r>
            <a:r>
              <a:rPr kumimoji="0" lang="vi-VN" sz="3600" b="0" i="0" u="none" strike="noStrike" kern="1200" cap="none" spc="0" normalizeH="0" noProof="0" dirty="0">
                <a:ln>
                  <a:noFill/>
                </a:ln>
                <a:solidFill>
                  <a:prstClr val="black"/>
                </a:solidFill>
                <a:effectLst/>
                <a:uLnTx/>
                <a:uFillTx/>
                <a:latin typeface="UTM Avo" panose="02040603050506020204" pitchFamily="18" charset="0"/>
                <a:ea typeface="Times New Roman" panose="02020603050405020304" pitchFamily="18" charset="0"/>
                <a:cs typeface="+mn-cs"/>
              </a:rPr>
              <a:t> chứa</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lang="vi-VN" sz="3600" b="1" i="1" dirty="0">
                <a:solidFill>
                  <a:prstClr val="black"/>
                </a:solidFill>
                <a:latin typeface="UTM Avo" panose="02040603050506020204" pitchFamily="18" charset="0"/>
                <a:ea typeface="Times New Roman" panose="02020603050405020304" pitchFamily="18" charset="0"/>
              </a:rPr>
              <a:t>iêu</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lang="vi-VN" sz="3600" b="1" i="1" noProof="0" dirty="0">
                <a:solidFill>
                  <a:prstClr val="black"/>
                </a:solidFill>
                <a:latin typeface="UTM Avo" panose="02040603050506020204" pitchFamily="18" charset="0"/>
                <a:ea typeface="Times New Roman" panose="02020603050405020304" pitchFamily="18" charset="0"/>
              </a:rPr>
              <a:t>ươu</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vi-VN"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a:p>
            <a:pPr marL="0" marR="0" lvl="0" indent="228600" algn="ctr" defTabSz="914400" rtl="0" eaLnBrk="1" fontAlgn="auto" latinLnBrk="0" hangingPunct="1">
              <a:lnSpc>
                <a:spcPct val="120000"/>
              </a:lnSpc>
              <a:spcBef>
                <a:spcPts val="0"/>
              </a:spcBef>
              <a:spcAft>
                <a:spcPts val="0"/>
              </a:spcAft>
              <a:buClrTx/>
              <a:buSzTx/>
              <a:buFontTx/>
              <a:buNone/>
              <a:tabLst/>
              <a:defRPr/>
            </a:pPr>
            <a:r>
              <a:rPr lang="vi-VN" sz="3600" dirty="0">
                <a:solidFill>
                  <a:prstClr val="black"/>
                </a:solidFill>
                <a:latin typeface="UTM Avo" panose="02040603050506020204" pitchFamily="18" charset="0"/>
                <a:ea typeface="Times New Roman" panose="02020603050405020304" pitchFamily="18" charset="0"/>
              </a:rPr>
              <a:t>(hươu, nhiều, khướu)</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856320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99584" y="2282000"/>
            <a:ext cx="5159988" cy="2274860"/>
            <a:chOff x="2804161" y="720342"/>
            <a:chExt cx="4332698" cy="1676294"/>
          </a:xfrm>
          <a:solidFill>
            <a:schemeClr val="accent2">
              <a:lumMod val="75000"/>
            </a:schemeClr>
          </a:solidFill>
        </p:grpSpPr>
        <p:sp>
          <p:nvSpPr>
            <p:cNvPr id="2" name="Rounded Rectangle 1"/>
            <p:cNvSpPr/>
            <p:nvPr/>
          </p:nvSpPr>
          <p:spPr>
            <a:xfrm rot="562429">
              <a:off x="5948139"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A5A5A5">
                      <a:lumMod val="75000"/>
                    </a:srgbClr>
                  </a:solidFill>
                  <a:effectLst/>
                  <a:uLnTx/>
                  <a:uFillTx/>
                  <a:latin typeface="#9Slide07 IcielPony" panose="02000000000000000000" pitchFamily="2" charset="0"/>
                  <a:ea typeface="+mn-ea"/>
                  <a:cs typeface="+mn-cs"/>
                </a:rPr>
                <a:t>P</a:t>
              </a:r>
            </a:p>
          </p:txBody>
        </p:sp>
        <p:sp>
          <p:nvSpPr>
            <p:cNvPr id="3" name="Rounded Rectangle 2"/>
            <p:cNvSpPr/>
            <p:nvPr/>
          </p:nvSpPr>
          <p:spPr>
            <a:xfrm>
              <a:off x="4885875" y="72034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70AD47">
                      <a:lumMod val="75000"/>
                    </a:srgbClr>
                  </a:solidFill>
                  <a:effectLst/>
                  <a:uLnTx/>
                  <a:uFillTx/>
                  <a:latin typeface="#9Slide07 IcielPony" panose="02000000000000000000" pitchFamily="2" charset="0"/>
                  <a:ea typeface="+mn-ea"/>
                  <a:cs typeface="+mn-cs"/>
                </a:rPr>
                <a:t>Ế</a:t>
              </a:r>
            </a:p>
          </p:txBody>
        </p:sp>
        <p:sp>
          <p:nvSpPr>
            <p:cNvPr id="4" name="Rounded Rectangle 3"/>
            <p:cNvSpPr/>
            <p:nvPr/>
          </p:nvSpPr>
          <p:spPr>
            <a:xfrm>
              <a:off x="2804161" y="79132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FFC000"/>
                  </a:solidFill>
                  <a:effectLst/>
                  <a:uLnTx/>
                  <a:uFillTx/>
                  <a:latin typeface="#9Slide07 IcielPony" panose="02000000000000000000" pitchFamily="2" charset="0"/>
                  <a:ea typeface="+mn-ea"/>
                  <a:cs typeface="+mn-cs"/>
                </a:rPr>
                <a:t>T</a:t>
              </a:r>
            </a:p>
          </p:txBody>
        </p:sp>
        <p:sp>
          <p:nvSpPr>
            <p:cNvPr id="5" name="Rounded Rectangle 4"/>
            <p:cNvSpPr/>
            <p:nvPr/>
          </p:nvSpPr>
          <p:spPr>
            <a:xfrm rot="21347038">
              <a:off x="3822096"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4C33A0"/>
                  </a:solidFill>
                  <a:effectLst/>
                  <a:uLnTx/>
                  <a:uFillTx/>
                  <a:latin typeface="#9Slide07 IcielPony" panose="02000000000000000000" pitchFamily="2" charset="0"/>
                  <a:ea typeface="+mn-ea"/>
                  <a:cs typeface="+mn-cs"/>
                </a:rPr>
                <a:t>I</a:t>
              </a:r>
            </a:p>
          </p:txBody>
        </p:sp>
      </p:grpSp>
      <p:grpSp>
        <p:nvGrpSpPr>
          <p:cNvPr id="18" name="Group 17"/>
          <p:cNvGrpSpPr/>
          <p:nvPr/>
        </p:nvGrpSpPr>
        <p:grpSpPr>
          <a:xfrm>
            <a:off x="6680589" y="2282000"/>
            <a:ext cx="3996251" cy="2195780"/>
            <a:chOff x="86419" y="2952475"/>
            <a:chExt cx="3396891" cy="1533390"/>
          </a:xfrm>
          <a:solidFill>
            <a:schemeClr val="accent2">
              <a:lumMod val="75000"/>
            </a:schemeClr>
          </a:solidFill>
        </p:grpSpPr>
        <p:sp>
          <p:nvSpPr>
            <p:cNvPr id="9" name="Rounded Rectangle 8"/>
            <p:cNvSpPr/>
            <p:nvPr/>
          </p:nvSpPr>
          <p:spPr>
            <a:xfrm>
              <a:off x="86419" y="3226094"/>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FF0066"/>
                  </a:solidFill>
                  <a:effectLst/>
                  <a:uLnTx/>
                  <a:uFillTx/>
                  <a:latin typeface="#9Slide07 IcielPony" panose="02000000000000000000" pitchFamily="2" charset="0"/>
                  <a:ea typeface="+mn-ea"/>
                  <a:cs typeface="+mn-cs"/>
                </a:rPr>
                <a:t>S</a:t>
              </a:r>
            </a:p>
          </p:txBody>
        </p:sp>
        <p:sp>
          <p:nvSpPr>
            <p:cNvPr id="10" name="Rounded Rectangle 9"/>
            <p:cNvSpPr/>
            <p:nvPr/>
          </p:nvSpPr>
          <p:spPr>
            <a:xfrm rot="209367">
              <a:off x="1186980" y="295247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00B050"/>
                  </a:solidFill>
                  <a:effectLst/>
                  <a:uLnTx/>
                  <a:uFillTx/>
                  <a:latin typeface="#9Slide07 IcielPony" panose="02000000000000000000" pitchFamily="2" charset="0"/>
                  <a:ea typeface="+mn-ea"/>
                  <a:cs typeface="+mn-cs"/>
                </a:rPr>
                <a:t>Ứ</a:t>
              </a:r>
            </a:p>
          </p:txBody>
        </p:sp>
        <p:sp>
          <p:nvSpPr>
            <p:cNvPr id="11" name="Rounded Rectangle 10"/>
            <p:cNvSpPr/>
            <p:nvPr/>
          </p:nvSpPr>
          <p:spPr>
            <a:xfrm>
              <a:off x="2294590" y="323618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0070C0"/>
                  </a:solidFill>
                  <a:effectLst/>
                  <a:uLnTx/>
                  <a:uFillTx/>
                  <a:latin typeface="#9Slide07 IcielPony" panose="02000000000000000000" pitchFamily="2" charset="0"/>
                  <a:ea typeface="+mn-ea"/>
                  <a:cs typeface="+mn-cs"/>
                </a:rPr>
                <a:t>C</a:t>
              </a:r>
            </a:p>
          </p:txBody>
        </p:sp>
      </p:grpSp>
      <p:sp>
        <p:nvSpPr>
          <p:cNvPr id="19" name="TextBox 18"/>
          <p:cNvSpPr txBox="1"/>
          <p:nvPr/>
        </p:nvSpPr>
        <p:spPr>
          <a:xfrm>
            <a:off x="2090767" y="4660828"/>
            <a:ext cx="823770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 tìm</a:t>
            </a:r>
            <a:r>
              <a:rPr kumimoji="0" lang="vi-VN"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từ ngữ có chứa </a:t>
            </a:r>
            <a:r>
              <a:rPr kumimoji="0" lang="vi-VN" sz="60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en</a:t>
            </a:r>
            <a:r>
              <a:rPr kumimoji="0" lang="vi-VN" sz="6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hay </a:t>
            </a:r>
            <a:r>
              <a:rPr kumimoji="0" lang="vi-VN" sz="60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eng</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8" name="Picture 27"/>
          <p:cNvPicPr>
            <a:picLocks noChangeAspect="1"/>
          </p:cNvPicPr>
          <p:nvPr/>
        </p:nvPicPr>
        <p:blipFill>
          <a:blip r:embed="rId3"/>
          <a:stretch>
            <a:fillRect/>
          </a:stretch>
        </p:blipFill>
        <p:spPr>
          <a:xfrm>
            <a:off x="3740527" y="-292796"/>
            <a:ext cx="4938188" cy="3529890"/>
          </a:xfrm>
          <a:prstGeom prst="rect">
            <a:avLst/>
          </a:prstGeom>
        </p:spPr>
      </p:pic>
    </p:spTree>
    <p:extLst>
      <p:ext uri="{BB962C8B-B14F-4D97-AF65-F5344CB8AC3E}">
        <p14:creationId xmlns:p14="http://schemas.microsoft.com/office/powerpoint/2010/main" val="4101814767"/>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250234768"/>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5196" y="882662"/>
            <a:ext cx="6065520" cy="4720908"/>
            <a:chOff x="441960" y="1268413"/>
            <a:chExt cx="6065520" cy="4720908"/>
          </a:xfrm>
        </p:grpSpPr>
        <p:pic>
          <p:nvPicPr>
            <p:cNvPr id="11" name="图片 10">
              <a:extLst>
                <a:ext uri="{FF2B5EF4-FFF2-40B4-BE49-F238E27FC236}">
                  <a16:creationId xmlns:a16="http://schemas.microsoft.com/office/drawing/2014/main"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id="{9D59000F-2B81-4255-AE99-6FA06B7358D6}"/>
                </a:ext>
              </a:extLst>
            </p:cNvPr>
            <p:cNvSpPr txBox="1"/>
            <p:nvPr/>
          </p:nvSpPr>
          <p:spPr>
            <a:xfrm>
              <a:off x="1216072" y="2785897"/>
              <a:ext cx="45172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Viết</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2 – 3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câu</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về</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điều</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em</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nhớ</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nhất</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trong</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buổi</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học</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hôm</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nay</a:t>
              </a:r>
              <a:endParaRPr kumimoji="0" lang="zh-CN" altLang="en-US" sz="4400" b="1" i="0" u="none" strike="noStrike" kern="1200" cap="none" spc="0" normalizeH="0" baseline="0" noProof="0" dirty="0">
                <a:ln>
                  <a:noFill/>
                </a:ln>
                <a:solidFill>
                  <a:srgbClr val="FF0066"/>
                </a:solidFill>
                <a:effectLst/>
                <a:uLnTx/>
                <a:uFillTx/>
                <a:latin typeface="#9Slide04 Tinos Bold" panose="02020803070505020304" pitchFamily="18" charset="0"/>
                <a:ea typeface="字魂107号-萌趣欢乐体" panose="00000500000000000000" pitchFamily="2" charset="-122"/>
                <a:cs typeface="#9Slide04 Tinos Bold" panose="02020803070505020304" pitchFamily="18" charset="0"/>
                <a:sym typeface="+mn-lt"/>
              </a:endParaRPr>
            </a:p>
          </p:txBody>
        </p:sp>
      </p:grpSp>
      <p:pic>
        <p:nvPicPr>
          <p:cNvPr id="13" name="图片 12">
            <a:extLst>
              <a:ext uri="{FF2B5EF4-FFF2-40B4-BE49-F238E27FC236}">
                <a16:creationId xmlns:a16="http://schemas.microsoft.com/office/drawing/2014/main"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715" y="1070982"/>
            <a:ext cx="5254666" cy="5254666"/>
          </a:xfrm>
          <a:prstGeom prst="rect">
            <a:avLst/>
          </a:prstGeom>
        </p:spPr>
      </p:pic>
      <p:sp>
        <p:nvSpPr>
          <p:cNvPr id="5" name="TextBox 4"/>
          <p:cNvSpPr txBox="1"/>
          <p:nvPr/>
        </p:nvSpPr>
        <p:spPr>
          <a:xfrm>
            <a:off x="6084070" y="2854870"/>
            <a:ext cx="566131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Gợi</a:t>
            </a:r>
            <a:r>
              <a:rPr kumimoji="0" lang="en-US" sz="3200" b="1" i="0" u="sng"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ý</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Nhớ</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đã</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buổi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hôm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nay.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mang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lợi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ích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xúc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buổi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học</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637870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5" name="TextBox 4"/>
          <p:cNvSpPr txBox="1"/>
          <p:nvPr/>
        </p:nvSpPr>
        <p:spPr>
          <a:xfrm>
            <a:off x="750327" y="1073187"/>
            <a:ext cx="10691346"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Cảm</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ơn</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quý</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thầy</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cô</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và</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các</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em</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học</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sinh</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đã</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theo</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dõi</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a:t>
            </a:r>
          </a:p>
        </p:txBody>
      </p:sp>
    </p:spTree>
    <p:extLst>
      <p:ext uri="{BB962C8B-B14F-4D97-AF65-F5344CB8AC3E}">
        <p14:creationId xmlns:p14="http://schemas.microsoft.com/office/powerpoint/2010/main" val="1456616336"/>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1898382" y="5622114"/>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5"/>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rPr>
              <a:t>GIÁO ÁN ĐIỆN TỬ LỚP 4</a:t>
            </a:r>
            <a:endParaRPr kumimoji="0" lang="id-ID"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GIÁO ÁN ĐIỆN TỬ LỚP 2 </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rPr>
              <a:t>&amp;</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B</a:t>
            </a:r>
            <a:r>
              <a:rPr kumimoji="0" lang="en-US" sz="5333" b="0" i="0" u="none" strike="noStrike" kern="1200" cap="none" spc="0" normalizeH="0" baseline="0" noProof="0">
                <a:ln>
                  <a:solidFill>
                    <a:srgbClr val="C57C45">
                      <a:lumMod val="50000"/>
                    </a:srgbClr>
                  </a:solidFill>
                </a:ln>
                <a:solidFill>
                  <a:srgbClr val="FFFF00"/>
                </a:solidFill>
                <a:effectLst/>
                <a:uLnTx/>
                <a:uFillTx/>
                <a:latin typeface="SVN-Poky's" panose="020B0606040200020203" pitchFamily="34" charset="0"/>
                <a:ea typeface="+mn-ea"/>
                <a:cs typeface="#9Slide05 Bodega Script" pitchFamily="2" charset="0"/>
              </a:rPr>
              <a:t>ộ</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2E9733"/>
                </a:solidFill>
                <a:effectLst/>
                <a:uLnTx/>
                <a:uFillTx/>
                <a:latin typeface="SVN-Poky's" panose="020B0606040200020203" pitchFamily="34" charset="0"/>
                <a:ea typeface="+mn-ea"/>
                <a:cs typeface="#9Slide05 Bodega Script" pitchFamily="2" charset="0"/>
              </a:rPr>
              <a:t>K</a:t>
            </a:r>
            <a:r>
              <a:rPr kumimoji="0" lang="en-US" sz="5333" b="0" i="0" u="none" strike="noStrike" kern="1200" cap="none" spc="0" normalizeH="0" baseline="0" noProof="0">
                <a:ln>
                  <a:solidFill>
                    <a:srgbClr val="C57C45">
                      <a:lumMod val="50000"/>
                    </a:srgbClr>
                  </a:solidFill>
                </a:ln>
                <a:solidFill>
                  <a:srgbClr val="EE9CAA"/>
                </a:solidFill>
                <a:effectLst/>
                <a:uLnTx/>
                <a:uFillTx/>
                <a:latin typeface="SVN-Poky's" panose="020B0606040200020203" pitchFamily="34" charset="0"/>
                <a:ea typeface="+mn-ea"/>
                <a:cs typeface="#9Slide05 Bodega Script" pitchFamily="2" charset="0"/>
              </a:rPr>
              <a:t>ế</a:t>
            </a:r>
            <a:r>
              <a:rPr kumimoji="0" lang="en-US" sz="5333" b="0" i="0" u="none" strike="noStrike" kern="1200" cap="none" spc="0" normalizeH="0" baseline="0" noProof="0">
                <a:ln>
                  <a:solidFill>
                    <a:srgbClr val="C57C45">
                      <a:lumMod val="50000"/>
                    </a:srgbClr>
                  </a:solidFill>
                </a:ln>
                <a:solidFill>
                  <a:srgbClr val="E0D2B5"/>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DDAE2"/>
                </a:solidFill>
                <a:effectLst/>
                <a:uLnTx/>
                <a:uFillTx/>
                <a:latin typeface="SVN-Poky's" panose="020B0606040200020203" pitchFamily="34" charset="0"/>
                <a:ea typeface="+mn-ea"/>
                <a:cs typeface="#9Slide05 Bodega Script" pitchFamily="2" charset="0"/>
              </a:rPr>
              <a:t>n</a:t>
            </a:r>
            <a:r>
              <a:rPr kumimoji="0" lang="en-US" sz="5333" b="0" i="0" u="none" strike="noStrike" kern="1200" cap="none" spc="0" normalizeH="0" baseline="0" noProof="0">
                <a:ln>
                  <a:solidFill>
                    <a:srgbClr val="C57C45">
                      <a:lumMod val="50000"/>
                    </a:srgbClr>
                  </a:solidFill>
                </a:ln>
                <a:solidFill>
                  <a:srgbClr val="FF0000"/>
                </a:solidFill>
                <a:effectLst/>
                <a:uLnTx/>
                <a:uFillTx/>
                <a:latin typeface="SVN-Poky's" panose="020B0606040200020203" pitchFamily="34" charset="0"/>
                <a:ea typeface="+mn-ea"/>
                <a:cs typeface="#9Slide05 Bodega Script" pitchFamily="2" charset="0"/>
              </a:rPr>
              <a:t>ố</a:t>
            </a:r>
            <a:r>
              <a:rPr kumimoji="0" lang="en-US" sz="5333" b="0" i="0" u="none" strike="noStrike" kern="1200" cap="none" spc="0" normalizeH="0" baseline="0" noProof="0">
                <a:ln>
                  <a:solidFill>
                    <a:srgbClr val="C57C45">
                      <a:lumMod val="50000"/>
                    </a:srgbClr>
                  </a:solidFill>
                </a:ln>
                <a:solidFill>
                  <a:srgbClr val="92D05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C3259"/>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FC000"/>
                </a:solidFill>
                <a:effectLst/>
                <a:uLnTx/>
                <a:uFillTx/>
                <a:latin typeface="SVN-Poky's" panose="020B0606040200020203" pitchFamily="34" charset="0"/>
                <a:ea typeface="+mn-ea"/>
                <a:cs typeface="#9Slide05 Bodega Script" pitchFamily="2" charset="0"/>
              </a:rPr>
              <a:t>r</a:t>
            </a:r>
            <a:r>
              <a:rPr kumimoji="0" lang="en-US" sz="5333" b="0" i="0" u="none" strike="noStrike" kern="1200" cap="none" spc="0" normalizeH="0" baseline="0" noProof="0">
                <a:ln>
                  <a:solidFill>
                    <a:srgbClr val="C57C45">
                      <a:lumMod val="50000"/>
                    </a:srgbClr>
                  </a:solidFill>
                </a:ln>
                <a:solidFill>
                  <a:srgbClr val="1E1E1C"/>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00B0F0"/>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E65C87"/>
                </a:solidFill>
                <a:effectLst/>
                <a:uLnTx/>
                <a:uFillTx/>
                <a:latin typeface="SVN-Poky's" panose="020B0606040200020203" pitchFamily="34" charset="0"/>
                <a:ea typeface="+mn-ea"/>
                <a:cs typeface="#9Slide05 Bodega Script" pitchFamily="2" charset="0"/>
              </a:rPr>
              <a:t>h</a:t>
            </a:r>
            <a:r>
              <a:rPr kumimoji="0" lang="en-US" sz="5333" b="0" i="0" u="none" strike="noStrike" kern="1200" cap="none" spc="0" normalizeH="0" baseline="0" noProof="0">
                <a:ln>
                  <a:solidFill>
                    <a:srgbClr val="C57C45">
                      <a:lumMod val="50000"/>
                    </a:srgbClr>
                  </a:solidFill>
                </a:ln>
                <a:solidFill>
                  <a:srgbClr val="002060"/>
                </a:solidFill>
                <a:effectLst/>
                <a:uLnTx/>
                <a:uFillTx/>
                <a:latin typeface="SVN-Poky's" panose="020B0606040200020203" pitchFamily="34" charset="0"/>
                <a:ea typeface="+mn-ea"/>
                <a:cs typeface="#9Slide05 Bodega Script" pitchFamily="2" charset="0"/>
              </a:rPr>
              <a:t>ứ</a:t>
            </a:r>
            <a:r>
              <a:rPr kumimoji="0" lang="en-US"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rPr>
              <a:t>c</a:t>
            </a:r>
            <a:endParaRPr kumimoji="0" lang="id-ID"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107F92">
                    <a:lumMod val="50000"/>
                  </a:srgbClr>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cập</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SĐT ZALO : </a:t>
            </a:r>
            <a:r>
              <a:rPr kumimoji="0" lang="en-US" sz="2667" b="1" i="0" u="sng"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0382348780</a:t>
            </a:r>
            <a:r>
              <a:rPr kumimoji="0" lang="en-US" sz="2667" b="1" i="0" u="none"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 - </a:t>
            </a:r>
            <a:r>
              <a:rPr kumimoji="0" lang="en-US" sz="2667" b="1" i="0" u="sng"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0984848929</a:t>
            </a:r>
            <a:endParaRPr kumimoji="0" lang="en-US" sz="2667" b="1" i="0" u="none"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70014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4505"/>
          <a:stretch/>
        </p:blipFill>
        <p:spPr>
          <a:xfrm>
            <a:off x="6748284" y="1680118"/>
            <a:ext cx="6858594" cy="5177882"/>
          </a:xfrm>
          <a:prstGeom prst="rect">
            <a:avLst/>
          </a:prstGeom>
        </p:spPr>
      </p:pic>
      <p:pic>
        <p:nvPicPr>
          <p:cNvPr id="11" name="Picture 10"/>
          <p:cNvPicPr>
            <a:picLocks noChangeAspect="1"/>
          </p:cNvPicPr>
          <p:nvPr/>
        </p:nvPicPr>
        <p:blipFill>
          <a:blip r:embed="rId4"/>
          <a:stretch>
            <a:fillRect/>
          </a:stretch>
        </p:blipFill>
        <p:spPr>
          <a:xfrm>
            <a:off x="1427724" y="801278"/>
            <a:ext cx="9336552" cy="1514262"/>
          </a:xfrm>
          <a:prstGeom prst="rect">
            <a:avLst/>
          </a:prstGeom>
        </p:spPr>
      </p:pic>
      <p:sp>
        <p:nvSpPr>
          <p:cNvPr id="6" name="Rectangle 5"/>
          <p:cNvSpPr/>
          <p:nvPr/>
        </p:nvSpPr>
        <p:spPr>
          <a:xfrm>
            <a:off x="501360" y="2079870"/>
            <a:ext cx="9884713" cy="2554545"/>
          </a:xfrm>
          <a:prstGeom prst="rect">
            <a:avLst/>
          </a:prstGeom>
        </p:spPr>
        <p:txBody>
          <a:bodyPr wrap="square">
            <a:spAutoFit/>
          </a:bodyPr>
          <a:lstStyle/>
          <a:p>
            <a:r>
              <a:rPr lang="vi-VN" sz="4000" b="1" dirty="0">
                <a:latin typeface="Arial" panose="020B0604020202020204" pitchFamily="34" charset="0"/>
                <a:cs typeface="Arial" panose="020B0604020202020204" pitchFamily="34" charset="0"/>
              </a:rPr>
              <a:t>- Viết đúng đoạn chính tả theo yêu cầu</a:t>
            </a:r>
          </a:p>
          <a:p>
            <a:r>
              <a:rPr lang="vi-VN" sz="4000" b="1" dirty="0">
                <a:latin typeface="Arial" panose="020B0604020202020204" pitchFamily="34" charset="0"/>
                <a:cs typeface="Arial" panose="020B0604020202020204" pitchFamily="34" charset="0"/>
              </a:rPr>
              <a:t>- Làm đúng các bài tập chính tả</a:t>
            </a:r>
          </a:p>
          <a:p>
            <a:r>
              <a:rPr lang="vi-VN" sz="4000" b="1" dirty="0">
                <a:latin typeface="Arial" panose="020B0604020202020204" pitchFamily="34" charset="0"/>
                <a:cs typeface="Arial" panose="020B0604020202020204" pitchFamily="34" charset="0"/>
              </a:rPr>
              <a:t>- Biết quan sát và viết đúng các nét chữ, trình bày bài chính tả đẹp mắt</a:t>
            </a:r>
          </a:p>
        </p:txBody>
      </p:sp>
    </p:spTree>
    <p:extLst>
      <p:ext uri="{BB962C8B-B14F-4D97-AF65-F5344CB8AC3E}">
        <p14:creationId xmlns:p14="http://schemas.microsoft.com/office/powerpoint/2010/main" val="16689479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7577" y="1086436"/>
            <a:ext cx="4356845" cy="1164393"/>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N</a:t>
            </a:r>
            <a:r>
              <a:rPr kumimoji="0" lang="vi-VN" sz="6000" b="1" i="0" u="sng"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ghe</a:t>
            </a:r>
            <a:r>
              <a:rPr kumimoji="0" lang="en-US" sz="6000" b="1" i="0" u="sng"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 – </a:t>
            </a:r>
            <a:r>
              <a:rPr kumimoji="0" lang="en-US" sz="6000" b="1" i="0" u="sng" strike="noStrike" kern="1200" cap="none" spc="0" normalizeH="0" baseline="0" noProof="0" dirty="0" err="1">
                <a:ln w="9525">
                  <a:solidFill>
                    <a:prstClr val="white"/>
                  </a:solidFill>
                  <a:prstDash val="solid"/>
                </a:ln>
                <a:solidFill>
                  <a:srgbClr val="002060"/>
                </a:solidFill>
                <a:effectLst/>
                <a:uLnTx/>
                <a:uFillTx/>
                <a:latin typeface="UTM Kabel KT" panose="02040603050506020204" pitchFamily="18" charset="0"/>
                <a:ea typeface="+mn-ea"/>
                <a:cs typeface="+mn-cs"/>
              </a:rPr>
              <a:t>viết</a:t>
            </a:r>
            <a:r>
              <a:rPr kumimoji="0" lang="en-US" sz="6000" b="1" i="0" u="none"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a:t>
            </a:r>
          </a:p>
        </p:txBody>
      </p:sp>
      <p:sp>
        <p:nvSpPr>
          <p:cNvPr id="4" name="TextBox 3"/>
          <p:cNvSpPr txBox="1"/>
          <p:nvPr/>
        </p:nvSpPr>
        <p:spPr>
          <a:xfrm>
            <a:off x="1791105" y="2397724"/>
            <a:ext cx="8681357" cy="1862049"/>
          </a:xfrm>
          <a:prstGeom prst="rect">
            <a:avLst/>
          </a:prstGeom>
          <a:noFill/>
        </p:spPr>
        <p:txBody>
          <a:bodyPr wrap="square" rtlCol="0">
            <a:spAutoFit/>
          </a:bodyPr>
          <a:lstStyle/>
          <a:p>
            <a:r>
              <a:rPr lang="vi-VN" sz="11500" b="1" dirty="0">
                <a:solidFill>
                  <a:schemeClr val="accent2">
                    <a:lumMod val="50000"/>
                  </a:schemeClr>
                </a:solidFill>
                <a:effectLst>
                  <a:outerShdw blurRad="38100" dist="38100" dir="2700000" algn="tl">
                    <a:srgbClr val="000000">
                      <a:alpha val="43137"/>
                    </a:srgbClr>
                  </a:outerShdw>
                </a:effectLst>
                <a:latin typeface="UTM Showcard" panose="02040603050506020204" pitchFamily="18" charset="0"/>
              </a:rPr>
              <a:t>TỚ NHỚ CẬU</a:t>
            </a:r>
            <a:endParaRPr lang="en-US" sz="11500" b="1" dirty="0">
              <a:solidFill>
                <a:schemeClr val="accent2">
                  <a:lumMod val="50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791105" y="2544619"/>
            <a:ext cx="9517897" cy="1862049"/>
          </a:xfrm>
          <a:prstGeom prst="rect">
            <a:avLst/>
          </a:prstGeom>
          <a:noFill/>
        </p:spPr>
        <p:txBody>
          <a:bodyPr wrap="square" rtlCol="0">
            <a:spAutoFit/>
          </a:bodyPr>
          <a:lstStyle/>
          <a:p>
            <a:r>
              <a:rPr lang="vi-VN" sz="11500" b="1" dirty="0">
                <a:solidFill>
                  <a:schemeClr val="bg1"/>
                </a:solidFill>
                <a:effectLst>
                  <a:outerShdw blurRad="38100" dist="38100" dir="2700000" algn="tl">
                    <a:srgbClr val="000000">
                      <a:alpha val="43137"/>
                    </a:srgbClr>
                  </a:outerShdw>
                </a:effectLst>
                <a:latin typeface="UTM Showcard" panose="02040603050506020204" pitchFamily="18" charset="0"/>
              </a:rPr>
              <a:t>TỚ NHỚ CẬU</a:t>
            </a:r>
            <a:endParaRPr lang="en-US" sz="11500" b="1" dirty="0">
              <a:solidFill>
                <a:schemeClr val="bg1"/>
              </a:solidFill>
              <a:effectLst>
                <a:outerShdw blurRad="38100" dist="38100" dir="2700000" algn="tl">
                  <a:srgbClr val="000000">
                    <a:alpha val="43137"/>
                  </a:srgbClr>
                </a:outerShdw>
              </a:effectLst>
              <a:latin typeface="UTM Showcard" panose="02040603050506020204" pitchFamily="18" charset="0"/>
            </a:endParaRPr>
          </a:p>
        </p:txBody>
      </p:sp>
    </p:spTree>
    <p:extLst>
      <p:ext uri="{BB962C8B-B14F-4D97-AF65-F5344CB8AC3E}">
        <p14:creationId xmlns:p14="http://schemas.microsoft.com/office/powerpoint/2010/main" val="419215436"/>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561209" y="597408"/>
            <a:ext cx="5133486" cy="5716765"/>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文本框 12">
            <a:extLst>
              <a:ext uri="{FF2B5EF4-FFF2-40B4-BE49-F238E27FC236}">
                <a16:creationId xmlns:a16="http://schemas.microsoft.com/office/drawing/2014/main" id="{0484B547-3292-4DD5-B0E0-C13733D3035D}"/>
              </a:ext>
            </a:extLst>
          </p:cNvPr>
          <p:cNvSpPr txBox="1"/>
          <p:nvPr/>
        </p:nvSpPr>
        <p:spPr>
          <a:xfrm>
            <a:off x="6996088" y="916633"/>
            <a:ext cx="452213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ea"/>
                <a:sym typeface="+mn-lt"/>
              </a:rPr>
              <a:t>    </a:t>
            </a:r>
            <a:r>
              <a:rPr kumimoji="0" lang="vi-VN" altLang="zh-C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ea"/>
                <a:sym typeface="+mn-lt"/>
              </a:rPr>
              <a:t>Kiến</a:t>
            </a:r>
            <a:r>
              <a:rPr kumimoji="0" lang="vi-VN" altLang="zh-CN" sz="3600" b="0"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ea"/>
                <a:sym typeface="+mn-lt"/>
              </a:rPr>
              <a:t> là bạn thân của Sóc. Hằng ngày, hai bạn rủ nhau đi học. Một ngày nọ, nhà kiến chuyển sang cánh rừng khác. Sóc và kiến rất buồn. Hai bạn tìm cách gửi thư cho nhau để bày tỏ nỗi nhớ. </a:t>
            </a:r>
            <a:endParaRPr kumimoji="0" lang="zh-CN" altLang="en-US" sz="3600" b="0" i="0" u="none" strike="noStrike" kern="1200" cap="none" spc="0" normalizeH="0" baseline="0" noProof="0" dirty="0">
              <a:ln>
                <a:noFill/>
              </a:ln>
              <a:solidFill>
                <a:srgbClr val="FF0066"/>
              </a:solidFill>
              <a:effectLst/>
              <a:uLnTx/>
              <a:uFillTx/>
              <a:latin typeface="Cambria" panose="02040503050406030204" pitchFamily="18" charset="0"/>
              <a:ea typeface="字魂107号-萌趣欢乐体" panose="00000500000000000000" pitchFamily="2" charset="-122"/>
              <a:cs typeface="+mn-ea"/>
              <a:sym typeface="+mn-lt"/>
            </a:endParaRPr>
          </a:p>
        </p:txBody>
      </p:sp>
      <p:pic>
        <p:nvPicPr>
          <p:cNvPr id="28" name="图片 17">
            <a:extLst>
              <a:ext uri="{FF2B5EF4-FFF2-40B4-BE49-F238E27FC236}">
                <a16:creationId xmlns:a16="http://schemas.microsoft.com/office/drawing/2014/main" id="{D6126D41-D8FF-40DA-A761-0B241A65A3A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10640" y="2237675"/>
            <a:ext cx="4545733" cy="4620325"/>
          </a:xfrm>
          <a:prstGeom prst="rect">
            <a:avLst/>
          </a:prstGeom>
        </p:spPr>
      </p:pic>
      <p:sp>
        <p:nvSpPr>
          <p:cNvPr id="29" name="TextBox 28"/>
          <p:cNvSpPr txBox="1"/>
          <p:nvPr/>
        </p:nvSpPr>
        <p:spPr>
          <a:xfrm>
            <a:off x="185132" y="2237675"/>
            <a:ext cx="66344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1. N</a:t>
            </a:r>
            <a:r>
              <a:rPr kumimoji="0" lang="vi-VN"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ghe</a:t>
            </a:r>
            <a:r>
              <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 – </a:t>
            </a:r>
            <a:r>
              <a:rPr kumimoji="0" lang="en-US" sz="4400" b="1" i="0" u="none" strike="noStrike" kern="1200" cap="none" spc="0" normalizeH="0" baseline="0" noProof="0" dirty="0" err="1">
                <a:ln>
                  <a:noFill/>
                </a:ln>
                <a:solidFill>
                  <a:srgbClr val="00B050"/>
                </a:solidFill>
                <a:effectLst/>
                <a:uLnTx/>
                <a:uFillTx/>
                <a:latin typeface="#9Slide07 SVNCinnamoncake" panose="02000000000000000000" pitchFamily="2" charset="0"/>
                <a:ea typeface="+mn-ea"/>
                <a:cs typeface="+mn-cs"/>
              </a:rPr>
              <a:t>viết</a:t>
            </a:r>
            <a:r>
              <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 </a:t>
            </a:r>
            <a:r>
              <a:rPr kumimoji="0" lang="vi-VN"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Tớ</a:t>
            </a:r>
            <a:r>
              <a:rPr kumimoji="0" lang="vi-VN" sz="4400" b="1" i="0" u="none" strike="noStrike" kern="1200" cap="none" spc="0" normalizeH="0" noProof="0" dirty="0">
                <a:ln>
                  <a:noFill/>
                </a:ln>
                <a:solidFill>
                  <a:srgbClr val="00B050"/>
                </a:solidFill>
                <a:effectLst/>
                <a:uLnTx/>
                <a:uFillTx/>
                <a:latin typeface="#9Slide07 SVNCinnamoncake" panose="02000000000000000000" pitchFamily="2" charset="0"/>
                <a:ea typeface="+mn-ea"/>
                <a:cs typeface="+mn-cs"/>
              </a:rPr>
              <a:t> nhớ cậu</a:t>
            </a:r>
            <a:endPar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endParaRPr>
          </a:p>
        </p:txBody>
      </p:sp>
    </p:spTree>
    <p:extLst>
      <p:ext uri="{BB962C8B-B14F-4D97-AF65-F5344CB8AC3E}">
        <p14:creationId xmlns:p14="http://schemas.microsoft.com/office/powerpoint/2010/main" val="31355918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00808 -0.23218 " pathEditMode="relative" rAng="0" ptsTypes="AA">
                                      <p:cBhvr>
                                        <p:cTn id="6" dur="2000" fill="hold"/>
                                        <p:tgtEl>
                                          <p:spTgt spid="29"/>
                                        </p:tgtEl>
                                        <p:attrNameLst>
                                          <p:attrName>ppt_x</p:attrName>
                                          <p:attrName>ppt_y</p:attrName>
                                        </p:attrNameLst>
                                      </p:cBhvr>
                                      <p:rCtr x="404" y="-11620"/>
                                    </p:animMotion>
                                  </p:childTnLst>
                                </p:cTn>
                              </p:par>
                              <p:par>
                                <p:cTn id="7" presetID="42" presetClass="path" presetSubtype="0" accel="50000" decel="50000" fill="hold" nodeType="withEffect">
                                  <p:stCondLst>
                                    <p:cond delay="0"/>
                                  </p:stCondLst>
                                  <p:childTnLst>
                                    <p:animMotion origin="layout" path="M -2.08333E-7 -4.44444E-6 L -0.1431 0.07616 " pathEditMode="relative" rAng="0" ptsTypes="AA">
                                      <p:cBhvr>
                                        <p:cTn id="8" dur="2000" fill="hold"/>
                                        <p:tgtEl>
                                          <p:spTgt spid="28"/>
                                        </p:tgtEl>
                                        <p:attrNameLst>
                                          <p:attrName>ppt_x</p:attrName>
                                          <p:attrName>ppt_y</p:attrName>
                                        </p:attrNameLst>
                                      </p:cBhvr>
                                      <p:rCtr x="-7161" y="3796"/>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1584960" y="2755329"/>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ạn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ounded Rectangle 12"/>
          <p:cNvSpPr/>
          <p:nvPr/>
        </p:nvSpPr>
        <p:spPr>
          <a:xfrm>
            <a:off x="2355734" y="4269332"/>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huyển sang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13"/>
          <p:cNvSpPr/>
          <p:nvPr/>
        </p:nvSpPr>
        <p:spPr>
          <a:xfrm>
            <a:off x="6969759" y="2745156"/>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vi-VN"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rừng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14"/>
          <p:cNvSpPr/>
          <p:nvPr/>
        </p:nvSpPr>
        <p:spPr>
          <a:xfrm>
            <a:off x="7570354" y="4269332"/>
            <a:ext cx="2664459"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g</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ửi thư</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ounded Rectangle 16"/>
          <p:cNvSpPr/>
          <p:nvPr/>
        </p:nvSpPr>
        <p:spPr>
          <a:xfrm>
            <a:off x="1584960" y="2755623"/>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b</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ạn </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th</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ân</a:t>
            </a:r>
            <a:endParaRPr kumimoji="0" lang="en-US"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Rounded Rectangle 17"/>
          <p:cNvSpPr/>
          <p:nvPr/>
        </p:nvSpPr>
        <p:spPr>
          <a:xfrm>
            <a:off x="2355734" y="4274079"/>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chemeClr val="tx1"/>
                </a:solidFill>
                <a:latin typeface="Cambria" panose="02040503050406030204" pitchFamily="18" charset="0"/>
                <a:ea typeface="Cambria" panose="02040503050406030204" pitchFamily="18" charset="0"/>
              </a:rPr>
              <a:t>c</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h</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uyển </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s</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ang</a:t>
            </a:r>
            <a:endParaRPr kumimoji="0" lang="en-US" sz="36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Rounded Rectangle 18"/>
          <p:cNvSpPr/>
          <p:nvPr/>
        </p:nvSpPr>
        <p:spPr>
          <a:xfrm>
            <a:off x="6991003" y="2741327"/>
            <a:ext cx="286512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c</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ánh</a:t>
            </a:r>
            <a:r>
              <a:rPr kumimoji="0" lang="vi-VN" sz="3600" b="1" i="0"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r</a:t>
            </a:r>
            <a:r>
              <a:rPr kumimoji="0" lang="vi-VN" sz="3600" b="1" i="0"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ừng</a:t>
            </a:r>
            <a:endParaRPr kumimoji="0" lang="en-US" sz="36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Rounded Rectangle 24"/>
          <p:cNvSpPr/>
          <p:nvPr/>
        </p:nvSpPr>
        <p:spPr>
          <a:xfrm>
            <a:off x="7433775" y="4269332"/>
            <a:ext cx="2937616"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chemeClr val="tx1"/>
                </a:solidFill>
                <a:latin typeface="Cambria" panose="02040503050406030204" pitchFamily="18" charset="0"/>
                <a:ea typeface="Cambria" panose="02040503050406030204" pitchFamily="18" charset="0"/>
              </a:rPr>
              <a:t>g</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ửi </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thư</a:t>
            </a:r>
            <a:endParaRPr kumimoji="0" lang="en-US"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2076512" y="233848"/>
            <a:ext cx="8038977" cy="1833275"/>
            <a:chOff x="2287211" y="233848"/>
            <a:chExt cx="8038977" cy="1833275"/>
          </a:xfrm>
        </p:grpSpPr>
        <p:sp>
          <p:nvSpPr>
            <p:cNvPr id="8" name="矩形: 圆角 29">
              <a:extLst>
                <a:ext uri="{FF2B5EF4-FFF2-40B4-BE49-F238E27FC236}">
                  <a16:creationId xmlns:a16="http://schemas.microsoft.com/office/drawing/2014/main" id="{942C61FB-32FF-4418-88BA-3D75AC0A21FA}"/>
                </a:ext>
              </a:extLst>
            </p:cNvPr>
            <p:cNvSpPr/>
            <p:nvPr/>
          </p:nvSpPr>
          <p:spPr>
            <a:xfrm>
              <a:off x="2287211" y="233848"/>
              <a:ext cx="8032447" cy="1829446"/>
            </a:xfrm>
            <a:prstGeom prst="roundRect">
              <a:avLst/>
            </a:prstGeom>
            <a:solidFill>
              <a:srgbClr val="DD8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pic>
          <p:nvPicPr>
            <p:cNvPr id="26" name="Picture 2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l="17573" t="-1" r="16034" b="-2786"/>
            <a:stretch/>
          </p:blipFill>
          <p:spPr>
            <a:xfrm>
              <a:off x="2392680" y="287468"/>
              <a:ext cx="7933508" cy="1779655"/>
            </a:xfrm>
            <a:prstGeom prst="rect">
              <a:avLst/>
            </a:prstGeom>
          </p:spPr>
        </p:pic>
      </p:grpSp>
      <p:pic>
        <p:nvPicPr>
          <p:cNvPr id="16" name="图片 14">
            <a:extLst>
              <a:ext uri="{FF2B5EF4-FFF2-40B4-BE49-F238E27FC236}">
                <a16:creationId xmlns:a16="http://schemas.microsoft.com/office/drawing/2014/main" id="{AA6FE4F7-522E-496B-90BF-88066A32E3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24799" b="16161"/>
          <a:stretch/>
        </p:blipFill>
        <p:spPr>
          <a:xfrm>
            <a:off x="4552129" y="4743862"/>
            <a:ext cx="3580851" cy="2114138"/>
          </a:xfrm>
          <a:prstGeom prst="rect">
            <a:avLst/>
          </a:prstGeom>
        </p:spPr>
      </p:pic>
    </p:spTree>
    <p:extLst>
      <p:ext uri="{BB962C8B-B14F-4D97-AF65-F5344CB8AC3E}">
        <p14:creationId xmlns:p14="http://schemas.microsoft.com/office/powerpoint/2010/main" val="37725611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9" y="2868350"/>
            <a:ext cx="5920646" cy="4289744"/>
          </a:xfrm>
          <a:prstGeom prst="rect">
            <a:avLst/>
          </a:prstGeom>
        </p:spPr>
      </p:pic>
      <p:sp>
        <p:nvSpPr>
          <p:cNvPr id="5" name="Rounded Rectangle 4"/>
          <p:cNvSpPr/>
          <p:nvPr/>
        </p:nvSpPr>
        <p:spPr>
          <a:xfrm>
            <a:off x="6694505" y="1280469"/>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bạn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5"/>
          <p:cNvSpPr/>
          <p:nvPr/>
        </p:nvSpPr>
        <p:spPr>
          <a:xfrm>
            <a:off x="6694505" y="2660939"/>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vi-VN"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rừng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6"/>
          <p:cNvSpPr/>
          <p:nvPr/>
        </p:nvSpPr>
        <p:spPr>
          <a:xfrm>
            <a:off x="6694505" y="3976844"/>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huyển sang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ounded Rectangle 8"/>
          <p:cNvSpPr/>
          <p:nvPr/>
        </p:nvSpPr>
        <p:spPr>
          <a:xfrm>
            <a:off x="6766917" y="5216416"/>
            <a:ext cx="275077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g</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ửi thư</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613599" y="1898724"/>
            <a:ext cx="5608806" cy="1194920"/>
          </a:xfrm>
          <a:prstGeom prst="rect">
            <a:avLst/>
          </a:prstGeom>
        </p:spPr>
      </p:pic>
    </p:spTree>
    <p:extLst>
      <p:ext uri="{BB962C8B-B14F-4D97-AF65-F5344CB8AC3E}">
        <p14:creationId xmlns:p14="http://schemas.microsoft.com/office/powerpoint/2010/main" val="16399537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31625" y="3481755"/>
            <a:ext cx="6341986" cy="2037384"/>
            <a:chOff x="402363" y="1627315"/>
            <a:chExt cx="6341986" cy="2037384"/>
          </a:xfrm>
        </p:grpSpPr>
        <p:pic>
          <p:nvPicPr>
            <p:cNvPr id="8" name="图片 7">
              <a:extLst>
                <a:ext uri="{FF2B5EF4-FFF2-40B4-BE49-F238E27FC236}">
                  <a16:creationId xmlns:a16="http://schemas.microsoft.com/office/drawing/2014/main" id="{01C0BF9A-299F-4522-A16C-9B7BE019904E}"/>
                </a:ext>
              </a:extLst>
            </p:cNvPr>
            <p:cNvPicPr>
              <a:picLocks noChangeAspect="1"/>
            </p:cNvPicPr>
            <p:nvPr/>
          </p:nvPicPr>
          <p:blipFill rotWithShape="1">
            <a:blip r:embed="rId3">
              <a:extLst>
                <a:ext uri="{28A0092B-C50C-407E-A947-70E740481C1C}">
                  <a14:useLocalDpi xmlns:a14="http://schemas.microsoft.com/office/drawing/2010/main" val="0"/>
                </a:ext>
              </a:extLst>
            </a:blip>
            <a:srcRect t="21296" b="60075"/>
            <a:stretch/>
          </p:blipFill>
          <p:spPr>
            <a:xfrm>
              <a:off x="402363" y="1627315"/>
              <a:ext cx="6341986" cy="2037384"/>
            </a:xfrm>
            <a:prstGeom prst="rect">
              <a:avLst/>
            </a:prstGeom>
          </p:spPr>
        </p:pic>
        <p:sp>
          <p:nvSpPr>
            <p:cNvPr id="16" name="文本框 15">
              <a:extLst>
                <a:ext uri="{FF2B5EF4-FFF2-40B4-BE49-F238E27FC236}">
                  <a16:creationId xmlns:a16="http://schemas.microsoft.com/office/drawing/2014/main" id="{2D31349A-E2E8-46A1-827C-ED6F5B75F0D3}"/>
                </a:ext>
              </a:extLst>
            </p:cNvPr>
            <p:cNvSpPr txBox="1"/>
            <p:nvPr/>
          </p:nvSpPr>
          <p:spPr>
            <a:xfrm>
              <a:off x="1233404" y="2384397"/>
              <a:ext cx="4679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Viết</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hoa</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chữ</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cái</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đầu</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dòng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5" name="Picture 14"/>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Lst>
          </a:blip>
          <a:stretch>
            <a:fillRect/>
          </a:stretch>
        </p:blipFill>
        <p:spPr>
          <a:xfrm>
            <a:off x="2215164" y="107150"/>
            <a:ext cx="7602371" cy="1542422"/>
          </a:xfrm>
          <a:prstGeom prst="rect">
            <a:avLst/>
          </a:prstGeom>
        </p:spPr>
      </p:pic>
      <p:grpSp>
        <p:nvGrpSpPr>
          <p:cNvPr id="5" name="Group 4"/>
          <p:cNvGrpSpPr/>
          <p:nvPr/>
        </p:nvGrpSpPr>
        <p:grpSpPr>
          <a:xfrm>
            <a:off x="4743881" y="1944824"/>
            <a:ext cx="7114233" cy="1696656"/>
            <a:chOff x="5315578" y="1649572"/>
            <a:chExt cx="7114233" cy="1696656"/>
          </a:xfrm>
        </p:grpSpPr>
        <p:pic>
          <p:nvPicPr>
            <p:cNvPr id="22" name="图片 24">
              <a:extLst>
                <a:ext uri="{FF2B5EF4-FFF2-40B4-BE49-F238E27FC236}">
                  <a16:creationId xmlns:a16="http://schemas.microsoft.com/office/drawing/2014/main" id="{E0F4D2F3-E8A2-4201-9567-5EE9FD3D1C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986" b="4385"/>
            <a:stretch/>
          </p:blipFill>
          <p:spPr>
            <a:xfrm>
              <a:off x="5315578" y="1649572"/>
              <a:ext cx="7114233" cy="1696656"/>
            </a:xfrm>
            <a:prstGeom prst="rect">
              <a:avLst/>
            </a:prstGeom>
          </p:spPr>
        </p:pic>
        <p:sp>
          <p:nvSpPr>
            <p:cNvPr id="18" name="文本框 17">
              <a:extLst>
                <a:ext uri="{FF2B5EF4-FFF2-40B4-BE49-F238E27FC236}">
                  <a16:creationId xmlns:a16="http://schemas.microsoft.com/office/drawing/2014/main" id="{4EF30CB9-9462-441B-ADC0-F5231E8154E5}"/>
                </a:ext>
              </a:extLst>
            </p:cNvPr>
            <p:cNvSpPr txBox="1"/>
            <p:nvPr/>
          </p:nvSpPr>
          <p:spPr>
            <a:xfrm>
              <a:off x="6213371" y="2267135"/>
              <a:ext cx="52376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Cuối</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mỗi</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vi-VN"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câu</a:t>
              </a:r>
              <a:r>
                <a:rPr kumimoji="0" lang="vi-VN"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có</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dấu</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chấm</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FF0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4" name="Picture 13"/>
          <p:cNvPicPr>
            <a:picLocks noChangeAspect="1"/>
          </p:cNvPicPr>
          <p:nvPr/>
        </p:nvPicPr>
        <p:blipFill rotWithShape="1">
          <a:blip r:embed="rId7"/>
          <a:srcRect t="25106"/>
          <a:stretch/>
        </p:blipFill>
        <p:spPr>
          <a:xfrm>
            <a:off x="7003413" y="3936733"/>
            <a:ext cx="3600991" cy="2693978"/>
          </a:xfrm>
          <a:prstGeom prst="rect">
            <a:avLst/>
          </a:prstGeom>
        </p:spPr>
      </p:pic>
    </p:spTree>
    <p:extLst>
      <p:ext uri="{BB962C8B-B14F-4D97-AF65-F5344CB8AC3E}">
        <p14:creationId xmlns:p14="http://schemas.microsoft.com/office/powerpoint/2010/main" val="36112914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17604" y="2436728"/>
            <a:ext cx="632650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Viết</a:t>
            </a:r>
            <a:r>
              <a:rPr kumimoji="0" lang="en-US" sz="11500" b="1" i="0" u="none" strike="noStrike" kern="1200" cap="none" spc="0" normalizeH="0" baseline="0" noProof="0" dirty="0">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11500" b="1" i="0" u="none" strike="noStrike" kern="1200" cap="none" spc="0" normalizeH="0" baseline="0" noProof="0" dirty="0" err="1">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bài</a:t>
            </a:r>
            <a:endParaRPr kumimoji="0" lang="en-US" sz="11500" b="1" i="0" u="none" strike="noStrike" kern="1200" cap="none" spc="0" normalizeH="0" baseline="0" noProof="0" dirty="0">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endParaRPr>
          </a:p>
        </p:txBody>
      </p:sp>
      <p:grpSp>
        <p:nvGrpSpPr>
          <p:cNvPr id="3" name="Group 2">
            <a:extLst>
              <a:ext uri="{FF2B5EF4-FFF2-40B4-BE49-F238E27FC236}">
                <a16:creationId xmlns:a16="http://schemas.microsoft.com/office/drawing/2014/main" id="{9940AC6D-7012-6437-AE36-C0108FDC51D2}"/>
              </a:ext>
            </a:extLst>
          </p:cNvPr>
          <p:cNvGrpSpPr/>
          <p:nvPr/>
        </p:nvGrpSpPr>
        <p:grpSpPr>
          <a:xfrm>
            <a:off x="89417" y="961535"/>
            <a:ext cx="5515898" cy="5515898"/>
            <a:chOff x="89417" y="961535"/>
            <a:chExt cx="5515898" cy="5515898"/>
          </a:xfrm>
        </p:grpSpPr>
        <p:pic>
          <p:nvPicPr>
            <p:cNvPr id="9" name="Picture 8"/>
            <p:cNvPicPr>
              <a:picLocks noChangeAspect="1"/>
            </p:cNvPicPr>
            <p:nvPr/>
          </p:nvPicPr>
          <p:blipFill>
            <a:blip r:embed="rId3"/>
            <a:stretch>
              <a:fillRect/>
            </a:stretch>
          </p:blipFill>
          <p:spPr>
            <a:xfrm>
              <a:off x="89417" y="961535"/>
              <a:ext cx="5515898" cy="5515898"/>
            </a:xfrm>
            <a:prstGeom prst="rect">
              <a:avLst/>
            </a:prstGeom>
          </p:spPr>
        </p:pic>
        <p:sp>
          <p:nvSpPr>
            <p:cNvPr id="2" name="Rectangle 1">
              <a:extLst>
                <a:ext uri="{FF2B5EF4-FFF2-40B4-BE49-F238E27FC236}">
                  <a16:creationId xmlns:a16="http://schemas.microsoft.com/office/drawing/2014/main" id="{FD16672F-C2FE-2B3F-93BC-DDE0AFA931EA}"/>
                </a:ext>
              </a:extLst>
            </p:cNvPr>
            <p:cNvSpPr/>
            <p:nvPr/>
          </p:nvSpPr>
          <p:spPr>
            <a:xfrm>
              <a:off x="3657600" y="2055043"/>
              <a:ext cx="245097" cy="35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6741072"/>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5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2171" y="1289785"/>
            <a:ext cx="13323629" cy="2864693"/>
          </a:xfrm>
          <a:prstGeom prst="rect">
            <a:avLst/>
          </a:prstGeom>
        </p:spPr>
      </p:pic>
    </p:spTree>
    <p:extLst>
      <p:ext uri="{BB962C8B-B14F-4D97-AF65-F5344CB8AC3E}">
        <p14:creationId xmlns:p14="http://schemas.microsoft.com/office/powerpoint/2010/main" val="94081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631</Words>
  <Application>Microsoft Office PowerPoint</Application>
  <PresentationFormat>Widescreen</PresentationFormat>
  <Paragraphs>77</Paragraphs>
  <Slides>16</Slides>
  <Notes>13</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16</vt:i4>
      </vt:variant>
    </vt:vector>
  </HeadingPairs>
  <TitlesOfParts>
    <vt:vector size="43" baseType="lpstr">
      <vt:lpstr>UTM Avo</vt:lpstr>
      <vt:lpstr>SVN-Poky's</vt:lpstr>
      <vt:lpstr>Calibri Light</vt:lpstr>
      <vt:lpstr>#9Slide04 Tinos Bold</vt:lpstr>
      <vt:lpstr>SVN-Newton</vt:lpstr>
      <vt:lpstr>UVN Nguyen Du</vt:lpstr>
      <vt:lpstr>#9Slide07 HoneyCream</vt:lpstr>
      <vt:lpstr>Calibri</vt:lpstr>
      <vt:lpstr>字魂70号-灵悦黑体</vt:lpstr>
      <vt:lpstr>#9Slide07 SVNDessert Menu Scrip</vt:lpstr>
      <vt:lpstr>等线 Light</vt:lpstr>
      <vt:lpstr>#9Slide07 IcielBC Cubano Normal</vt:lpstr>
      <vt:lpstr>#9Slide07 IcielPony</vt:lpstr>
      <vt:lpstr>#9Slide07 Cadena</vt:lpstr>
      <vt:lpstr>字魂107号-萌趣欢乐体</vt:lpstr>
      <vt:lpstr>UTM Kabel KT</vt:lpstr>
      <vt:lpstr>等线</vt:lpstr>
      <vt:lpstr>UTM Showcard</vt:lpstr>
      <vt:lpstr>SVN-Riesling</vt:lpstr>
      <vt:lpstr>Arial</vt:lpstr>
      <vt:lpstr>SVN-Appleberry</vt:lpstr>
      <vt:lpstr>Times New Roman</vt:lpstr>
      <vt:lpstr>#9Slide07 SVNCinnamoncake</vt:lpstr>
      <vt:lpstr>Cambria</vt:lpstr>
      <vt:lpstr>SVN-Dancing Script</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8</cp:revision>
  <dcterms:created xsi:type="dcterms:W3CDTF">2022-10-11T09:34:28Z</dcterms:created>
  <dcterms:modified xsi:type="dcterms:W3CDTF">2022-10-16T12:47:56Z</dcterms:modified>
</cp:coreProperties>
</file>