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59" r:id="rId4"/>
    <p:sldId id="266" r:id="rId5"/>
    <p:sldId id="264" r:id="rId6"/>
    <p:sldId id="267" r:id="rId7"/>
    <p:sldId id="268" r:id="rId8"/>
    <p:sldId id="269" r:id="rId9"/>
    <p:sldId id="270" r:id="rId10"/>
    <p:sldId id="273" r:id="rId11"/>
    <p:sldId id="274" r:id="rId12"/>
    <p:sldId id="275" r:id="rId13"/>
    <p:sldId id="276" r:id="rId14"/>
    <p:sldId id="277" r:id="rId15"/>
    <p:sldId id="271" r:id="rId16"/>
    <p:sldId id="278" r:id="rId17"/>
    <p:sldId id="280" r:id="rId18"/>
    <p:sldId id="281" r:id="rId19"/>
    <p:sldId id="286" r:id="rId20"/>
    <p:sldId id="290" r:id="rId21"/>
    <p:sldId id="291" r:id="rId22"/>
    <p:sldId id="282" r:id="rId23"/>
    <p:sldId id="283" r:id="rId24"/>
    <p:sldId id="284" r:id="rId25"/>
    <p:sldId id="285" r:id="rId26"/>
    <p:sldId id="287" r:id="rId27"/>
    <p:sldId id="288" r:id="rId28"/>
    <p:sldId id="289" r:id="rId29"/>
  </p:sldIdLst>
  <p:sldSz cx="12192000" cy="6858000"/>
  <p:notesSz cx="6858000" cy="9144000"/>
  <p:embeddedFontLst>
    <p:embeddedFont>
      <p:font typeface="#9Slide05 Aphrodite Pro" panose="02000000000000000000" pitchFamily="2" charset="0"/>
      <p:regular r:id="rId31"/>
    </p:embeddedFont>
    <p:embeddedFont>
      <p:font typeface="#9Slide07 Deepika" panose="02000507000000020004" pitchFamily="2" charset="0"/>
      <p:regular r:id="rId32"/>
    </p:embeddedFont>
    <p:embeddedFont>
      <p:font typeface="#9Slide07 HoneyCream" pitchFamily="2" charset="0"/>
      <p:regular r:id="rId33"/>
    </p:embeddedFont>
    <p:embeddedFont>
      <p:font typeface="#9Slide07 IcielBC Cubano Normal" panose="00000500000000000000" pitchFamily="2" charset="0"/>
      <p:regular r:id="rId34"/>
    </p:embeddedFont>
    <p:embeddedFont>
      <p:font typeface="#9Slide07 IcielPony" panose="02000000000000000000" pitchFamily="2" charset="0"/>
      <p:regular r:id="rId35"/>
    </p:embeddedFont>
    <p:embeddedFont>
      <p:font typeface="#9Slide07 Marbelia Regular" panose="02000500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SVN-Dancing Script" panose="02040603050506020204" pitchFamily="18" charset="0"/>
      <p:regular r:id="rId47"/>
    </p:embeddedFont>
    <p:embeddedFont>
      <p:font typeface="SVN-Internation" panose="02040603050506020204" pitchFamily="18" charset="0"/>
      <p:regular r:id="rId48"/>
    </p:embeddedFont>
    <p:embeddedFont>
      <p:font typeface="SVN-Newton" panose="02040603050506020204" pitchFamily="18" charset="0"/>
      <p:regular r:id="rId49"/>
    </p:embeddedFont>
    <p:embeddedFont>
      <p:font typeface="SVN-Poky's" panose="020B0606040200020203" pitchFamily="3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3" d="100"/>
          <a:sy n="43" d="100"/>
        </p:scale>
        <p:origin x="2150" y="8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2A64F-1C8C-4BDF-8D9E-D83094D0526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08AE-A968-4682-9D5A-1AB19A59F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5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5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6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9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6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4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0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4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2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4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4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7978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142698" cy="113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19818" b="39869"/>
          <a:stretch/>
        </p:blipFill>
        <p:spPr>
          <a:xfrm>
            <a:off x="983447" y="1138367"/>
            <a:ext cx="2262674" cy="1314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652" y="351435"/>
            <a:ext cx="2332731" cy="42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Deepika" panose="02000507000000020004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" y="1055331"/>
            <a:ext cx="8742422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14327" y="975902"/>
            <a:ext cx="11534372" cy="1399827"/>
          </a:xfrm>
          <a:prstGeom prst="rect">
            <a:avLst/>
          </a:prstGeom>
          <a:solidFill>
            <a:schemeClr val="accent4">
              <a:alpha val="52000"/>
            </a:schemeClr>
          </a:solidFill>
          <a:ln w="25400">
            <a:solidFill>
              <a:srgbClr val="FBD435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4327" y="2414897"/>
            <a:ext cx="11746128" cy="828817"/>
          </a:xfrm>
          <a:prstGeom prst="rect">
            <a:avLst/>
          </a:prstGeom>
          <a:solidFill>
            <a:schemeClr val="accent6">
              <a:alpha val="52000"/>
            </a:schemeClr>
          </a:solidFill>
          <a:ln w="25400">
            <a:solidFill>
              <a:schemeClr val="accent6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327" y="3282882"/>
            <a:ext cx="11746128" cy="938414"/>
          </a:xfrm>
          <a:prstGeom prst="rect">
            <a:avLst/>
          </a:prstGeom>
          <a:solidFill>
            <a:schemeClr val="accent2">
              <a:alpha val="52000"/>
            </a:schemeClr>
          </a:solidFill>
          <a:ln w="25400">
            <a:solidFill>
              <a:schemeClr val="accent2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327" y="4258852"/>
            <a:ext cx="11746128" cy="1294925"/>
          </a:xfrm>
          <a:prstGeom prst="rect">
            <a:avLst/>
          </a:prstGeom>
          <a:solidFill>
            <a:schemeClr val="accent1">
              <a:alpha val="52000"/>
            </a:schemeClr>
          </a:solidFill>
          <a:ln w="25400">
            <a:solidFill>
              <a:schemeClr val="accent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4327" y="5582108"/>
            <a:ext cx="11746128" cy="498910"/>
          </a:xfrm>
          <a:prstGeom prst="rect">
            <a:avLst/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424" y="968778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" y="-14288"/>
            <a:ext cx="3763036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1704" y="92384"/>
            <a:ext cx="367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98388" y="6200979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9411" y="5990086"/>
            <a:ext cx="868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32" grpId="0" animBg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2" y="0"/>
            <a:ext cx="3991163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12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805" y="81101"/>
            <a:ext cx="385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4003" y="1375897"/>
            <a:ext cx="11895880" cy="4462795"/>
            <a:chOff x="204003" y="1375897"/>
            <a:chExt cx="11895880" cy="4462795"/>
          </a:xfrm>
        </p:grpSpPr>
        <p:sp>
          <p:nvSpPr>
            <p:cNvPr id="23" name="Oval 21"/>
            <p:cNvSpPr/>
            <p:nvPr/>
          </p:nvSpPr>
          <p:spPr>
            <a:xfrm>
              <a:off x="204003" y="1375897"/>
              <a:ext cx="11895880" cy="4462795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FF8B8B"/>
            </a:solidFill>
            <a:ln w="3175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25893" y="2225364"/>
              <a:ext cx="10052099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Phần</a:t>
              </a:r>
              <a:r>
                <a:rPr kumimoji="0" lang="vi-VN" sz="4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lớn các cuốn sách / đều có mục lục / thể hiện các mục chính / và vị trí của chúng / trong cuốn sách. //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85" y="44263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76424" y="1135995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" y="-14288"/>
            <a:ext cx="3763036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633" y="148294"/>
            <a:ext cx="367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6423" y="1101086"/>
            <a:ext cx="11601151" cy="1399827"/>
          </a:xfrm>
          <a:prstGeom prst="rect">
            <a:avLst/>
          </a:prstGeom>
          <a:noFill/>
          <a:ln w="25400">
            <a:solidFill>
              <a:srgbClr val="FBD435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620" y="2517132"/>
            <a:ext cx="11778835" cy="932719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6423" y="3498704"/>
            <a:ext cx="11784032" cy="891996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423" y="4438942"/>
            <a:ext cx="11716655" cy="1288090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422" y="5764582"/>
            <a:ext cx="11716655" cy="412283"/>
          </a:xfrm>
          <a:prstGeom prst="rect">
            <a:avLst/>
          </a:prstGeom>
          <a:noFill/>
          <a:ln w="25400">
            <a:solidFill>
              <a:srgbClr val="FFFF00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8" cy="6736466"/>
            <a:chOff x="191727" y="339213"/>
            <a:chExt cx="11813458" cy="6754760"/>
          </a:xfrm>
        </p:grpSpPr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/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" y="0"/>
            <a:ext cx="3492676" cy="943898"/>
            <a:chOff x="-1" y="0"/>
            <a:chExt cx="3492676" cy="94389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3492676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81599" y="62734"/>
              <a:ext cx="2785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4983" y="1026451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903" y="1843902"/>
              <a:ext cx="7212193" cy="3170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1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9 0.88264 L -4.791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-4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57133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" y="0"/>
            <a:ext cx="11906451" cy="78444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1767" y="24874"/>
            <a:ext cx="1175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Chọn từ ngữ ở cột A với nội dung thích hợp ở cột B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9364" y="1087884"/>
            <a:ext cx="11543183" cy="1423579"/>
            <a:chOff x="534270" y="1273736"/>
            <a:chExt cx="11543183" cy="1423579"/>
          </a:xfrm>
        </p:grpSpPr>
        <p:grpSp>
          <p:nvGrpSpPr>
            <p:cNvPr id="23" name="Group 22"/>
            <p:cNvGrpSpPr/>
            <p:nvPr/>
          </p:nvGrpSpPr>
          <p:grpSpPr>
            <a:xfrm>
              <a:off x="534270" y="1273736"/>
              <a:ext cx="2870089" cy="1396795"/>
              <a:chOff x="806972" y="1540514"/>
              <a:chExt cx="2948033" cy="170503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6972" y="1540514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009500" y="1983060"/>
                <a:ext cx="2542977" cy="1014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Tên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sách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5182965" y="1488028"/>
              <a:ext cx="6894488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cuốn sách ra đời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365" y="4116502"/>
            <a:ext cx="11405287" cy="1323439"/>
            <a:chOff x="608881" y="4300978"/>
            <a:chExt cx="11405287" cy="1323439"/>
          </a:xfrm>
        </p:grpSpPr>
        <p:grpSp>
          <p:nvGrpSpPr>
            <p:cNvPr id="39" name="Group 38"/>
            <p:cNvGrpSpPr/>
            <p:nvPr/>
          </p:nvGrpSpPr>
          <p:grpSpPr>
            <a:xfrm>
              <a:off x="608881" y="4300978"/>
              <a:ext cx="2827026" cy="1323439"/>
              <a:chOff x="4545391" y="3975766"/>
              <a:chExt cx="2954136" cy="1909106"/>
            </a:xfrm>
          </p:grpSpPr>
          <p:sp>
            <p:nvSpPr>
              <p:cNvPr id="32" name="Oval 21"/>
              <p:cNvSpPr/>
              <p:nvPr/>
            </p:nvSpPr>
            <p:spPr>
              <a:xfrm>
                <a:off x="4545391" y="3975766"/>
                <a:ext cx="2954136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742676" y="3975766"/>
                <a:ext cx="2559565" cy="190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Nhà</a:t>
                </a:r>
                <a:r>
                  <a:rPr kumimoji="0" lang="vi-V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xuất bản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0" name="Rounded Rectangle 11"/>
            <p:cNvSpPr/>
            <p:nvPr/>
          </p:nvSpPr>
          <p:spPr>
            <a:xfrm>
              <a:off x="5257575" y="4356458"/>
              <a:ext cx="6756593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viết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sách, báo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" y="2722197"/>
            <a:ext cx="11594653" cy="1131122"/>
            <a:chOff x="691572" y="2975937"/>
            <a:chExt cx="11594653" cy="1131122"/>
          </a:xfrm>
        </p:grpSpPr>
        <p:grpSp>
          <p:nvGrpSpPr>
            <p:cNvPr id="28" name="Group 27"/>
            <p:cNvGrpSpPr/>
            <p:nvPr/>
          </p:nvGrpSpPr>
          <p:grpSpPr>
            <a:xfrm>
              <a:off x="691572" y="2975937"/>
              <a:ext cx="3029172" cy="1050158"/>
              <a:chOff x="6262526" y="1432223"/>
              <a:chExt cx="2948033" cy="1705030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6262526" y="143222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666871" y="1659388"/>
                <a:ext cx="1934793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Tác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giả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Rounded Rectangle 11"/>
            <p:cNvSpPr/>
            <p:nvPr/>
          </p:nvSpPr>
          <p:spPr>
            <a:xfrm>
              <a:off x="5662164" y="2975937"/>
              <a:ext cx="6624061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Thường chứa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đựng nhiều ý nghĩa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5457" y="5470177"/>
            <a:ext cx="11109195" cy="1169513"/>
            <a:chOff x="608879" y="5509690"/>
            <a:chExt cx="11109195" cy="1169513"/>
          </a:xfrm>
        </p:grpSpPr>
        <p:grpSp>
          <p:nvGrpSpPr>
            <p:cNvPr id="27" name="Group 26"/>
            <p:cNvGrpSpPr/>
            <p:nvPr/>
          </p:nvGrpSpPr>
          <p:grpSpPr>
            <a:xfrm>
              <a:off x="608879" y="5509690"/>
              <a:ext cx="2781745" cy="1143313"/>
              <a:chOff x="1560463" y="4218061"/>
              <a:chExt cx="2948033" cy="1705030"/>
            </a:xfrm>
          </p:grpSpPr>
          <p:sp>
            <p:nvSpPr>
              <p:cNvPr id="25" name="Oval 21"/>
              <p:cNvSpPr/>
              <p:nvPr/>
            </p:nvSpPr>
            <p:spPr>
              <a:xfrm>
                <a:off x="1560463" y="4218061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779636" y="4596124"/>
                <a:ext cx="2164647" cy="11474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Mục lục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3" name="Rounded Rectangle 11"/>
            <p:cNvSpPr/>
            <p:nvPr/>
          </p:nvSpPr>
          <p:spPr>
            <a:xfrm>
              <a:off x="4714673" y="5548081"/>
              <a:ext cx="7003401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 hiện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các mục chính và vị trí của chúng trong cuốn sách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38" name="Straight Arrow Connector 37"/>
          <p:cNvCxnSpPr>
            <a:stCxn id="22" idx="5"/>
          </p:cNvCxnSpPr>
          <p:nvPr/>
        </p:nvCxnSpPr>
        <p:spPr>
          <a:xfrm>
            <a:off x="2882622" y="1803951"/>
            <a:ext cx="2180266" cy="1487889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847937" y="3255964"/>
            <a:ext cx="2180266" cy="148788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40419" y="1894715"/>
            <a:ext cx="2087486" cy="2849694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066371" y="6046769"/>
            <a:ext cx="1640383" cy="45190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5675" y="1407974"/>
            <a:ext cx="10929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2: Qua tên sách, em có thể biết được điều gì?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96222" y="2964914"/>
            <a:ext cx="9164782" cy="2102640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1" y="4621354"/>
              <a:ext cx="3361886" cy="144921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Qua tên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sách, em có thể biết được sách viết về điều gì.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4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122766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30915" y="864994"/>
            <a:ext cx="11295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xếp các thông tin theo đúng trình tự trong bài đọc: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79750" y="2309556"/>
            <a:ext cx="3791874" cy="932810"/>
            <a:chOff x="556734" y="4400550"/>
            <a:chExt cx="3514801" cy="2125896"/>
          </a:xfrm>
        </p:grpSpPr>
        <p:sp>
          <p:nvSpPr>
            <p:cNvPr id="23" name="Rectangle 8"/>
            <p:cNvSpPr/>
            <p:nvPr/>
          </p:nvSpPr>
          <p:spPr>
            <a:xfrm>
              <a:off x="633192" y="4400550"/>
              <a:ext cx="3361886" cy="70619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a. Tác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giả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4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7266" y="3409065"/>
            <a:ext cx="3791874" cy="922606"/>
            <a:chOff x="556734" y="4423806"/>
            <a:chExt cx="3514801" cy="2102640"/>
          </a:xfrm>
        </p:grpSpPr>
        <p:sp>
          <p:nvSpPr>
            <p:cNvPr id="26" name="Rectangle 8"/>
            <p:cNvSpPr/>
            <p:nvPr/>
          </p:nvSpPr>
          <p:spPr>
            <a:xfrm>
              <a:off x="633191" y="4525156"/>
              <a:ext cx="3361886" cy="1899938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b. Mục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lục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7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7265" y="4391597"/>
            <a:ext cx="3791874" cy="922606"/>
            <a:chOff x="556734" y="4423806"/>
            <a:chExt cx="3514801" cy="2102640"/>
          </a:xfrm>
        </p:grpSpPr>
        <p:sp>
          <p:nvSpPr>
            <p:cNvPr id="29" name="Rectangle 8"/>
            <p:cNvSpPr/>
            <p:nvPr/>
          </p:nvSpPr>
          <p:spPr>
            <a:xfrm>
              <a:off x="633191" y="4525156"/>
              <a:ext cx="3361886" cy="1899938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c. Tên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sách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7264" y="5358674"/>
            <a:ext cx="4682882" cy="1493687"/>
            <a:chOff x="556734" y="4423806"/>
            <a:chExt cx="3514801" cy="3404146"/>
          </a:xfrm>
        </p:grpSpPr>
        <p:sp>
          <p:nvSpPr>
            <p:cNvPr id="32" name="Rectangle 8"/>
            <p:cNvSpPr/>
            <p:nvPr/>
          </p:nvSpPr>
          <p:spPr>
            <a:xfrm>
              <a:off x="633191" y="4525156"/>
              <a:ext cx="3361886" cy="330279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d. Nhà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xuất bản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3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53021 -0.318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48958 0.15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4668 -0.121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5168 0.33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278" y="0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63122" y="570828"/>
            <a:ext cx="47982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4: </a:t>
            </a: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</a:rPr>
              <a:t>Đọc mục lục bên và cho biết: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Phần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2 có những mục nào?</a:t>
            </a:r>
            <a:endParaRPr lang="vi-VN" sz="4800" dirty="0">
              <a:solidFill>
                <a:srgbClr val="C0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200" noProof="0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 tìm hiểu về cây xương rồng, em đọc trang nào?</a:t>
            </a:r>
            <a:endParaRPr kumimoji="0" lang="vi-VN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3122" y="3962935"/>
            <a:ext cx="4350140" cy="2482161"/>
            <a:chOff x="556734" y="4196948"/>
            <a:chExt cx="3514801" cy="2102640"/>
          </a:xfrm>
        </p:grpSpPr>
        <p:sp>
          <p:nvSpPr>
            <p:cNvPr id="23" name="Rectangle 8"/>
            <p:cNvSpPr/>
            <p:nvPr/>
          </p:nvSpPr>
          <p:spPr>
            <a:xfrm>
              <a:off x="643765" y="4562567"/>
              <a:ext cx="3361886" cy="159263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Phần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 có các mục: xương rồng, thông, đước</a:t>
              </a:r>
              <a:endPara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4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https://img.loigiaihay.com/picture/question_lgh/2021_51/1622620891-cuc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968">
            <a:off x="5706927" y="587481"/>
            <a:ext cx="610552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763122" y="4498021"/>
            <a:ext cx="4350140" cy="1559312"/>
            <a:chOff x="519511" y="4307564"/>
            <a:chExt cx="3514801" cy="2102640"/>
          </a:xfrm>
        </p:grpSpPr>
        <p:sp>
          <p:nvSpPr>
            <p:cNvPr id="26" name="Rectangle 8"/>
            <p:cNvSpPr/>
            <p:nvPr/>
          </p:nvSpPr>
          <p:spPr>
            <a:xfrm>
              <a:off x="643765" y="4562567"/>
              <a:ext cx="3361886" cy="112334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Em đọc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trang 25</a:t>
              </a:r>
              <a:endPara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7" name="Rounded Rectangle 24"/>
            <p:cNvSpPr/>
            <p:nvPr/>
          </p:nvSpPr>
          <p:spPr>
            <a:xfrm>
              <a:off x="519511" y="4307564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2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2775" r="29935"/>
            <a:stretch/>
          </p:blipFill>
          <p:spPr>
            <a:xfrm>
              <a:off x="2046087" y="2317775"/>
              <a:ext cx="8864117" cy="2108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7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14 0.83727 L 2.91667E-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88" y="-4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1600200"/>
            <a:ext cx="10101263" cy="354330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200"/>
            <a:ext cx="10169887" cy="361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56734" y="1410504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1: Xếp các từ ngữ sau vào nhóm thích hợp: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4" y="2236245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6744" y="5067683"/>
            <a:ext cx="4342772" cy="1394358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2" y="4400550"/>
              <a:ext cx="3361886" cy="120299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người, chỉ vật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710955" y="5013519"/>
            <a:ext cx="3465937" cy="1244140"/>
            <a:chOff x="7710955" y="4238877"/>
            <a:chExt cx="3465937" cy="2018782"/>
          </a:xfrm>
        </p:grpSpPr>
        <p:sp>
          <p:nvSpPr>
            <p:cNvPr id="8" name="Rectangle 7"/>
            <p:cNvSpPr/>
            <p:nvPr/>
          </p:nvSpPr>
          <p:spPr>
            <a:xfrm>
              <a:off x="8139832" y="4574530"/>
              <a:ext cx="27491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hoạt động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7710955" y="4238877"/>
              <a:ext cx="3465937" cy="2018782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6"/>
          <p:cNvSpPr/>
          <p:nvPr/>
        </p:nvSpPr>
        <p:spPr>
          <a:xfrm>
            <a:off x="8242207" y="2302630"/>
            <a:ext cx="2861868" cy="1151212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Bìa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4415299" y="2227206"/>
            <a:ext cx="2861868" cy="1162114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Cuốn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6"/>
          <p:cNvSpPr/>
          <p:nvPr/>
        </p:nvSpPr>
        <p:spPr>
          <a:xfrm>
            <a:off x="2564145" y="3621247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Đọc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6"/>
          <p:cNvSpPr/>
          <p:nvPr/>
        </p:nvSpPr>
        <p:spPr>
          <a:xfrm>
            <a:off x="5962152" y="3554956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9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3" grpId="0" animBg="1"/>
      <p:bldP spid="22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75416" y="695537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1: Xếp các từ ngữ sau vào nhóm thích hợp: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45287" y="1552545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2515" y="2302630"/>
            <a:ext cx="4342772" cy="1394358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2" y="4400550"/>
              <a:ext cx="3361886" cy="120299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người, chỉ vật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4882" y="4823751"/>
            <a:ext cx="3465937" cy="1244140"/>
            <a:chOff x="7710955" y="4238877"/>
            <a:chExt cx="3465937" cy="2018782"/>
          </a:xfrm>
        </p:grpSpPr>
        <p:sp>
          <p:nvSpPr>
            <p:cNvPr id="8" name="Rectangle 7"/>
            <p:cNvSpPr/>
            <p:nvPr/>
          </p:nvSpPr>
          <p:spPr>
            <a:xfrm>
              <a:off x="8139832" y="4574530"/>
              <a:ext cx="27491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hoạt động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7710955" y="4238877"/>
              <a:ext cx="3465937" cy="2018782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6"/>
          <p:cNvSpPr/>
          <p:nvPr/>
        </p:nvSpPr>
        <p:spPr>
          <a:xfrm>
            <a:off x="5970689" y="2595070"/>
            <a:ext cx="2861868" cy="1151212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Bìa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7542071" y="1614460"/>
            <a:ext cx="2861868" cy="1162114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Cuốn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6"/>
          <p:cNvSpPr/>
          <p:nvPr/>
        </p:nvSpPr>
        <p:spPr>
          <a:xfrm>
            <a:off x="4491743" y="4847742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Đọc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6"/>
          <p:cNvSpPr/>
          <p:nvPr/>
        </p:nvSpPr>
        <p:spPr>
          <a:xfrm>
            <a:off x="7776315" y="4784870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3" grpId="0" animBg="1"/>
      <p:bldP spid="22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75416" y="695537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2: Nói tiếp để hoàn thành câu: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7305" y="1676061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a. Tên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sách được đặt ở (....)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5861" y="4065795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b. Tên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tác giả được đặt ở (....)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-281424" y="2330958"/>
            <a:ext cx="12743849" cy="1409117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tIns="216000" rIns="864000" bIns="216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Tên sách được đặt ở k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hoảng giữa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bìa sách.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6" name="Oval 6"/>
          <p:cNvSpPr/>
          <p:nvPr/>
        </p:nvSpPr>
        <p:spPr>
          <a:xfrm>
            <a:off x="0" y="4846024"/>
            <a:ext cx="12599469" cy="928469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tIns="216000" rIns="864000" bIns="216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Tên tác giả được đặt ở phía trên bìa sách.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2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9462" y="1600200"/>
            <a:ext cx="14710923" cy="3543300"/>
            <a:chOff x="-1259462" y="1600200"/>
            <a:chExt cx="1471092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59462" y="2618161"/>
              <a:ext cx="14710923" cy="1621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922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43 0.91273 L -1.666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11" y="-4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9087" y="893406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</p:spTree>
    <p:extLst>
      <p:ext uri="{BB962C8B-B14F-4D97-AF65-F5344CB8AC3E}">
        <p14:creationId xmlns:p14="http://schemas.microsoft.com/office/powerpoint/2010/main" val="394904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64" y="334149"/>
            <a:ext cx="9028959" cy="2158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46" y="2041055"/>
            <a:ext cx="4998867" cy="4998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75" b="95000" l="10000" r="90000">
                        <a14:foregroundMark x1="29531" y1="34531" x2="39063" y2="42813"/>
                        <a14:foregroundMark x1="47188" y1="33594" x2="47188" y2="33594"/>
                        <a14:backgroundMark x1="59062" y1="22656" x2="59062" y2="22656"/>
                        <a14:backgroundMark x1="46250" y1="71250" x2="46250" y2="71250"/>
                        <a14:backgroundMark x1="47188" y1="73906" x2="45781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5" r="32956"/>
          <a:stretch/>
        </p:blipFill>
        <p:spPr>
          <a:xfrm>
            <a:off x="2123961" y="1507218"/>
            <a:ext cx="2518127" cy="53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88291" y="1841934"/>
            <a:ext cx="8829350" cy="3345145"/>
            <a:chOff x="432396" y="6220740"/>
            <a:chExt cx="3779536" cy="3270966"/>
          </a:xfrm>
          <a:solidFill>
            <a:srgbClr val="FF7979">
              <a:alpha val="67000"/>
            </a:srgbClr>
          </a:solidFill>
        </p:grpSpPr>
        <p:sp>
          <p:nvSpPr>
            <p:cNvPr id="24" name="Rounded Rectangle 24"/>
            <p:cNvSpPr/>
            <p:nvPr/>
          </p:nvSpPr>
          <p:spPr>
            <a:xfrm>
              <a:off x="432396" y="6220740"/>
              <a:ext cx="3779536" cy="312569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grp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8"/>
            <p:cNvSpPr/>
            <p:nvPr/>
          </p:nvSpPr>
          <p:spPr>
            <a:xfrm>
              <a:off x="578677" y="6569869"/>
              <a:ext cx="3521814" cy="2921837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noFill/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vi-VN" sz="60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bồi dưỡng tình yêu với sách, rèn thói quen đọc và giữ gìn sách.</a:t>
              </a:r>
              <a:endParaRPr kumimoji="0" lang="nl-NL" sz="1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8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913" l="9955" r="89894">
                        <a14:foregroundMark x1="38914" y1="58957" x2="38914" y2="58957"/>
                        <a14:foregroundMark x1="62293" y1="45043" x2="62293" y2="45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28" y="1336269"/>
            <a:ext cx="7032697" cy="609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167" y="668699"/>
            <a:ext cx="3304318" cy="1335140"/>
          </a:xfrm>
          <a:prstGeom prst="rect">
            <a:avLst/>
          </a:prstGeom>
        </p:spPr>
      </p:pic>
      <p:sp>
        <p:nvSpPr>
          <p:cNvPr id="11" name="Oval 21"/>
          <p:cNvSpPr/>
          <p:nvPr/>
        </p:nvSpPr>
        <p:spPr>
          <a:xfrm>
            <a:off x="4540436" y="2263410"/>
            <a:ext cx="7346763" cy="1396795"/>
          </a:xfrm>
          <a:custGeom>
            <a:avLst/>
            <a:gdLst>
              <a:gd name="connsiteX0" fmla="*/ 0 w 2371577"/>
              <a:gd name="connsiteY0" fmla="*/ 806152 h 1612304"/>
              <a:gd name="connsiteX1" fmla="*/ 1185789 w 2371577"/>
              <a:gd name="connsiteY1" fmla="*/ 0 h 1612304"/>
              <a:gd name="connsiteX2" fmla="*/ 2371578 w 2371577"/>
              <a:gd name="connsiteY2" fmla="*/ 806152 h 1612304"/>
              <a:gd name="connsiteX3" fmla="*/ 1185789 w 2371577"/>
              <a:gd name="connsiteY3" fmla="*/ 1612304 h 1612304"/>
              <a:gd name="connsiteX4" fmla="*/ 0 w 2371577"/>
              <a:gd name="connsiteY4" fmla="*/ 806152 h 1612304"/>
              <a:gd name="connsiteX0" fmla="*/ 22839 w 2394417"/>
              <a:gd name="connsiteY0" fmla="*/ 927827 h 1733979"/>
              <a:gd name="connsiteX1" fmla="*/ 485826 w 2394417"/>
              <a:gd name="connsiteY1" fmla="*/ 86951 h 1733979"/>
              <a:gd name="connsiteX2" fmla="*/ 1208628 w 2394417"/>
              <a:gd name="connsiteY2" fmla="*/ 121675 h 1733979"/>
              <a:gd name="connsiteX3" fmla="*/ 2394417 w 2394417"/>
              <a:gd name="connsiteY3" fmla="*/ 927827 h 1733979"/>
              <a:gd name="connsiteX4" fmla="*/ 1208628 w 2394417"/>
              <a:gd name="connsiteY4" fmla="*/ 1733979 h 1733979"/>
              <a:gd name="connsiteX5" fmla="*/ 22839 w 2394417"/>
              <a:gd name="connsiteY5" fmla="*/ 927827 h 1733979"/>
              <a:gd name="connsiteX0" fmla="*/ 22839 w 2411846"/>
              <a:gd name="connsiteY0" fmla="*/ 897032 h 1703184"/>
              <a:gd name="connsiteX1" fmla="*/ 485826 w 2411846"/>
              <a:gd name="connsiteY1" fmla="*/ 56156 h 1703184"/>
              <a:gd name="connsiteX2" fmla="*/ 1208628 w 2411846"/>
              <a:gd name="connsiteY2" fmla="*/ 90880 h 1703184"/>
              <a:gd name="connsiteX3" fmla="*/ 1932662 w 2411846"/>
              <a:gd name="connsiteY3" fmla="*/ 195054 h 1703184"/>
              <a:gd name="connsiteX4" fmla="*/ 2394417 w 2411846"/>
              <a:gd name="connsiteY4" fmla="*/ 897032 h 1703184"/>
              <a:gd name="connsiteX5" fmla="*/ 1208628 w 2411846"/>
              <a:gd name="connsiteY5" fmla="*/ 1703184 h 1703184"/>
              <a:gd name="connsiteX6" fmla="*/ 22839 w 2411846"/>
              <a:gd name="connsiteY6" fmla="*/ 897032 h 1703184"/>
              <a:gd name="connsiteX0" fmla="*/ 4266 w 2393273"/>
              <a:gd name="connsiteY0" fmla="*/ 897032 h 1764875"/>
              <a:gd name="connsiteX1" fmla="*/ 467253 w 2393273"/>
              <a:gd name="connsiteY1" fmla="*/ 56156 h 1764875"/>
              <a:gd name="connsiteX2" fmla="*/ 1190055 w 2393273"/>
              <a:gd name="connsiteY2" fmla="*/ 90880 h 1764875"/>
              <a:gd name="connsiteX3" fmla="*/ 1914089 w 2393273"/>
              <a:gd name="connsiteY3" fmla="*/ 195054 h 1764875"/>
              <a:gd name="connsiteX4" fmla="*/ 2375844 w 2393273"/>
              <a:gd name="connsiteY4" fmla="*/ 897032 h 1764875"/>
              <a:gd name="connsiteX5" fmla="*/ 1190055 w 2393273"/>
              <a:gd name="connsiteY5" fmla="*/ 1703184 h 1764875"/>
              <a:gd name="connsiteX6" fmla="*/ 293632 w 2393273"/>
              <a:gd name="connsiteY6" fmla="*/ 1618739 h 1764875"/>
              <a:gd name="connsiteX7" fmla="*/ 4266 w 2393273"/>
              <a:gd name="connsiteY7" fmla="*/ 897032 h 1764875"/>
              <a:gd name="connsiteX0" fmla="*/ 4266 w 2378619"/>
              <a:gd name="connsiteY0" fmla="*/ 897032 h 1772379"/>
              <a:gd name="connsiteX1" fmla="*/ 467253 w 2378619"/>
              <a:gd name="connsiteY1" fmla="*/ 56156 h 1772379"/>
              <a:gd name="connsiteX2" fmla="*/ 1190055 w 2378619"/>
              <a:gd name="connsiteY2" fmla="*/ 90880 h 1772379"/>
              <a:gd name="connsiteX3" fmla="*/ 1914089 w 2378619"/>
              <a:gd name="connsiteY3" fmla="*/ 195054 h 1772379"/>
              <a:gd name="connsiteX4" fmla="*/ 2375844 w 2378619"/>
              <a:gd name="connsiteY4" fmla="*/ 897032 h 1772379"/>
              <a:gd name="connsiteX5" fmla="*/ 1902513 w 2378619"/>
              <a:gd name="connsiteY5" fmla="*/ 1711336 h 1772379"/>
              <a:gd name="connsiteX6" fmla="*/ 1190055 w 2378619"/>
              <a:gd name="connsiteY6" fmla="*/ 1703184 h 1772379"/>
              <a:gd name="connsiteX7" fmla="*/ 293632 w 2378619"/>
              <a:gd name="connsiteY7" fmla="*/ 1618739 h 1772379"/>
              <a:gd name="connsiteX8" fmla="*/ 4266 w 2378619"/>
              <a:gd name="connsiteY8" fmla="*/ 897032 h 1772379"/>
              <a:gd name="connsiteX0" fmla="*/ 4266 w 2434751"/>
              <a:gd name="connsiteY0" fmla="*/ 897032 h 1772379"/>
              <a:gd name="connsiteX1" fmla="*/ 467253 w 2434751"/>
              <a:gd name="connsiteY1" fmla="*/ 56156 h 1772379"/>
              <a:gd name="connsiteX2" fmla="*/ 1190055 w 2434751"/>
              <a:gd name="connsiteY2" fmla="*/ 90880 h 1772379"/>
              <a:gd name="connsiteX3" fmla="*/ 1914089 w 2434751"/>
              <a:gd name="connsiteY3" fmla="*/ 195054 h 1772379"/>
              <a:gd name="connsiteX4" fmla="*/ 2388650 w 2434751"/>
              <a:gd name="connsiteY4" fmla="*/ 426546 h 1772379"/>
              <a:gd name="connsiteX5" fmla="*/ 2375844 w 2434751"/>
              <a:gd name="connsiteY5" fmla="*/ 897032 h 1772379"/>
              <a:gd name="connsiteX6" fmla="*/ 1902513 w 2434751"/>
              <a:gd name="connsiteY6" fmla="*/ 1711336 h 1772379"/>
              <a:gd name="connsiteX7" fmla="*/ 1190055 w 2434751"/>
              <a:gd name="connsiteY7" fmla="*/ 1703184 h 1772379"/>
              <a:gd name="connsiteX8" fmla="*/ 293632 w 2434751"/>
              <a:gd name="connsiteY8" fmla="*/ 1618739 h 1772379"/>
              <a:gd name="connsiteX9" fmla="*/ 4266 w 2434751"/>
              <a:gd name="connsiteY9" fmla="*/ 897032 h 1772379"/>
              <a:gd name="connsiteX0" fmla="*/ 4266 w 2531835"/>
              <a:gd name="connsiteY0" fmla="*/ 897032 h 1749793"/>
              <a:gd name="connsiteX1" fmla="*/ 467253 w 2531835"/>
              <a:gd name="connsiteY1" fmla="*/ 56156 h 1749793"/>
              <a:gd name="connsiteX2" fmla="*/ 1190055 w 2531835"/>
              <a:gd name="connsiteY2" fmla="*/ 90880 h 1749793"/>
              <a:gd name="connsiteX3" fmla="*/ 1914089 w 2531835"/>
              <a:gd name="connsiteY3" fmla="*/ 195054 h 1749793"/>
              <a:gd name="connsiteX4" fmla="*/ 2388650 w 2531835"/>
              <a:gd name="connsiteY4" fmla="*/ 426546 h 1749793"/>
              <a:gd name="connsiteX5" fmla="*/ 2375844 w 2531835"/>
              <a:gd name="connsiteY5" fmla="*/ 897032 h 1749793"/>
              <a:gd name="connsiteX6" fmla="*/ 2515971 w 2531835"/>
              <a:gd name="connsiteY6" fmla="*/ 1387245 h 1749793"/>
              <a:gd name="connsiteX7" fmla="*/ 1902513 w 2531835"/>
              <a:gd name="connsiteY7" fmla="*/ 1711336 h 1749793"/>
              <a:gd name="connsiteX8" fmla="*/ 1190055 w 2531835"/>
              <a:gd name="connsiteY8" fmla="*/ 1703184 h 1749793"/>
              <a:gd name="connsiteX9" fmla="*/ 293632 w 2531835"/>
              <a:gd name="connsiteY9" fmla="*/ 1618739 h 1749793"/>
              <a:gd name="connsiteX10" fmla="*/ 4266 w 2531835"/>
              <a:gd name="connsiteY10" fmla="*/ 897032 h 174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1835" h="1749793">
                <a:moveTo>
                  <a:pt x="4266" y="897032"/>
                </a:moveTo>
                <a:cubicBezTo>
                  <a:pt x="33203" y="636602"/>
                  <a:pt x="269622" y="190515"/>
                  <a:pt x="467253" y="56156"/>
                </a:cubicBezTo>
                <a:cubicBezTo>
                  <a:pt x="664885" y="-78203"/>
                  <a:pt x="948916" y="67730"/>
                  <a:pt x="1190055" y="90880"/>
                </a:cubicBezTo>
                <a:cubicBezTo>
                  <a:pt x="1431194" y="114030"/>
                  <a:pt x="1735544" y="114031"/>
                  <a:pt x="1914089" y="195054"/>
                </a:cubicBezTo>
                <a:cubicBezTo>
                  <a:pt x="2092634" y="276077"/>
                  <a:pt x="2311691" y="309550"/>
                  <a:pt x="2388650" y="426546"/>
                </a:cubicBezTo>
                <a:cubicBezTo>
                  <a:pt x="2465609" y="543542"/>
                  <a:pt x="2398993" y="767781"/>
                  <a:pt x="2375844" y="897032"/>
                </a:cubicBezTo>
                <a:cubicBezTo>
                  <a:pt x="2352695" y="1026283"/>
                  <a:pt x="2594859" y="1251528"/>
                  <a:pt x="2515971" y="1387245"/>
                </a:cubicBezTo>
                <a:cubicBezTo>
                  <a:pt x="2437083" y="1522962"/>
                  <a:pt x="2079129" y="1627814"/>
                  <a:pt x="1902513" y="1711336"/>
                </a:cubicBezTo>
                <a:cubicBezTo>
                  <a:pt x="1725897" y="1794858"/>
                  <a:pt x="1458202" y="1718617"/>
                  <a:pt x="1190055" y="1703184"/>
                </a:cubicBezTo>
                <a:cubicBezTo>
                  <a:pt x="921908" y="1687751"/>
                  <a:pt x="491264" y="1753098"/>
                  <a:pt x="293632" y="1618739"/>
                </a:cubicBezTo>
                <a:cubicBezTo>
                  <a:pt x="96001" y="1484380"/>
                  <a:pt x="-24671" y="1157462"/>
                  <a:pt x="4266" y="897032"/>
                </a:cubicBezTo>
                <a:close/>
              </a:path>
            </a:pathLst>
          </a:custGeom>
          <a:solidFill>
            <a:schemeClr val="accent4">
              <a:alpha val="31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“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Cuốn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 của 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21"/>
          <p:cNvSpPr/>
          <p:nvPr/>
        </p:nvSpPr>
        <p:spPr>
          <a:xfrm>
            <a:off x="4386430" y="4147815"/>
            <a:ext cx="7346763" cy="1029019"/>
          </a:xfrm>
          <a:custGeom>
            <a:avLst/>
            <a:gdLst>
              <a:gd name="connsiteX0" fmla="*/ 0 w 2371577"/>
              <a:gd name="connsiteY0" fmla="*/ 806152 h 1612304"/>
              <a:gd name="connsiteX1" fmla="*/ 1185789 w 2371577"/>
              <a:gd name="connsiteY1" fmla="*/ 0 h 1612304"/>
              <a:gd name="connsiteX2" fmla="*/ 2371578 w 2371577"/>
              <a:gd name="connsiteY2" fmla="*/ 806152 h 1612304"/>
              <a:gd name="connsiteX3" fmla="*/ 1185789 w 2371577"/>
              <a:gd name="connsiteY3" fmla="*/ 1612304 h 1612304"/>
              <a:gd name="connsiteX4" fmla="*/ 0 w 2371577"/>
              <a:gd name="connsiteY4" fmla="*/ 806152 h 1612304"/>
              <a:gd name="connsiteX0" fmla="*/ 22839 w 2394417"/>
              <a:gd name="connsiteY0" fmla="*/ 927827 h 1733979"/>
              <a:gd name="connsiteX1" fmla="*/ 485826 w 2394417"/>
              <a:gd name="connsiteY1" fmla="*/ 86951 h 1733979"/>
              <a:gd name="connsiteX2" fmla="*/ 1208628 w 2394417"/>
              <a:gd name="connsiteY2" fmla="*/ 121675 h 1733979"/>
              <a:gd name="connsiteX3" fmla="*/ 2394417 w 2394417"/>
              <a:gd name="connsiteY3" fmla="*/ 927827 h 1733979"/>
              <a:gd name="connsiteX4" fmla="*/ 1208628 w 2394417"/>
              <a:gd name="connsiteY4" fmla="*/ 1733979 h 1733979"/>
              <a:gd name="connsiteX5" fmla="*/ 22839 w 2394417"/>
              <a:gd name="connsiteY5" fmla="*/ 927827 h 1733979"/>
              <a:gd name="connsiteX0" fmla="*/ 22839 w 2411846"/>
              <a:gd name="connsiteY0" fmla="*/ 897032 h 1703184"/>
              <a:gd name="connsiteX1" fmla="*/ 485826 w 2411846"/>
              <a:gd name="connsiteY1" fmla="*/ 56156 h 1703184"/>
              <a:gd name="connsiteX2" fmla="*/ 1208628 w 2411846"/>
              <a:gd name="connsiteY2" fmla="*/ 90880 h 1703184"/>
              <a:gd name="connsiteX3" fmla="*/ 1932662 w 2411846"/>
              <a:gd name="connsiteY3" fmla="*/ 195054 h 1703184"/>
              <a:gd name="connsiteX4" fmla="*/ 2394417 w 2411846"/>
              <a:gd name="connsiteY4" fmla="*/ 897032 h 1703184"/>
              <a:gd name="connsiteX5" fmla="*/ 1208628 w 2411846"/>
              <a:gd name="connsiteY5" fmla="*/ 1703184 h 1703184"/>
              <a:gd name="connsiteX6" fmla="*/ 22839 w 2411846"/>
              <a:gd name="connsiteY6" fmla="*/ 897032 h 1703184"/>
              <a:gd name="connsiteX0" fmla="*/ 4266 w 2393273"/>
              <a:gd name="connsiteY0" fmla="*/ 897032 h 1764875"/>
              <a:gd name="connsiteX1" fmla="*/ 467253 w 2393273"/>
              <a:gd name="connsiteY1" fmla="*/ 56156 h 1764875"/>
              <a:gd name="connsiteX2" fmla="*/ 1190055 w 2393273"/>
              <a:gd name="connsiteY2" fmla="*/ 90880 h 1764875"/>
              <a:gd name="connsiteX3" fmla="*/ 1914089 w 2393273"/>
              <a:gd name="connsiteY3" fmla="*/ 195054 h 1764875"/>
              <a:gd name="connsiteX4" fmla="*/ 2375844 w 2393273"/>
              <a:gd name="connsiteY4" fmla="*/ 897032 h 1764875"/>
              <a:gd name="connsiteX5" fmla="*/ 1190055 w 2393273"/>
              <a:gd name="connsiteY5" fmla="*/ 1703184 h 1764875"/>
              <a:gd name="connsiteX6" fmla="*/ 293632 w 2393273"/>
              <a:gd name="connsiteY6" fmla="*/ 1618739 h 1764875"/>
              <a:gd name="connsiteX7" fmla="*/ 4266 w 2393273"/>
              <a:gd name="connsiteY7" fmla="*/ 897032 h 1764875"/>
              <a:gd name="connsiteX0" fmla="*/ 4266 w 2378619"/>
              <a:gd name="connsiteY0" fmla="*/ 897032 h 1772379"/>
              <a:gd name="connsiteX1" fmla="*/ 467253 w 2378619"/>
              <a:gd name="connsiteY1" fmla="*/ 56156 h 1772379"/>
              <a:gd name="connsiteX2" fmla="*/ 1190055 w 2378619"/>
              <a:gd name="connsiteY2" fmla="*/ 90880 h 1772379"/>
              <a:gd name="connsiteX3" fmla="*/ 1914089 w 2378619"/>
              <a:gd name="connsiteY3" fmla="*/ 195054 h 1772379"/>
              <a:gd name="connsiteX4" fmla="*/ 2375844 w 2378619"/>
              <a:gd name="connsiteY4" fmla="*/ 897032 h 1772379"/>
              <a:gd name="connsiteX5" fmla="*/ 1902513 w 2378619"/>
              <a:gd name="connsiteY5" fmla="*/ 1711336 h 1772379"/>
              <a:gd name="connsiteX6" fmla="*/ 1190055 w 2378619"/>
              <a:gd name="connsiteY6" fmla="*/ 1703184 h 1772379"/>
              <a:gd name="connsiteX7" fmla="*/ 293632 w 2378619"/>
              <a:gd name="connsiteY7" fmla="*/ 1618739 h 1772379"/>
              <a:gd name="connsiteX8" fmla="*/ 4266 w 2378619"/>
              <a:gd name="connsiteY8" fmla="*/ 897032 h 1772379"/>
              <a:gd name="connsiteX0" fmla="*/ 4266 w 2434751"/>
              <a:gd name="connsiteY0" fmla="*/ 897032 h 1772379"/>
              <a:gd name="connsiteX1" fmla="*/ 467253 w 2434751"/>
              <a:gd name="connsiteY1" fmla="*/ 56156 h 1772379"/>
              <a:gd name="connsiteX2" fmla="*/ 1190055 w 2434751"/>
              <a:gd name="connsiteY2" fmla="*/ 90880 h 1772379"/>
              <a:gd name="connsiteX3" fmla="*/ 1914089 w 2434751"/>
              <a:gd name="connsiteY3" fmla="*/ 195054 h 1772379"/>
              <a:gd name="connsiteX4" fmla="*/ 2388650 w 2434751"/>
              <a:gd name="connsiteY4" fmla="*/ 426546 h 1772379"/>
              <a:gd name="connsiteX5" fmla="*/ 2375844 w 2434751"/>
              <a:gd name="connsiteY5" fmla="*/ 897032 h 1772379"/>
              <a:gd name="connsiteX6" fmla="*/ 1902513 w 2434751"/>
              <a:gd name="connsiteY6" fmla="*/ 1711336 h 1772379"/>
              <a:gd name="connsiteX7" fmla="*/ 1190055 w 2434751"/>
              <a:gd name="connsiteY7" fmla="*/ 1703184 h 1772379"/>
              <a:gd name="connsiteX8" fmla="*/ 293632 w 2434751"/>
              <a:gd name="connsiteY8" fmla="*/ 1618739 h 1772379"/>
              <a:gd name="connsiteX9" fmla="*/ 4266 w 2434751"/>
              <a:gd name="connsiteY9" fmla="*/ 897032 h 1772379"/>
              <a:gd name="connsiteX0" fmla="*/ 4266 w 2531835"/>
              <a:gd name="connsiteY0" fmla="*/ 897032 h 1749793"/>
              <a:gd name="connsiteX1" fmla="*/ 467253 w 2531835"/>
              <a:gd name="connsiteY1" fmla="*/ 56156 h 1749793"/>
              <a:gd name="connsiteX2" fmla="*/ 1190055 w 2531835"/>
              <a:gd name="connsiteY2" fmla="*/ 90880 h 1749793"/>
              <a:gd name="connsiteX3" fmla="*/ 1914089 w 2531835"/>
              <a:gd name="connsiteY3" fmla="*/ 195054 h 1749793"/>
              <a:gd name="connsiteX4" fmla="*/ 2388650 w 2531835"/>
              <a:gd name="connsiteY4" fmla="*/ 426546 h 1749793"/>
              <a:gd name="connsiteX5" fmla="*/ 2375844 w 2531835"/>
              <a:gd name="connsiteY5" fmla="*/ 897032 h 1749793"/>
              <a:gd name="connsiteX6" fmla="*/ 2515971 w 2531835"/>
              <a:gd name="connsiteY6" fmla="*/ 1387245 h 1749793"/>
              <a:gd name="connsiteX7" fmla="*/ 1902513 w 2531835"/>
              <a:gd name="connsiteY7" fmla="*/ 1711336 h 1749793"/>
              <a:gd name="connsiteX8" fmla="*/ 1190055 w 2531835"/>
              <a:gd name="connsiteY8" fmla="*/ 1703184 h 1749793"/>
              <a:gd name="connsiteX9" fmla="*/ 293632 w 2531835"/>
              <a:gd name="connsiteY9" fmla="*/ 1618739 h 1749793"/>
              <a:gd name="connsiteX10" fmla="*/ 4266 w 2531835"/>
              <a:gd name="connsiteY10" fmla="*/ 897032 h 174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1835" h="1749793">
                <a:moveTo>
                  <a:pt x="4266" y="897032"/>
                </a:moveTo>
                <a:cubicBezTo>
                  <a:pt x="33203" y="636602"/>
                  <a:pt x="269622" y="190515"/>
                  <a:pt x="467253" y="56156"/>
                </a:cubicBezTo>
                <a:cubicBezTo>
                  <a:pt x="664885" y="-78203"/>
                  <a:pt x="948916" y="67730"/>
                  <a:pt x="1190055" y="90880"/>
                </a:cubicBezTo>
                <a:cubicBezTo>
                  <a:pt x="1431194" y="114030"/>
                  <a:pt x="1735544" y="114031"/>
                  <a:pt x="1914089" y="195054"/>
                </a:cubicBezTo>
                <a:cubicBezTo>
                  <a:pt x="2092634" y="276077"/>
                  <a:pt x="2311691" y="309550"/>
                  <a:pt x="2388650" y="426546"/>
                </a:cubicBezTo>
                <a:cubicBezTo>
                  <a:pt x="2465609" y="543542"/>
                  <a:pt x="2398993" y="767781"/>
                  <a:pt x="2375844" y="897032"/>
                </a:cubicBezTo>
                <a:cubicBezTo>
                  <a:pt x="2352695" y="1026283"/>
                  <a:pt x="2594859" y="1251528"/>
                  <a:pt x="2515971" y="1387245"/>
                </a:cubicBezTo>
                <a:cubicBezTo>
                  <a:pt x="2437083" y="1522962"/>
                  <a:pt x="2079129" y="1627814"/>
                  <a:pt x="1902513" y="1711336"/>
                </a:cubicBezTo>
                <a:cubicBezTo>
                  <a:pt x="1725897" y="1794858"/>
                  <a:pt x="1458202" y="1718617"/>
                  <a:pt x="1190055" y="1703184"/>
                </a:cubicBezTo>
                <a:cubicBezTo>
                  <a:pt x="921908" y="1687751"/>
                  <a:pt x="491264" y="1753098"/>
                  <a:pt x="293632" y="1618739"/>
                </a:cubicBezTo>
                <a:cubicBezTo>
                  <a:pt x="96001" y="1484380"/>
                  <a:pt x="-24671" y="1157462"/>
                  <a:pt x="4266" y="897032"/>
                </a:cubicBezTo>
                <a:close/>
              </a:path>
            </a:pathLst>
          </a:custGeom>
          <a:solidFill>
            <a:schemeClr val="accent4">
              <a:alpha val="31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24000" rtlCol="0" anchor="ctr"/>
          <a:lstStyle/>
          <a:p>
            <a:pPr marL="0" marR="0" lvl="0" indent="352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191726" y="103240"/>
            <a:ext cx="11695473" cy="675476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7D31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4" b="89518" l="9934" r="89901">
                        <a14:foregroundMark x1="44205" y1="47799" x2="44205" y2="47799"/>
                        <a14:foregroundMark x1="67715" y1="46541" x2="73675" y2="42767"/>
                        <a14:foregroundMark x1="58113" y1="80922" x2="58113" y2="80922"/>
                        <a14:foregroundMark x1="56623" y1="75472" x2="57119" y2="79036"/>
                        <a14:foregroundMark x1="68212" y1="73585" x2="71192" y2="79245"/>
                        <a14:foregroundMark x1="43709" y1="73585" x2="45861" y2="80503"/>
                        <a14:foregroundMark x1="30960" y1="74214" x2="25828" y2="79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" y="3172279"/>
            <a:ext cx="4197231" cy="33147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8840" y="1300166"/>
            <a:ext cx="5331192" cy="1872113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sát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bìa sách bên và cho biết các thông tin có trên bìa sách.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Sách - Chúng Tớ Được Sinh Ra Và Lớn Lên Như Thế Nào?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2">
            <a:off x="4540875" y="354228"/>
            <a:ext cx="7987397" cy="637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966 0.79398 L -1.875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3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/>
          <p:cNvSpPr/>
          <p:nvPr/>
        </p:nvSpPr>
        <p:spPr>
          <a:xfrm>
            <a:off x="118668" y="103240"/>
            <a:ext cx="11695473" cy="675476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lt1">
              <a:alpha val="95000"/>
            </a:schemeClr>
          </a:solidFill>
          <a:ln w="25400">
            <a:solidFill>
              <a:srgbClr val="7D31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859" y="941463"/>
            <a:ext cx="5650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thông tin có trên bìa sách đó là: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Tên tác phẩm: Chúng tớ được sinh ra và lớn lên như thế nào?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giả: Trần Diệu Linh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noProof="0" dirty="0">
                <a:latin typeface="Cambria" panose="02040503050406030204" pitchFamily="18" charset="0"/>
                <a:ea typeface="Cambria" panose="02040503050406030204" pitchFamily="18" charset="0"/>
              </a:rPr>
              <a:t>Nhà xuất bản: Nhà xuất bản Giáo dục Việt Nam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vi-VN" sz="36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vẽ: vẽ các loài vật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2" descr="Sách - Chúng Tớ Được Sinh Ra Và Lớn Lên Như Thế Nào?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2">
            <a:off x="4927316" y="516763"/>
            <a:ext cx="7987397" cy="637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55 0.9669 L -6.25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-4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142698" cy="113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19818" b="39869"/>
          <a:stretch/>
        </p:blipFill>
        <p:spPr>
          <a:xfrm>
            <a:off x="1166327" y="1428751"/>
            <a:ext cx="2262674" cy="1314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652" y="351435"/>
            <a:ext cx="2332731" cy="42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Deepika" panose="02000507000000020004" pitchFamily="2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3" y="1631807"/>
            <a:ext cx="7230360" cy="45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525" y="1865240"/>
              <a:ext cx="7638950" cy="312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3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9 -0.81436 L -2.5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219919"/>
            <a:ext cx="12303889" cy="6736466"/>
            <a:chOff x="0" y="219919"/>
            <a:chExt cx="12303889" cy="6736466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19919"/>
              <a:ext cx="12303889" cy="6736466"/>
              <a:chOff x="191727" y="339213"/>
              <a:chExt cx="11813459" cy="675476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89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3"/>
              <p:cNvSpPr/>
              <p:nvPr/>
            </p:nvSpPr>
            <p:spPr>
              <a:xfrm>
                <a:off x="191727" y="339213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276424" y="968778"/>
              <a:ext cx="12027464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Mỗi cuốn sách có một tên gọi. Tên sách là hàng chữ lớn ở khoảng 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 bìa sách, thường chứa đựng rất nhiều ý nghĩa. Qua tên sách, em có thể biết được sách viết về điều gì.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Người viết cuốn sách được gọi là tác giả. Tên tác giả thường được ghi vào phía trên của bìa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Nơi các cuốn sách ra đời được gọi là nhà xuất bản. Tên nhà xuất bản thường được ghi ở phía dưới bìa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Phần lớn các cuốn sách đều có mục lục thể hiện các mục chính và vị trí của chúng trong cuốn sách. Mục lục thường được đặt ở ngay sau 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 bìa, cũng có khi được đặt ở cuối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Mỗi lần đọc một cuốn sách mới, đừng quên những điều này em nhé.</a:t>
              </a:r>
            </a:p>
            <a:p>
              <a:endParaRPr lang="vi-VN" sz="3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1" y="0"/>
            <a:ext cx="2903878" cy="943898"/>
            <a:chOff x="-1" y="0"/>
            <a:chExt cx="2903878" cy="94389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2720052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76423" y="81838"/>
              <a:ext cx="26274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326858" y="6136275"/>
            <a:ext cx="211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(Nhậ</a:t>
            </a:r>
            <a:r>
              <a:rPr lang="vi-VN" sz="3200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Huy)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" y="0"/>
            <a:ext cx="12303890" cy="6956385"/>
            <a:chOff x="-1" y="0"/>
            <a:chExt cx="12303890" cy="6956385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19919"/>
              <a:ext cx="12303889" cy="6736466"/>
              <a:chOff x="191727" y="339213"/>
              <a:chExt cx="11813459" cy="675476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3"/>
              <p:cNvSpPr/>
              <p:nvPr/>
            </p:nvSpPr>
            <p:spPr>
              <a:xfrm>
                <a:off x="191727" y="339213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-1" y="0"/>
              <a:ext cx="3492676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15339" y="91953"/>
              <a:ext cx="3334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424" y="1135995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94426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" y="0"/>
            <a:ext cx="3471173" cy="793868"/>
            <a:chOff x="-1" y="0"/>
            <a:chExt cx="3471173" cy="79386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3471173" cy="78444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5197" y="24427"/>
              <a:ext cx="33348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71173" y="27822"/>
            <a:ext cx="5459895" cy="764741"/>
            <a:chOff x="3471173" y="27822"/>
            <a:chExt cx="5459895" cy="943898"/>
          </a:xfrm>
        </p:grpSpPr>
        <p:grpSp>
          <p:nvGrpSpPr>
            <p:cNvPr id="14" name="Group 13"/>
            <p:cNvGrpSpPr/>
            <p:nvPr/>
          </p:nvGrpSpPr>
          <p:grpSpPr>
            <a:xfrm>
              <a:off x="3680749" y="27822"/>
              <a:ext cx="5173884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1173" y="224535"/>
              <a:ext cx="5459895" cy="53173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22769" y="1432223"/>
            <a:ext cx="4529391" cy="1705030"/>
            <a:chOff x="1095330" y="1585913"/>
            <a:chExt cx="3354253" cy="1705030"/>
          </a:xfrm>
        </p:grpSpPr>
        <p:sp>
          <p:nvSpPr>
            <p:cNvPr id="22" name="Oval 21"/>
            <p:cNvSpPr/>
            <p:nvPr/>
          </p:nvSpPr>
          <p:spPr>
            <a:xfrm>
              <a:off x="1095330" y="1585913"/>
              <a:ext cx="2948033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chemeClr val="accent4"/>
            </a:solidFill>
            <a:ln w="317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33024" y="1891200"/>
              <a:ext cx="311655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/>
                  </a:solidFill>
                  <a:latin typeface="#9Slide07 Marbelia Regular" panose="02000500000000000000" pitchFamily="2" charset="0"/>
                </a:rPr>
                <a:t>cuốn sách</a:t>
              </a:r>
              <a:endPara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51887" y="1575064"/>
            <a:ext cx="2948033" cy="1705030"/>
            <a:chOff x="6262526" y="1432223"/>
            <a:chExt cx="2948033" cy="1705030"/>
          </a:xfrm>
        </p:grpSpPr>
        <p:sp>
          <p:nvSpPr>
            <p:cNvPr id="24" name="Oval 21"/>
            <p:cNvSpPr/>
            <p:nvPr/>
          </p:nvSpPr>
          <p:spPr>
            <a:xfrm>
              <a:off x="6262526" y="1432223"/>
              <a:ext cx="2948033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92D050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54610" y="1716081"/>
              <a:ext cx="249459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Times New Roman" panose="02020603050405020304" pitchFamily="18" charset="0"/>
                </a:rPr>
                <a:t>b</a:t>
              </a: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Times New Roman" panose="02020603050405020304" pitchFamily="18" charset="0"/>
                  <a:cs typeface="+mn-cs"/>
                </a:rPr>
                <a:t>ìa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Times New Roman" panose="02020603050405020304" pitchFamily="18" charset="0"/>
                  <a:cs typeface="+mn-cs"/>
                </a:rPr>
                <a:t> sách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rot="421974">
            <a:off x="6317277" y="4103368"/>
            <a:ext cx="3817252" cy="1705030"/>
            <a:chOff x="7825306" y="3960136"/>
            <a:chExt cx="3817252" cy="1705030"/>
          </a:xfrm>
        </p:grpSpPr>
        <p:sp>
          <p:nvSpPr>
            <p:cNvPr id="33" name="Oval 21"/>
            <p:cNvSpPr/>
            <p:nvPr/>
          </p:nvSpPr>
          <p:spPr>
            <a:xfrm rot="20667638">
              <a:off x="7825306" y="3960136"/>
              <a:ext cx="3817252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20545014">
              <a:off x="8540427" y="4337202"/>
              <a:ext cx="252825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Cambria" panose="02040503050406030204" pitchFamily="18" charset="0"/>
                </a:rPr>
                <a:t>t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Cambria" panose="02040503050406030204" pitchFamily="18" charset="0"/>
                  <a:cs typeface="+mn-cs"/>
                </a:rPr>
                <a:t>rang bìa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06161" y="4070300"/>
            <a:ext cx="3929959" cy="1705030"/>
            <a:chOff x="1238205" y="3758147"/>
            <a:chExt cx="3929959" cy="1705030"/>
          </a:xfrm>
        </p:grpSpPr>
        <p:sp>
          <p:nvSpPr>
            <p:cNvPr id="26" name="Oval 21"/>
            <p:cNvSpPr/>
            <p:nvPr/>
          </p:nvSpPr>
          <p:spPr>
            <a:xfrm>
              <a:off x="1238205" y="3758147"/>
              <a:ext cx="3929959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7AC5C8"/>
            </a:solidFill>
            <a:ln w="317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37806" y="4102831"/>
              <a:ext cx="210185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Cambria" panose="02040503050406030204" pitchFamily="18" charset="0"/>
                </a:rPr>
                <a:t>m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Cambria" panose="02040503050406030204" pitchFamily="18" charset="0"/>
                  <a:cs typeface="+mn-cs"/>
                </a:rPr>
                <a:t>ục lục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7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1489</Words>
  <Application>Microsoft Office PowerPoint</Application>
  <PresentationFormat>Widescreen</PresentationFormat>
  <Paragraphs>125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#9Slide07 Marbelia Regular</vt:lpstr>
      <vt:lpstr>SVN-Dancing Script</vt:lpstr>
      <vt:lpstr>Calibri Light</vt:lpstr>
      <vt:lpstr>Calibri</vt:lpstr>
      <vt:lpstr>#9Slide07 IcielPony</vt:lpstr>
      <vt:lpstr>SVN-Internation</vt:lpstr>
      <vt:lpstr>SVN-Poky's</vt:lpstr>
      <vt:lpstr>SVN-Newton</vt:lpstr>
      <vt:lpstr>#9Slide07 IcielBC Cubano Normal</vt:lpstr>
      <vt:lpstr>Times New Roman</vt:lpstr>
      <vt:lpstr>#9Slide07 Deepika</vt:lpstr>
      <vt:lpstr>#9Slide07 HoneyCream</vt:lpstr>
      <vt:lpstr>UTM Avo</vt:lpstr>
      <vt:lpstr>Cambria</vt:lpstr>
      <vt:lpstr>#9Slide05 Aphrodite Pro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8</cp:revision>
  <dcterms:created xsi:type="dcterms:W3CDTF">2022-09-18T02:18:33Z</dcterms:created>
  <dcterms:modified xsi:type="dcterms:W3CDTF">2022-10-02T04:32:19Z</dcterms:modified>
</cp:coreProperties>
</file>