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89" r:id="rId2"/>
    <p:sldId id="295" r:id="rId3"/>
    <p:sldId id="273" r:id="rId4"/>
    <p:sldId id="258" r:id="rId5"/>
    <p:sldId id="296" r:id="rId6"/>
    <p:sldId id="266" r:id="rId7"/>
    <p:sldId id="270" r:id="rId8"/>
    <p:sldId id="271" r:id="rId9"/>
    <p:sldId id="272" r:id="rId10"/>
  </p:sldIdLst>
  <p:sldSz cx="9144000" cy="5143500" type="screen16x9"/>
  <p:notesSz cx="6858000" cy="9144000"/>
  <p:defaultTextStyle>
    <a:defPPr>
      <a:defRPr lang="en-US"/>
    </a:defPPr>
    <a:lvl1pPr marL="0" algn="l" defTabSz="913056" rtl="0" eaLnBrk="1" latinLnBrk="0" hangingPunct="1">
      <a:defRPr sz="1800" kern="1200">
        <a:solidFill>
          <a:schemeClr val="tx1"/>
        </a:solidFill>
        <a:latin typeface="+mn-lt"/>
        <a:ea typeface="+mn-ea"/>
        <a:cs typeface="+mn-cs"/>
      </a:defRPr>
    </a:lvl1pPr>
    <a:lvl2pPr marL="456527" algn="l" defTabSz="913056" rtl="0" eaLnBrk="1" latinLnBrk="0" hangingPunct="1">
      <a:defRPr sz="1800" kern="1200">
        <a:solidFill>
          <a:schemeClr val="tx1"/>
        </a:solidFill>
        <a:latin typeface="+mn-lt"/>
        <a:ea typeface="+mn-ea"/>
        <a:cs typeface="+mn-cs"/>
      </a:defRPr>
    </a:lvl2pPr>
    <a:lvl3pPr marL="913056" algn="l" defTabSz="913056" rtl="0" eaLnBrk="1" latinLnBrk="0" hangingPunct="1">
      <a:defRPr sz="1800" kern="1200">
        <a:solidFill>
          <a:schemeClr val="tx1"/>
        </a:solidFill>
        <a:latin typeface="+mn-lt"/>
        <a:ea typeface="+mn-ea"/>
        <a:cs typeface="+mn-cs"/>
      </a:defRPr>
    </a:lvl3pPr>
    <a:lvl4pPr marL="1369583" algn="l" defTabSz="913056" rtl="0" eaLnBrk="1" latinLnBrk="0" hangingPunct="1">
      <a:defRPr sz="1800" kern="1200">
        <a:solidFill>
          <a:schemeClr val="tx1"/>
        </a:solidFill>
        <a:latin typeface="+mn-lt"/>
        <a:ea typeface="+mn-ea"/>
        <a:cs typeface="+mn-cs"/>
      </a:defRPr>
    </a:lvl4pPr>
    <a:lvl5pPr marL="1826111" algn="l" defTabSz="913056" rtl="0" eaLnBrk="1" latinLnBrk="0" hangingPunct="1">
      <a:defRPr sz="1800" kern="1200">
        <a:solidFill>
          <a:schemeClr val="tx1"/>
        </a:solidFill>
        <a:latin typeface="+mn-lt"/>
        <a:ea typeface="+mn-ea"/>
        <a:cs typeface="+mn-cs"/>
      </a:defRPr>
    </a:lvl5pPr>
    <a:lvl6pPr marL="2282638" algn="l" defTabSz="913056" rtl="0" eaLnBrk="1" latinLnBrk="0" hangingPunct="1">
      <a:defRPr sz="1800" kern="1200">
        <a:solidFill>
          <a:schemeClr val="tx1"/>
        </a:solidFill>
        <a:latin typeface="+mn-lt"/>
        <a:ea typeface="+mn-ea"/>
        <a:cs typeface="+mn-cs"/>
      </a:defRPr>
    </a:lvl6pPr>
    <a:lvl7pPr marL="2739166" algn="l" defTabSz="913056" rtl="0" eaLnBrk="1" latinLnBrk="0" hangingPunct="1">
      <a:defRPr sz="1800" kern="1200">
        <a:solidFill>
          <a:schemeClr val="tx1"/>
        </a:solidFill>
        <a:latin typeface="+mn-lt"/>
        <a:ea typeface="+mn-ea"/>
        <a:cs typeface="+mn-cs"/>
      </a:defRPr>
    </a:lvl7pPr>
    <a:lvl8pPr marL="3195694" algn="l" defTabSz="913056" rtl="0" eaLnBrk="1" latinLnBrk="0" hangingPunct="1">
      <a:defRPr sz="1800" kern="1200">
        <a:solidFill>
          <a:schemeClr val="tx1"/>
        </a:solidFill>
        <a:latin typeface="+mn-lt"/>
        <a:ea typeface="+mn-ea"/>
        <a:cs typeface="+mn-cs"/>
      </a:defRPr>
    </a:lvl8pPr>
    <a:lvl9pPr marL="3652221" algn="l" defTabSz="913056"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2ECB6"/>
    <a:srgbClr val="B8E08C"/>
    <a:srgbClr val="FF2980"/>
    <a:srgbClr val="FEDEF3"/>
    <a:srgbClr val="FE8ACC"/>
    <a:srgbClr val="FECEED"/>
    <a:srgbClr val="FD0B95"/>
    <a:srgbClr val="FDBBE5"/>
    <a:srgbClr val="FD49B0"/>
    <a:srgbClr val="FEA8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452" autoAdjust="0"/>
  </p:normalViewPr>
  <p:slideViewPr>
    <p:cSldViewPr>
      <p:cViewPr>
        <p:scale>
          <a:sx n="75" d="100"/>
          <a:sy n="75" d="100"/>
        </p:scale>
        <p:origin x="-1236" y="-19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t>3/29/2021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t>‹#›</a:t>
            </a:fld>
            <a:endParaRPr lang="en-US"/>
          </a:p>
        </p:txBody>
      </p:sp>
    </p:spTree>
    <p:extLst>
      <p:ext uri="{BB962C8B-B14F-4D97-AF65-F5344CB8AC3E}">
        <p14:creationId xmlns:p14="http://schemas.microsoft.com/office/powerpoint/2010/main" val="2254272202"/>
      </p:ext>
    </p:extLst>
  </p:cSld>
  <p:clrMap bg1="lt1" tx1="dk1" bg2="lt2" tx2="dk2" accent1="accent1" accent2="accent2" accent3="accent3" accent4="accent4" accent5="accent5" accent6="accent6" hlink="hlink" folHlink="folHlink"/>
  <p:notesStyle>
    <a:lvl1pPr marL="0" algn="l" defTabSz="913178" rtl="0" eaLnBrk="1" latinLnBrk="0" hangingPunct="1">
      <a:defRPr sz="1200" kern="1200">
        <a:solidFill>
          <a:schemeClr val="tx1"/>
        </a:solidFill>
        <a:latin typeface="+mn-lt"/>
        <a:ea typeface="+mn-ea"/>
        <a:cs typeface="+mn-cs"/>
      </a:defRPr>
    </a:lvl1pPr>
    <a:lvl2pPr marL="456589" algn="l" defTabSz="913178" rtl="0" eaLnBrk="1" latinLnBrk="0" hangingPunct="1">
      <a:defRPr sz="1200" kern="1200">
        <a:solidFill>
          <a:schemeClr val="tx1"/>
        </a:solidFill>
        <a:latin typeface="+mn-lt"/>
        <a:ea typeface="+mn-ea"/>
        <a:cs typeface="+mn-cs"/>
      </a:defRPr>
    </a:lvl2pPr>
    <a:lvl3pPr marL="913178" algn="l" defTabSz="913178" rtl="0" eaLnBrk="1" latinLnBrk="0" hangingPunct="1">
      <a:defRPr sz="1200" kern="1200">
        <a:solidFill>
          <a:schemeClr val="tx1"/>
        </a:solidFill>
        <a:latin typeface="+mn-lt"/>
        <a:ea typeface="+mn-ea"/>
        <a:cs typeface="+mn-cs"/>
      </a:defRPr>
    </a:lvl3pPr>
    <a:lvl4pPr marL="1369769" algn="l" defTabSz="913178" rtl="0" eaLnBrk="1" latinLnBrk="0" hangingPunct="1">
      <a:defRPr sz="1200" kern="1200">
        <a:solidFill>
          <a:schemeClr val="tx1"/>
        </a:solidFill>
        <a:latin typeface="+mn-lt"/>
        <a:ea typeface="+mn-ea"/>
        <a:cs typeface="+mn-cs"/>
      </a:defRPr>
    </a:lvl4pPr>
    <a:lvl5pPr marL="1826358" algn="l" defTabSz="913178" rtl="0" eaLnBrk="1" latinLnBrk="0" hangingPunct="1">
      <a:defRPr sz="1200" kern="1200">
        <a:solidFill>
          <a:schemeClr val="tx1"/>
        </a:solidFill>
        <a:latin typeface="+mn-lt"/>
        <a:ea typeface="+mn-ea"/>
        <a:cs typeface="+mn-cs"/>
      </a:defRPr>
    </a:lvl5pPr>
    <a:lvl6pPr marL="2282948" algn="l" defTabSz="913178" rtl="0" eaLnBrk="1" latinLnBrk="0" hangingPunct="1">
      <a:defRPr sz="1200" kern="1200">
        <a:solidFill>
          <a:schemeClr val="tx1"/>
        </a:solidFill>
        <a:latin typeface="+mn-lt"/>
        <a:ea typeface="+mn-ea"/>
        <a:cs typeface="+mn-cs"/>
      </a:defRPr>
    </a:lvl6pPr>
    <a:lvl7pPr marL="2739538" algn="l" defTabSz="913178" rtl="0" eaLnBrk="1" latinLnBrk="0" hangingPunct="1">
      <a:defRPr sz="1200" kern="1200">
        <a:solidFill>
          <a:schemeClr val="tx1"/>
        </a:solidFill>
        <a:latin typeface="+mn-lt"/>
        <a:ea typeface="+mn-ea"/>
        <a:cs typeface="+mn-cs"/>
      </a:defRPr>
    </a:lvl7pPr>
    <a:lvl8pPr marL="3196127" algn="l" defTabSz="913178" rtl="0" eaLnBrk="1" latinLnBrk="0" hangingPunct="1">
      <a:defRPr sz="1200" kern="1200">
        <a:solidFill>
          <a:schemeClr val="tx1"/>
        </a:solidFill>
        <a:latin typeface="+mn-lt"/>
        <a:ea typeface="+mn-ea"/>
        <a:cs typeface="+mn-cs"/>
      </a:defRPr>
    </a:lvl8pPr>
    <a:lvl9pPr marL="3652716" algn="l" defTabSz="91317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a:t>
            </a:r>
            <a:r>
              <a:rPr lang="en-US" baseline="0" smtClean="0"/>
              <a:t> nên chia nhóm, cho HS làm sơ đồ tư duy và các nhóm lên bảng trình bày.</a:t>
            </a:r>
          </a:p>
          <a:p>
            <a:r>
              <a:rPr lang="en-US" baseline="0" smtClean="0"/>
              <a:t>Mn nên tự tin để HS phát huy năng lực của bản thân nhé!</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3</a:t>
            </a:fld>
            <a:endParaRPr lang="en-US"/>
          </a:p>
        </p:txBody>
      </p:sp>
    </p:spTree>
    <p:extLst>
      <p:ext uri="{BB962C8B-B14F-4D97-AF65-F5344CB8AC3E}">
        <p14:creationId xmlns:p14="http://schemas.microsoft.com/office/powerpoint/2010/main" val="15522701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Gọi</a:t>
            </a:r>
            <a:r>
              <a:rPr lang="en-US" baseline="0" smtClean="0"/>
              <a:t> HS đọc lại bài</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6</a:t>
            </a:fld>
            <a:endParaRPr lang="en-US"/>
          </a:p>
        </p:txBody>
      </p:sp>
    </p:spTree>
    <p:extLst>
      <p:ext uri="{BB962C8B-B14F-4D97-AF65-F5344CB8AC3E}">
        <p14:creationId xmlns:p14="http://schemas.microsoft.com/office/powerpoint/2010/main" val="23454543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GV hướng</a:t>
            </a:r>
            <a:r>
              <a:rPr lang="en-US" baseline="0" smtClean="0"/>
              <a:t> dẫn hs đồ chữ hoa K. GV hỏi để khai thác cho HS hiểu kĩ thuật viết (chữ đầu câu viết hoa, cuối câu có dấu chấm, khoảng cách các chữ bằng 1 con chữ o…)</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7</a:t>
            </a:fld>
            <a:endParaRPr lang="en-US"/>
          </a:p>
        </p:txBody>
      </p:sp>
    </p:spTree>
    <p:extLst>
      <p:ext uri="{BB962C8B-B14F-4D97-AF65-F5344CB8AC3E}">
        <p14:creationId xmlns:p14="http://schemas.microsoft.com/office/powerpoint/2010/main" val="23654460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3"/>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6527" indent="0" algn="ctr">
              <a:buNone/>
              <a:defRPr>
                <a:solidFill>
                  <a:schemeClr val="tx1">
                    <a:tint val="75000"/>
                  </a:schemeClr>
                </a:solidFill>
              </a:defRPr>
            </a:lvl2pPr>
            <a:lvl3pPr marL="913056" indent="0" algn="ctr">
              <a:buNone/>
              <a:defRPr>
                <a:solidFill>
                  <a:schemeClr val="tx1">
                    <a:tint val="75000"/>
                  </a:schemeClr>
                </a:solidFill>
              </a:defRPr>
            </a:lvl3pPr>
            <a:lvl4pPr marL="1369583" indent="0" algn="ctr">
              <a:buNone/>
              <a:defRPr>
                <a:solidFill>
                  <a:schemeClr val="tx1">
                    <a:tint val="75000"/>
                  </a:schemeClr>
                </a:solidFill>
              </a:defRPr>
            </a:lvl4pPr>
            <a:lvl5pPr marL="1826111" indent="0" algn="ctr">
              <a:buNone/>
              <a:defRPr>
                <a:solidFill>
                  <a:schemeClr val="tx1">
                    <a:tint val="75000"/>
                  </a:schemeClr>
                </a:solidFill>
              </a:defRPr>
            </a:lvl5pPr>
            <a:lvl6pPr marL="2282638" indent="0" algn="ctr">
              <a:buNone/>
              <a:defRPr>
                <a:solidFill>
                  <a:schemeClr val="tx1">
                    <a:tint val="75000"/>
                  </a:schemeClr>
                </a:solidFill>
              </a:defRPr>
            </a:lvl6pPr>
            <a:lvl7pPr marL="2739166" indent="0" algn="ctr">
              <a:buNone/>
              <a:defRPr>
                <a:solidFill>
                  <a:schemeClr val="tx1">
                    <a:tint val="75000"/>
                  </a:schemeClr>
                </a:solidFill>
              </a:defRPr>
            </a:lvl7pPr>
            <a:lvl8pPr marL="3195694" indent="0" algn="ctr">
              <a:buNone/>
              <a:defRPr>
                <a:solidFill>
                  <a:schemeClr val="tx1">
                    <a:tint val="75000"/>
                  </a:schemeClr>
                </a:solidFill>
              </a:defRPr>
            </a:lvl8pPr>
            <a:lvl9pPr marL="3652221"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3/29/2021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269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3/29/2021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508913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3/29/2021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06682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3/29/2021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82057391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6527" indent="0">
              <a:buNone/>
              <a:defRPr sz="1800">
                <a:solidFill>
                  <a:schemeClr val="tx1">
                    <a:tint val="75000"/>
                  </a:schemeClr>
                </a:solidFill>
              </a:defRPr>
            </a:lvl2pPr>
            <a:lvl3pPr marL="913056" indent="0">
              <a:buNone/>
              <a:defRPr sz="1600">
                <a:solidFill>
                  <a:schemeClr val="tx1">
                    <a:tint val="75000"/>
                  </a:schemeClr>
                </a:solidFill>
              </a:defRPr>
            </a:lvl3pPr>
            <a:lvl4pPr marL="1369583" indent="0">
              <a:buNone/>
              <a:defRPr sz="1400">
                <a:solidFill>
                  <a:schemeClr val="tx1">
                    <a:tint val="75000"/>
                  </a:schemeClr>
                </a:solidFill>
              </a:defRPr>
            </a:lvl4pPr>
            <a:lvl5pPr marL="1826111" indent="0">
              <a:buNone/>
              <a:defRPr sz="1400">
                <a:solidFill>
                  <a:schemeClr val="tx1">
                    <a:tint val="75000"/>
                  </a:schemeClr>
                </a:solidFill>
              </a:defRPr>
            </a:lvl5pPr>
            <a:lvl6pPr marL="2282638" indent="0">
              <a:buNone/>
              <a:defRPr sz="1400">
                <a:solidFill>
                  <a:schemeClr val="tx1">
                    <a:tint val="75000"/>
                  </a:schemeClr>
                </a:solidFill>
              </a:defRPr>
            </a:lvl6pPr>
            <a:lvl7pPr marL="2739166" indent="0">
              <a:buNone/>
              <a:defRPr sz="1400">
                <a:solidFill>
                  <a:schemeClr val="tx1">
                    <a:tint val="75000"/>
                  </a:schemeClr>
                </a:solidFill>
              </a:defRPr>
            </a:lvl7pPr>
            <a:lvl8pPr marL="3195694" indent="0">
              <a:buNone/>
              <a:defRPr sz="1400">
                <a:solidFill>
                  <a:schemeClr val="tx1">
                    <a:tint val="75000"/>
                  </a:schemeClr>
                </a:solidFill>
              </a:defRPr>
            </a:lvl8pPr>
            <a:lvl9pPr marL="3652221"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t>3/29/2021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560170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CEF851F-4C9B-4ED8-A706-7687066F5A2C}" type="datetimeFigureOut">
              <a:rPr lang="en-US" smtClean="0"/>
              <a:t>3/29/2021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880206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6527" indent="0">
              <a:buNone/>
              <a:defRPr sz="2000" b="1"/>
            </a:lvl2pPr>
            <a:lvl3pPr marL="913056" indent="0">
              <a:buNone/>
              <a:defRPr sz="1800" b="1"/>
            </a:lvl3pPr>
            <a:lvl4pPr marL="1369583" indent="0">
              <a:buNone/>
              <a:defRPr sz="1600" b="1"/>
            </a:lvl4pPr>
            <a:lvl5pPr marL="1826111" indent="0">
              <a:buNone/>
              <a:defRPr sz="1600" b="1"/>
            </a:lvl5pPr>
            <a:lvl6pPr marL="2282638" indent="0">
              <a:buNone/>
              <a:defRPr sz="1600" b="1"/>
            </a:lvl6pPr>
            <a:lvl7pPr marL="2739166" indent="0">
              <a:buNone/>
              <a:defRPr sz="1600" b="1"/>
            </a:lvl7pPr>
            <a:lvl8pPr marL="3195694" indent="0">
              <a:buNone/>
              <a:defRPr sz="1600" b="1"/>
            </a:lvl8pPr>
            <a:lvl9pPr marL="365222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0" y="1151335"/>
            <a:ext cx="4041775" cy="479822"/>
          </a:xfrm>
        </p:spPr>
        <p:txBody>
          <a:bodyPr anchor="b"/>
          <a:lstStyle>
            <a:lvl1pPr marL="0" indent="0">
              <a:buNone/>
              <a:defRPr sz="2400" b="1"/>
            </a:lvl1pPr>
            <a:lvl2pPr marL="456527" indent="0">
              <a:buNone/>
              <a:defRPr sz="2000" b="1"/>
            </a:lvl2pPr>
            <a:lvl3pPr marL="913056" indent="0">
              <a:buNone/>
              <a:defRPr sz="1800" b="1"/>
            </a:lvl3pPr>
            <a:lvl4pPr marL="1369583" indent="0">
              <a:buNone/>
              <a:defRPr sz="1600" b="1"/>
            </a:lvl4pPr>
            <a:lvl5pPr marL="1826111" indent="0">
              <a:buNone/>
              <a:defRPr sz="1600" b="1"/>
            </a:lvl5pPr>
            <a:lvl6pPr marL="2282638" indent="0">
              <a:buNone/>
              <a:defRPr sz="1600" b="1"/>
            </a:lvl6pPr>
            <a:lvl7pPr marL="2739166" indent="0">
              <a:buNone/>
              <a:defRPr sz="1600" b="1"/>
            </a:lvl7pPr>
            <a:lvl8pPr marL="3195694" indent="0">
              <a:buNone/>
              <a:defRPr sz="1600" b="1"/>
            </a:lvl8pPr>
            <a:lvl9pPr marL="365222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0"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CEF851F-4C9B-4ED8-A706-7687066F5A2C}" type="datetimeFigureOut">
              <a:rPr lang="en-US" smtClean="0"/>
              <a:t>3/29/2021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82069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CEF851F-4C9B-4ED8-A706-7687066F5A2C}" type="datetimeFigureOut">
              <a:rPr lang="en-US" smtClean="0"/>
              <a:t>3/29/2021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75719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t>3/29/2021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58874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5" y="1076329"/>
            <a:ext cx="3008313" cy="3518297"/>
          </a:xfrm>
        </p:spPr>
        <p:txBody>
          <a:bodyPr/>
          <a:lstStyle>
            <a:lvl1pPr marL="0" indent="0">
              <a:buNone/>
              <a:defRPr sz="1400"/>
            </a:lvl1pPr>
            <a:lvl2pPr marL="456527" indent="0">
              <a:buNone/>
              <a:defRPr sz="1200"/>
            </a:lvl2pPr>
            <a:lvl3pPr marL="913056" indent="0">
              <a:buNone/>
              <a:defRPr sz="1000"/>
            </a:lvl3pPr>
            <a:lvl4pPr marL="1369583" indent="0">
              <a:buNone/>
              <a:defRPr sz="900"/>
            </a:lvl4pPr>
            <a:lvl5pPr marL="1826111" indent="0">
              <a:buNone/>
              <a:defRPr sz="900"/>
            </a:lvl5pPr>
            <a:lvl6pPr marL="2282638" indent="0">
              <a:buNone/>
              <a:defRPr sz="900"/>
            </a:lvl6pPr>
            <a:lvl7pPr marL="2739166" indent="0">
              <a:buNone/>
              <a:defRPr sz="900"/>
            </a:lvl7pPr>
            <a:lvl8pPr marL="3195694" indent="0">
              <a:buNone/>
              <a:defRPr sz="900"/>
            </a:lvl8pPr>
            <a:lvl9pPr marL="3652221"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3/29/2021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32287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6527" indent="0">
              <a:buNone/>
              <a:defRPr sz="2800"/>
            </a:lvl2pPr>
            <a:lvl3pPr marL="913056" indent="0">
              <a:buNone/>
              <a:defRPr sz="2400"/>
            </a:lvl3pPr>
            <a:lvl4pPr marL="1369583" indent="0">
              <a:buNone/>
              <a:defRPr sz="2000"/>
            </a:lvl4pPr>
            <a:lvl5pPr marL="1826111" indent="0">
              <a:buNone/>
              <a:defRPr sz="2000"/>
            </a:lvl5pPr>
            <a:lvl6pPr marL="2282638" indent="0">
              <a:buNone/>
              <a:defRPr sz="2000"/>
            </a:lvl6pPr>
            <a:lvl7pPr marL="2739166" indent="0">
              <a:buNone/>
              <a:defRPr sz="2000"/>
            </a:lvl7pPr>
            <a:lvl8pPr marL="3195694" indent="0">
              <a:buNone/>
              <a:defRPr sz="2000"/>
            </a:lvl8pPr>
            <a:lvl9pPr marL="3652221" indent="0">
              <a:buNone/>
              <a:defRPr sz="2000"/>
            </a:lvl9pPr>
          </a:lstStyle>
          <a:p>
            <a:endParaRPr lang="en-US"/>
          </a:p>
        </p:txBody>
      </p:sp>
      <p:sp>
        <p:nvSpPr>
          <p:cNvPr id="4" name="Text Placeholder 3"/>
          <p:cNvSpPr>
            <a:spLocks noGrp="1"/>
          </p:cNvSpPr>
          <p:nvPr>
            <p:ph type="body" sz="half" idx="2"/>
          </p:nvPr>
        </p:nvSpPr>
        <p:spPr>
          <a:xfrm>
            <a:off x="1792288" y="4025507"/>
            <a:ext cx="5486400" cy="603647"/>
          </a:xfrm>
        </p:spPr>
        <p:txBody>
          <a:bodyPr/>
          <a:lstStyle>
            <a:lvl1pPr marL="0" indent="0">
              <a:buNone/>
              <a:defRPr sz="1400"/>
            </a:lvl1pPr>
            <a:lvl2pPr marL="456527" indent="0">
              <a:buNone/>
              <a:defRPr sz="1200"/>
            </a:lvl2pPr>
            <a:lvl3pPr marL="913056" indent="0">
              <a:buNone/>
              <a:defRPr sz="1000"/>
            </a:lvl3pPr>
            <a:lvl4pPr marL="1369583" indent="0">
              <a:buNone/>
              <a:defRPr sz="900"/>
            </a:lvl4pPr>
            <a:lvl5pPr marL="1826111" indent="0">
              <a:buNone/>
              <a:defRPr sz="900"/>
            </a:lvl5pPr>
            <a:lvl6pPr marL="2282638" indent="0">
              <a:buNone/>
              <a:defRPr sz="900"/>
            </a:lvl6pPr>
            <a:lvl7pPr marL="2739166" indent="0">
              <a:buNone/>
              <a:defRPr sz="900"/>
            </a:lvl7pPr>
            <a:lvl8pPr marL="3195694" indent="0">
              <a:buNone/>
              <a:defRPr sz="900"/>
            </a:lvl8pPr>
            <a:lvl9pPr marL="3652221"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3/29/2021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23242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6000" b="-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305" tIns="45654" rIns="91305" bIns="45654"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305" tIns="45654" rIns="91305" bIns="4565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305" tIns="45654" rIns="91305" bIns="45654" rtlCol="0" anchor="ctr"/>
          <a:lstStyle>
            <a:lvl1pPr algn="l">
              <a:defRPr sz="1200">
                <a:solidFill>
                  <a:schemeClr val="tx1">
                    <a:tint val="75000"/>
                  </a:schemeClr>
                </a:solidFill>
              </a:defRPr>
            </a:lvl1pPr>
          </a:lstStyle>
          <a:p>
            <a:fld id="{4CEF851F-4C9B-4ED8-A706-7687066F5A2C}" type="datetimeFigureOut">
              <a:rPr lang="en-US" smtClean="0"/>
              <a:t>3/29/2021</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305" tIns="45654" rIns="91305" bIns="45654"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305" tIns="45654" rIns="91305" bIns="45654" rtlCol="0" anchor="ctr"/>
          <a:lstStyle>
            <a:lvl1pPr algn="r">
              <a:defRPr sz="1200">
                <a:solidFill>
                  <a:schemeClr val="tx1">
                    <a:tint val="75000"/>
                  </a:schemeClr>
                </a:solidFill>
              </a:defRPr>
            </a:lvl1pPr>
          </a:lstStyle>
          <a:p>
            <a:fld id="{46F2045C-80A1-433A-B3B9-3018D210B466}" type="slidenum">
              <a:rPr lang="en-US" smtClean="0"/>
              <a:t>‹#›</a:t>
            </a:fld>
            <a:endParaRPr lang="en-US"/>
          </a:p>
        </p:txBody>
      </p:sp>
    </p:spTree>
    <p:extLst>
      <p:ext uri="{BB962C8B-B14F-4D97-AF65-F5344CB8AC3E}">
        <p14:creationId xmlns:p14="http://schemas.microsoft.com/office/powerpoint/2010/main" val="121817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3056" rtl="0" eaLnBrk="1" latinLnBrk="0" hangingPunct="1">
        <a:spcBef>
          <a:spcPct val="0"/>
        </a:spcBef>
        <a:buNone/>
        <a:defRPr sz="4400" kern="1200">
          <a:solidFill>
            <a:schemeClr val="tx1"/>
          </a:solidFill>
          <a:latin typeface="+mj-lt"/>
          <a:ea typeface="+mj-ea"/>
          <a:cs typeface="+mj-cs"/>
        </a:defRPr>
      </a:lvl1pPr>
    </p:titleStyle>
    <p:bodyStyle>
      <a:lvl1pPr marL="342395" indent="-342395" algn="l" defTabSz="913056"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1857" indent="-285330" algn="l" defTabSz="913056"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1319" indent="-228265" algn="l" defTabSz="913056"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7847"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4375"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0902"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7429"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3958"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0485"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056" rtl="0" eaLnBrk="1" latinLnBrk="0" hangingPunct="1">
        <a:defRPr sz="1800" kern="1200">
          <a:solidFill>
            <a:schemeClr val="tx1"/>
          </a:solidFill>
          <a:latin typeface="+mn-lt"/>
          <a:ea typeface="+mn-ea"/>
          <a:cs typeface="+mn-cs"/>
        </a:defRPr>
      </a:lvl1pPr>
      <a:lvl2pPr marL="456527" algn="l" defTabSz="913056" rtl="0" eaLnBrk="1" latinLnBrk="0" hangingPunct="1">
        <a:defRPr sz="1800" kern="1200">
          <a:solidFill>
            <a:schemeClr val="tx1"/>
          </a:solidFill>
          <a:latin typeface="+mn-lt"/>
          <a:ea typeface="+mn-ea"/>
          <a:cs typeface="+mn-cs"/>
        </a:defRPr>
      </a:lvl2pPr>
      <a:lvl3pPr marL="913056" algn="l" defTabSz="913056" rtl="0" eaLnBrk="1" latinLnBrk="0" hangingPunct="1">
        <a:defRPr sz="1800" kern="1200">
          <a:solidFill>
            <a:schemeClr val="tx1"/>
          </a:solidFill>
          <a:latin typeface="+mn-lt"/>
          <a:ea typeface="+mn-ea"/>
          <a:cs typeface="+mn-cs"/>
        </a:defRPr>
      </a:lvl3pPr>
      <a:lvl4pPr marL="1369583" algn="l" defTabSz="913056" rtl="0" eaLnBrk="1" latinLnBrk="0" hangingPunct="1">
        <a:defRPr sz="1800" kern="1200">
          <a:solidFill>
            <a:schemeClr val="tx1"/>
          </a:solidFill>
          <a:latin typeface="+mn-lt"/>
          <a:ea typeface="+mn-ea"/>
          <a:cs typeface="+mn-cs"/>
        </a:defRPr>
      </a:lvl4pPr>
      <a:lvl5pPr marL="1826111" algn="l" defTabSz="913056" rtl="0" eaLnBrk="1" latinLnBrk="0" hangingPunct="1">
        <a:defRPr sz="1800" kern="1200">
          <a:solidFill>
            <a:schemeClr val="tx1"/>
          </a:solidFill>
          <a:latin typeface="+mn-lt"/>
          <a:ea typeface="+mn-ea"/>
          <a:cs typeface="+mn-cs"/>
        </a:defRPr>
      </a:lvl5pPr>
      <a:lvl6pPr marL="2282638" algn="l" defTabSz="913056" rtl="0" eaLnBrk="1" latinLnBrk="0" hangingPunct="1">
        <a:defRPr sz="1800" kern="1200">
          <a:solidFill>
            <a:schemeClr val="tx1"/>
          </a:solidFill>
          <a:latin typeface="+mn-lt"/>
          <a:ea typeface="+mn-ea"/>
          <a:cs typeface="+mn-cs"/>
        </a:defRPr>
      </a:lvl6pPr>
      <a:lvl7pPr marL="2739166" algn="l" defTabSz="913056" rtl="0" eaLnBrk="1" latinLnBrk="0" hangingPunct="1">
        <a:defRPr sz="1800" kern="1200">
          <a:solidFill>
            <a:schemeClr val="tx1"/>
          </a:solidFill>
          <a:latin typeface="+mn-lt"/>
          <a:ea typeface="+mn-ea"/>
          <a:cs typeface="+mn-cs"/>
        </a:defRPr>
      </a:lvl7pPr>
      <a:lvl8pPr marL="3195694" algn="l" defTabSz="913056" rtl="0" eaLnBrk="1" latinLnBrk="0" hangingPunct="1">
        <a:defRPr sz="1800" kern="1200">
          <a:solidFill>
            <a:schemeClr val="tx1"/>
          </a:solidFill>
          <a:latin typeface="+mn-lt"/>
          <a:ea typeface="+mn-ea"/>
          <a:cs typeface="+mn-cs"/>
        </a:defRPr>
      </a:lvl8pPr>
      <a:lvl9pPr marL="3652221" algn="l" defTabSz="91305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t="-4000" r="-1000" b="-16000"/>
          </a:stretch>
        </a:blipFill>
        <a:effectLst/>
      </p:bgPr>
    </p:bg>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7484" r="52614"/>
          <a:stretch/>
        </p:blipFill>
        <p:spPr bwMode="auto">
          <a:xfrm>
            <a:off x="3371850" y="-122238"/>
            <a:ext cx="2324100" cy="192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6569" r="16830"/>
          <a:stretch/>
        </p:blipFill>
        <p:spPr bwMode="auto">
          <a:xfrm>
            <a:off x="3111500" y="1015999"/>
            <a:ext cx="2844800" cy="192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266375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lowchart: Document 17"/>
          <p:cNvSpPr/>
          <p:nvPr/>
        </p:nvSpPr>
        <p:spPr>
          <a:xfrm>
            <a:off x="-17799" y="-14642"/>
            <a:ext cx="9252641" cy="194355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Document 17"/>
          <p:cNvSpPr/>
          <p:nvPr/>
        </p:nvSpPr>
        <p:spPr>
          <a:xfrm>
            <a:off x="-43199" y="10758"/>
            <a:ext cx="9252641" cy="177722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5010150"/>
            <a:ext cx="9144000" cy="13335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grpSp>
        <p:nvGrpSpPr>
          <p:cNvPr id="20" name="Group 19"/>
          <p:cNvGrpSpPr/>
          <p:nvPr/>
        </p:nvGrpSpPr>
        <p:grpSpPr>
          <a:xfrm>
            <a:off x="1143000" y="2412173"/>
            <a:ext cx="6553201" cy="1150177"/>
            <a:chOff x="1143000" y="2412173"/>
            <a:chExt cx="6553201" cy="1150177"/>
          </a:xfrm>
        </p:grpSpPr>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7413" y="2469755"/>
              <a:ext cx="5768788" cy="1092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2412173"/>
              <a:ext cx="1017587" cy="1017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1905001" y="2579060"/>
              <a:ext cx="5121462" cy="646319"/>
            </a:xfrm>
            <a:prstGeom prst="rect">
              <a:avLst/>
            </a:prstGeom>
            <a:noFill/>
          </p:spPr>
          <p:txBody>
            <a:bodyPr wrap="square" lIns="91428" tIns="45714" rIns="91428" bIns="45714" rtlCol="0">
              <a:spAutoFit/>
            </a:bodyPr>
            <a:lstStyle/>
            <a:p>
              <a:pPr algn="ctr"/>
              <a:r>
                <a:rPr lang="en-US" sz="3600" b="1" smtClean="0">
                  <a:solidFill>
                    <a:srgbClr val="00863D"/>
                  </a:solidFill>
                  <a:latin typeface="Arial-Rounded" pitchFamily="34" charset="0"/>
                  <a:ea typeface="Arial-Rounded" pitchFamily="34" charset="0"/>
                  <a:cs typeface="Arial-Rounded" pitchFamily="34" charset="0"/>
                </a:rPr>
                <a:t>ÔN TẬP</a:t>
              </a:r>
              <a:endParaRPr lang="en-US" sz="3600" b="1">
                <a:solidFill>
                  <a:srgbClr val="00863D"/>
                </a:solidFill>
                <a:latin typeface="Arial-Rounded" pitchFamily="34" charset="0"/>
                <a:ea typeface="Arial-Rounded" pitchFamily="34" charset="0"/>
                <a:cs typeface="Arial-Rounded" pitchFamily="34" charset="0"/>
              </a:endParaRPr>
            </a:p>
          </p:txBody>
        </p:sp>
      </p:grpSp>
      <p:pic>
        <p:nvPicPr>
          <p:cNvPr id="103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79085">
            <a:off x="-573646" y="-979687"/>
            <a:ext cx="2462213" cy="2316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TextBox 28"/>
          <p:cNvSpPr txBox="1"/>
          <p:nvPr/>
        </p:nvSpPr>
        <p:spPr>
          <a:xfrm>
            <a:off x="1905000" y="437711"/>
            <a:ext cx="6172200" cy="923318"/>
          </a:xfrm>
          <a:prstGeom prst="rect">
            <a:avLst/>
          </a:prstGeom>
          <a:noFill/>
        </p:spPr>
        <p:txBody>
          <a:bodyPr wrap="square" lIns="91428" tIns="45714" rIns="91428" bIns="45714" rtlCol="0">
            <a:spAutoFit/>
          </a:bodyPr>
          <a:lstStyle/>
          <a:p>
            <a:pPr algn="ctr"/>
            <a:r>
              <a:rPr lang="en-US" sz="5400" b="1" smtClean="0">
                <a:ln w="3175">
                  <a:solidFill>
                    <a:schemeClr val="bg1"/>
                  </a:solidFill>
                </a:ln>
                <a:solidFill>
                  <a:schemeClr val="bg1"/>
                </a:solidFill>
                <a:latin typeface="Arial-Rounded" pitchFamily="34" charset="0"/>
                <a:ea typeface="Arial-Rounded" pitchFamily="34" charset="0"/>
                <a:cs typeface="Arial-Rounded" pitchFamily="34" charset="0"/>
              </a:rPr>
              <a:t>THIÊN NHIÊN KÌ THÚ</a:t>
            </a:r>
            <a:endParaRPr lang="en-US" sz="5400" b="1">
              <a:ln w="3175">
                <a:solidFill>
                  <a:schemeClr val="bg1"/>
                </a:solidFill>
              </a:ln>
              <a:solidFill>
                <a:schemeClr val="bg1"/>
              </a:solidFill>
              <a:latin typeface="Arial-Rounded" pitchFamily="34" charset="0"/>
              <a:ea typeface="Arial-Rounded" pitchFamily="34" charset="0"/>
              <a:cs typeface="Arial-Rounded" pitchFamily="34" charset="0"/>
            </a:endParaRP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199" y="-163929"/>
            <a:ext cx="1524000" cy="177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451257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76300" y="510018"/>
            <a:ext cx="7962900" cy="830863"/>
          </a:xfrm>
          <a:prstGeom prst="rect">
            <a:avLst/>
          </a:prstGeom>
          <a:noFill/>
        </p:spPr>
        <p:txBody>
          <a:bodyPr wrap="square" lIns="91305" tIns="45654" rIns="91305" bIns="45654" rtlCol="0">
            <a:spAutoFit/>
          </a:bodyPr>
          <a:lstStyle/>
          <a:p>
            <a:pPr algn="just"/>
            <a:r>
              <a:rPr lang="en-US" sz="2400" b="1" smtClean="0">
                <a:latin typeface="Arial" pitchFamily="34" charset="0"/>
                <a:ea typeface="Arial-Rounded" pitchFamily="34" charset="0"/>
                <a:cs typeface="Arial" pitchFamily="34" charset="0"/>
              </a:rPr>
              <a:t>Tìm từ ngữ có tiếng chứa vần ooc, yêt, yêng, oen, oao, oet, uênh</a:t>
            </a:r>
            <a:endParaRPr lang="en-US" sz="2400" b="1">
              <a:latin typeface="Arial" pitchFamily="34" charset="0"/>
              <a:ea typeface="Arial-Rounded" pitchFamily="34" charset="0"/>
              <a:cs typeface="Arial" pitchFamily="34" charset="0"/>
            </a:endParaRP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897" y="374650"/>
            <a:ext cx="64611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6355" t="39844" r="30893" b="35156"/>
          <a:stretch/>
        </p:blipFill>
        <p:spPr bwMode="auto">
          <a:xfrm>
            <a:off x="498903" y="1581150"/>
            <a:ext cx="8459788" cy="278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21153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44682" y="255143"/>
            <a:ext cx="8399318" cy="1384861"/>
          </a:xfrm>
          <a:prstGeom prst="rect">
            <a:avLst/>
          </a:prstGeom>
          <a:noFill/>
        </p:spPr>
        <p:txBody>
          <a:bodyPr wrap="square" lIns="91305" tIns="45654" rIns="91305" bIns="45654" rtlCol="0">
            <a:spAutoFit/>
          </a:bodyPr>
          <a:lstStyle/>
          <a:p>
            <a:pPr algn="just"/>
            <a:r>
              <a:rPr lang="en-US" sz="2800" b="1" smtClean="0">
                <a:latin typeface="Arial" pitchFamily="34" charset="0"/>
                <a:ea typeface="Arial-Rounded" pitchFamily="34" charset="0"/>
                <a:cs typeface="Arial" pitchFamily="34" charset="0"/>
              </a:rPr>
              <a:t>Nhớ lại các bài đọc thuộc chủ điểm </a:t>
            </a:r>
            <a:r>
              <a:rPr lang="en-US" sz="2800" b="1" i="1" smtClean="0">
                <a:latin typeface="Arial" pitchFamily="34" charset="0"/>
                <a:ea typeface="Arial-Rounded" pitchFamily="34" charset="0"/>
                <a:cs typeface="Arial" pitchFamily="34" charset="0"/>
              </a:rPr>
              <a:t>Thiên nhiên kì thú </a:t>
            </a:r>
            <a:r>
              <a:rPr lang="en-US" sz="2800" i="1" smtClean="0">
                <a:latin typeface="Arial" pitchFamily="34" charset="0"/>
                <a:ea typeface="Arial-Rounded" pitchFamily="34" charset="0"/>
                <a:cs typeface="Arial" pitchFamily="34" charset="0"/>
              </a:rPr>
              <a:t>(Loài chim của biển cả, Bảy sắc cầu vồng, Chúa tể rừng xanh, Cây liễu dẻo dai), </a:t>
            </a:r>
            <a:r>
              <a:rPr lang="en-US" sz="2800" b="1" smtClean="0">
                <a:latin typeface="Arial" pitchFamily="34" charset="0"/>
                <a:ea typeface="Arial-Rounded" pitchFamily="34" charset="0"/>
                <a:cs typeface="Arial" pitchFamily="34" charset="0"/>
              </a:rPr>
              <a:t>cho biết:</a:t>
            </a:r>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569" y="165100"/>
            <a:ext cx="64611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744682" y="1802900"/>
            <a:ext cx="8399318" cy="523087"/>
          </a:xfrm>
          <a:prstGeom prst="rect">
            <a:avLst/>
          </a:prstGeom>
          <a:noFill/>
        </p:spPr>
        <p:txBody>
          <a:bodyPr wrap="square" lIns="91305" tIns="45654" rIns="91305" bIns="45654" rtlCol="0">
            <a:spAutoFit/>
          </a:bodyPr>
          <a:lstStyle/>
          <a:p>
            <a:pPr algn="just"/>
            <a:r>
              <a:rPr lang="en-US" sz="2800" smtClean="0">
                <a:latin typeface="Arial" pitchFamily="34" charset="0"/>
                <a:ea typeface="Arial-Rounded" pitchFamily="34" charset="0"/>
                <a:cs typeface="Arial" pitchFamily="34" charset="0"/>
              </a:rPr>
              <a:t>a. Bài đọc nào nói về con vật?</a:t>
            </a:r>
          </a:p>
        </p:txBody>
      </p:sp>
      <p:sp>
        <p:nvSpPr>
          <p:cNvPr id="7" name="TextBox 6"/>
          <p:cNvSpPr txBox="1"/>
          <p:nvPr/>
        </p:nvSpPr>
        <p:spPr>
          <a:xfrm>
            <a:off x="762267" y="2325987"/>
            <a:ext cx="8399318" cy="523087"/>
          </a:xfrm>
          <a:prstGeom prst="rect">
            <a:avLst/>
          </a:prstGeom>
          <a:noFill/>
        </p:spPr>
        <p:txBody>
          <a:bodyPr wrap="square" lIns="91305" tIns="45654" rIns="91305" bIns="45654" rtlCol="0">
            <a:spAutoFit/>
          </a:bodyPr>
          <a:lstStyle/>
          <a:p>
            <a:pPr algn="just"/>
            <a:r>
              <a:rPr lang="en-US" sz="2800" smtClean="0">
                <a:latin typeface="Arial" pitchFamily="34" charset="0"/>
                <a:ea typeface="Arial-Rounded" pitchFamily="34" charset="0"/>
                <a:cs typeface="Arial" pitchFamily="34" charset="0"/>
              </a:rPr>
              <a:t>b. Bài đọc nào nói về cây cối?</a:t>
            </a:r>
          </a:p>
        </p:txBody>
      </p:sp>
      <p:sp>
        <p:nvSpPr>
          <p:cNvPr id="8" name="TextBox 7"/>
          <p:cNvSpPr txBox="1"/>
          <p:nvPr/>
        </p:nvSpPr>
        <p:spPr>
          <a:xfrm>
            <a:off x="779852" y="2849074"/>
            <a:ext cx="8399318" cy="523087"/>
          </a:xfrm>
          <a:prstGeom prst="rect">
            <a:avLst/>
          </a:prstGeom>
          <a:noFill/>
        </p:spPr>
        <p:txBody>
          <a:bodyPr wrap="square" lIns="91305" tIns="45654" rIns="91305" bIns="45654" rtlCol="0">
            <a:spAutoFit/>
          </a:bodyPr>
          <a:lstStyle/>
          <a:p>
            <a:pPr algn="just"/>
            <a:r>
              <a:rPr lang="en-US" sz="2800" smtClean="0">
                <a:latin typeface="Arial" pitchFamily="34" charset="0"/>
                <a:ea typeface="Arial-Rounded" pitchFamily="34" charset="0"/>
                <a:cs typeface="Arial" pitchFamily="34" charset="0"/>
              </a:rPr>
              <a:t>c. Bài đọc nào không nói về con vật và cây cối?</a:t>
            </a:r>
          </a:p>
        </p:txBody>
      </p:sp>
      <p:sp>
        <p:nvSpPr>
          <p:cNvPr id="9" name="TextBox 8"/>
          <p:cNvSpPr txBox="1"/>
          <p:nvPr/>
        </p:nvSpPr>
        <p:spPr>
          <a:xfrm>
            <a:off x="797437" y="3372161"/>
            <a:ext cx="8399318" cy="523087"/>
          </a:xfrm>
          <a:prstGeom prst="rect">
            <a:avLst/>
          </a:prstGeom>
          <a:noFill/>
        </p:spPr>
        <p:txBody>
          <a:bodyPr wrap="square" lIns="91305" tIns="45654" rIns="91305" bIns="45654" rtlCol="0">
            <a:spAutoFit/>
          </a:bodyPr>
          <a:lstStyle/>
          <a:p>
            <a:pPr algn="just"/>
            <a:r>
              <a:rPr lang="en-US" sz="2800" smtClean="0">
                <a:latin typeface="Arial" pitchFamily="34" charset="0"/>
                <a:ea typeface="Arial-Rounded" pitchFamily="34" charset="0"/>
                <a:cs typeface="Arial" pitchFamily="34" charset="0"/>
              </a:rPr>
              <a:t>d. Em thích bài đọc nào nhất? Vì sao?</a:t>
            </a:r>
          </a:p>
        </p:txBody>
      </p:sp>
    </p:spTree>
    <p:extLst>
      <p:ext uri="{BB962C8B-B14F-4D97-AF65-F5344CB8AC3E}">
        <p14:creationId xmlns:p14="http://schemas.microsoft.com/office/powerpoint/2010/main" val="39444579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089125265"/>
              </p:ext>
            </p:extLst>
          </p:nvPr>
        </p:nvGraphicFramePr>
        <p:xfrm>
          <a:off x="228600" y="514350"/>
          <a:ext cx="8763000" cy="3997960"/>
        </p:xfrm>
        <a:graphic>
          <a:graphicData uri="http://schemas.openxmlformats.org/drawingml/2006/table">
            <a:tbl>
              <a:tblPr firstRow="1" bandRow="1">
                <a:tableStyleId>{5C22544A-7EE6-4342-B048-85BDC9FD1C3A}</a:tableStyleId>
              </a:tblPr>
              <a:tblGrid>
                <a:gridCol w="2921000"/>
                <a:gridCol w="2921000"/>
                <a:gridCol w="2921000"/>
              </a:tblGrid>
              <a:tr h="715931">
                <a:tc gridSpan="3">
                  <a:txBody>
                    <a:bodyPr/>
                    <a:lstStyle/>
                    <a:p>
                      <a:pPr algn="ctr"/>
                      <a:r>
                        <a:rPr lang="en-US" sz="2400" smtClean="0">
                          <a:solidFill>
                            <a:schemeClr val="tx1"/>
                          </a:solidFill>
                          <a:latin typeface="Arial" pitchFamily="34" charset="0"/>
                          <a:cs typeface="Arial" pitchFamily="34" charset="0"/>
                        </a:rPr>
                        <a:t>Chủ</a:t>
                      </a:r>
                      <a:r>
                        <a:rPr lang="en-US" sz="2400" baseline="0" smtClean="0">
                          <a:solidFill>
                            <a:schemeClr val="tx1"/>
                          </a:solidFill>
                          <a:latin typeface="Arial" pitchFamily="34" charset="0"/>
                          <a:cs typeface="Arial" pitchFamily="34" charset="0"/>
                        </a:rPr>
                        <a:t> đề 6: Thiên nhiên kì thú</a:t>
                      </a:r>
                      <a:endParaRPr lang="en-US" sz="2400">
                        <a:solidFill>
                          <a:schemeClr val="tx1"/>
                        </a:solidFill>
                        <a:latin typeface="Arial" pitchFamily="34" charset="0"/>
                        <a:cs typeface="Arial" pitchFamily="34" charset="0"/>
                      </a:endParaRP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hMerge="1">
                  <a:txBody>
                    <a:bodyPr/>
                    <a:lstStyle/>
                    <a:p>
                      <a:pPr algn="ctr"/>
                      <a:endParaRPr lang="en-US" sz="2400">
                        <a:solidFill>
                          <a:schemeClr val="tx1"/>
                        </a:solidFill>
                        <a:latin typeface="Arial" pitchFamily="34" charset="0"/>
                        <a:cs typeface="Arial" pitchFamily="34" charset="0"/>
                      </a:endParaRP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hMerge="1">
                  <a:txBody>
                    <a:bodyPr/>
                    <a:lstStyle/>
                    <a:p>
                      <a:pPr algn="ctr"/>
                      <a:endParaRPr lang="en-US" sz="2400">
                        <a:solidFill>
                          <a:schemeClr val="tx1"/>
                        </a:solidFill>
                        <a:latin typeface="Arial" pitchFamily="34" charset="0"/>
                        <a:cs typeface="Arial" pitchFamily="34" charset="0"/>
                      </a:endParaRP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r>
              <a:tr h="715931">
                <a:tc>
                  <a:txBody>
                    <a:bodyPr/>
                    <a:lstStyle/>
                    <a:p>
                      <a:pPr algn="ctr"/>
                      <a:r>
                        <a:rPr lang="en-US" sz="2400" smtClean="0">
                          <a:solidFill>
                            <a:schemeClr val="tx1"/>
                          </a:solidFill>
                          <a:latin typeface="Arial" pitchFamily="34" charset="0"/>
                          <a:cs typeface="Arial" pitchFamily="34" charset="0"/>
                        </a:rPr>
                        <a:t>Nói</a:t>
                      </a:r>
                      <a:r>
                        <a:rPr lang="en-US" sz="2400" baseline="0" smtClean="0">
                          <a:solidFill>
                            <a:schemeClr val="tx1"/>
                          </a:solidFill>
                          <a:latin typeface="Arial" pitchFamily="34" charset="0"/>
                          <a:cs typeface="Arial" pitchFamily="34" charset="0"/>
                        </a:rPr>
                        <a:t> về con vật</a:t>
                      </a:r>
                      <a:endParaRPr lang="en-US" sz="2400">
                        <a:solidFill>
                          <a:schemeClr val="tx1"/>
                        </a:solidFill>
                        <a:latin typeface="Arial" pitchFamily="34" charset="0"/>
                        <a:cs typeface="Arial" pitchFamily="34" charset="0"/>
                      </a:endParaRP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r>
                        <a:rPr lang="en-US" sz="2400" smtClean="0">
                          <a:solidFill>
                            <a:schemeClr val="tx1"/>
                          </a:solidFill>
                          <a:latin typeface="Arial" pitchFamily="34" charset="0"/>
                          <a:cs typeface="Arial" pitchFamily="34" charset="0"/>
                        </a:rPr>
                        <a:t>Nói</a:t>
                      </a:r>
                      <a:r>
                        <a:rPr lang="en-US" sz="2400" baseline="0" smtClean="0">
                          <a:solidFill>
                            <a:schemeClr val="tx1"/>
                          </a:solidFill>
                          <a:latin typeface="Arial" pitchFamily="34" charset="0"/>
                          <a:cs typeface="Arial" pitchFamily="34" charset="0"/>
                        </a:rPr>
                        <a:t> về thiên nhiên</a:t>
                      </a:r>
                      <a:endParaRPr lang="en-US" sz="2400">
                        <a:solidFill>
                          <a:schemeClr val="tx1"/>
                        </a:solidFill>
                        <a:latin typeface="Arial" pitchFamily="34" charset="0"/>
                        <a:cs typeface="Arial" pitchFamily="34" charset="0"/>
                      </a:endParaRP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r>
                        <a:rPr lang="en-US" sz="2400" smtClean="0">
                          <a:solidFill>
                            <a:schemeClr val="tx1"/>
                          </a:solidFill>
                          <a:latin typeface="Arial" pitchFamily="34" charset="0"/>
                          <a:cs typeface="Arial" pitchFamily="34" charset="0"/>
                        </a:rPr>
                        <a:t>Không</a:t>
                      </a:r>
                      <a:r>
                        <a:rPr lang="en-US" sz="2400" baseline="0" smtClean="0">
                          <a:solidFill>
                            <a:schemeClr val="tx1"/>
                          </a:solidFill>
                          <a:latin typeface="Arial" pitchFamily="34" charset="0"/>
                          <a:cs typeface="Arial" pitchFamily="34" charset="0"/>
                        </a:rPr>
                        <a:t> nói về con vật và thiên nhiên</a:t>
                      </a:r>
                      <a:endParaRPr lang="en-US" sz="2400">
                        <a:solidFill>
                          <a:schemeClr val="tx1"/>
                        </a:solidFill>
                        <a:latin typeface="Arial" pitchFamily="34" charset="0"/>
                        <a:cs typeface="Arial" pitchFamily="34" charset="0"/>
                      </a:endParaRP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r>
              <a:tr h="2459069">
                <a:tc>
                  <a:txBody>
                    <a:bodyPr/>
                    <a:lstStyle/>
                    <a:p>
                      <a:pPr marL="342900" indent="-342900" algn="just">
                        <a:buFontTx/>
                        <a:buChar char="-"/>
                      </a:pPr>
                      <a:r>
                        <a:rPr lang="en-US" sz="2400" smtClean="0">
                          <a:solidFill>
                            <a:schemeClr val="tx1"/>
                          </a:solidFill>
                          <a:latin typeface="Arial" pitchFamily="34" charset="0"/>
                          <a:cs typeface="Arial" pitchFamily="34" charset="0"/>
                        </a:rPr>
                        <a:t>Loài</a:t>
                      </a:r>
                      <a:r>
                        <a:rPr lang="en-US" sz="2400" baseline="0" smtClean="0">
                          <a:solidFill>
                            <a:schemeClr val="tx1"/>
                          </a:solidFill>
                          <a:latin typeface="Arial" pitchFamily="34" charset="0"/>
                          <a:cs typeface="Arial" pitchFamily="34" charset="0"/>
                        </a:rPr>
                        <a:t> chim biển cả</a:t>
                      </a:r>
                    </a:p>
                    <a:p>
                      <a:pPr marL="342900" indent="-342900" algn="just">
                        <a:buFontTx/>
                        <a:buChar char="-"/>
                      </a:pPr>
                      <a:r>
                        <a:rPr lang="en-US" sz="2400" baseline="0" smtClean="0">
                          <a:solidFill>
                            <a:schemeClr val="tx1"/>
                          </a:solidFill>
                          <a:latin typeface="Arial" pitchFamily="34" charset="0"/>
                          <a:cs typeface="Arial" pitchFamily="34" charset="0"/>
                        </a:rPr>
                        <a:t>Chúa tể rừng xanh</a:t>
                      </a:r>
                    </a:p>
                    <a:p>
                      <a:pPr marL="342900" indent="-342900" algn="just">
                        <a:buFontTx/>
                        <a:buChar char="-"/>
                      </a:pPr>
                      <a:r>
                        <a:rPr lang="en-US" sz="2400" baseline="0" smtClean="0">
                          <a:solidFill>
                            <a:schemeClr val="tx1"/>
                          </a:solidFill>
                          <a:latin typeface="Arial" pitchFamily="34" charset="0"/>
                          <a:cs typeface="Arial" pitchFamily="34" charset="0"/>
                        </a:rPr>
                        <a:t>Cuộc thi tài năng rừng xanh</a:t>
                      </a:r>
                      <a:endParaRPr lang="en-US" sz="2400">
                        <a:solidFill>
                          <a:schemeClr val="tx1"/>
                        </a:solidFill>
                        <a:latin typeface="Arial" pitchFamily="34" charset="0"/>
                        <a:cs typeface="Arial" pitchFamily="34" charset="0"/>
                      </a:endParaRP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just"/>
                      <a:r>
                        <a:rPr lang="en-US" sz="2400" smtClean="0">
                          <a:solidFill>
                            <a:schemeClr val="tx1"/>
                          </a:solidFill>
                          <a:latin typeface="Arial" pitchFamily="34" charset="0"/>
                          <a:cs typeface="Arial" pitchFamily="34" charset="0"/>
                        </a:rPr>
                        <a:t>- Cây</a:t>
                      </a:r>
                      <a:r>
                        <a:rPr lang="en-US" sz="2400" baseline="0" smtClean="0">
                          <a:solidFill>
                            <a:schemeClr val="tx1"/>
                          </a:solidFill>
                          <a:latin typeface="Arial" pitchFamily="34" charset="0"/>
                          <a:cs typeface="Arial" pitchFamily="34" charset="0"/>
                        </a:rPr>
                        <a:t> liễu dẻo dai</a:t>
                      </a:r>
                      <a:endParaRPr lang="en-US" sz="2400">
                        <a:solidFill>
                          <a:schemeClr val="tx1"/>
                        </a:solidFill>
                        <a:latin typeface="Arial" pitchFamily="34" charset="0"/>
                        <a:cs typeface="Arial" pitchFamily="34" charset="0"/>
                      </a:endParaRP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just"/>
                      <a:r>
                        <a:rPr lang="en-US" sz="2400" smtClean="0">
                          <a:solidFill>
                            <a:schemeClr val="tx1"/>
                          </a:solidFill>
                          <a:latin typeface="Arial" pitchFamily="34" charset="0"/>
                          <a:cs typeface="Arial" pitchFamily="34" charset="0"/>
                        </a:rPr>
                        <a:t>- Ôn</a:t>
                      </a:r>
                      <a:r>
                        <a:rPr lang="en-US" sz="2400" baseline="0" smtClean="0">
                          <a:solidFill>
                            <a:schemeClr val="tx1"/>
                          </a:solidFill>
                          <a:latin typeface="Arial" pitchFamily="34" charset="0"/>
                          <a:cs typeface="Arial" pitchFamily="34" charset="0"/>
                        </a:rPr>
                        <a:t> tập</a:t>
                      </a:r>
                      <a:endParaRPr lang="en-US" sz="2400">
                        <a:solidFill>
                          <a:schemeClr val="tx1"/>
                        </a:solidFill>
                        <a:latin typeface="Arial" pitchFamily="34" charset="0"/>
                        <a:cs typeface="Arial" pitchFamily="34" charset="0"/>
                      </a:endParaRP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40463933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16530" y="93050"/>
            <a:ext cx="5860470" cy="461532"/>
          </a:xfrm>
          <a:prstGeom prst="rect">
            <a:avLst/>
          </a:prstGeom>
          <a:noFill/>
        </p:spPr>
        <p:txBody>
          <a:bodyPr wrap="square" lIns="91305" tIns="45654" rIns="91305" bIns="45654" rtlCol="0">
            <a:spAutoFit/>
          </a:bodyPr>
          <a:lstStyle/>
          <a:p>
            <a:pPr algn="just"/>
            <a:r>
              <a:rPr lang="en-US" sz="2400" b="1" smtClean="0">
                <a:latin typeface="Arial" pitchFamily="34" charset="0"/>
                <a:ea typeface="Arial-Rounded" pitchFamily="34" charset="0"/>
                <a:cs typeface="Arial" pitchFamily="34" charset="0"/>
              </a:rPr>
              <a:t>Chọn từ ngữ chỉ thiên nhiên</a:t>
            </a:r>
            <a:endParaRPr lang="en-US" sz="2400" b="1">
              <a:latin typeface="Arial" pitchFamily="34" charset="0"/>
              <a:ea typeface="Arial-Rounded" pitchFamily="34" charset="0"/>
              <a:cs typeface="Arial"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169" y="27709"/>
            <a:ext cx="587375" cy="6811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8770" t="31641" r="29722" b="15234"/>
          <a:stretch/>
        </p:blipFill>
        <p:spPr bwMode="auto">
          <a:xfrm>
            <a:off x="1752600" y="971550"/>
            <a:ext cx="5400676"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2888457" y="1390650"/>
            <a:ext cx="788194" cy="338421"/>
          </a:xfrm>
          <a:prstGeom prst="rect">
            <a:avLst/>
          </a:prstGeom>
          <a:noFill/>
        </p:spPr>
        <p:txBody>
          <a:bodyPr wrap="square" lIns="91305" tIns="45654" rIns="91305" bIns="45654" rtlCol="0">
            <a:spAutoFit/>
          </a:bodyPr>
          <a:lstStyle/>
          <a:p>
            <a:pPr algn="just"/>
            <a:r>
              <a:rPr lang="en-US" sz="1600" b="1" smtClean="0">
                <a:solidFill>
                  <a:srgbClr val="FF0000"/>
                </a:solidFill>
                <a:latin typeface="Arial-Rounded" pitchFamily="34" charset="0"/>
                <a:ea typeface="Arial-Rounded" pitchFamily="34" charset="0"/>
                <a:cs typeface="Arial-Rounded" pitchFamily="34" charset="0"/>
              </a:rPr>
              <a:t>sông</a:t>
            </a:r>
            <a:endParaRPr lang="en-US" sz="1600" b="1">
              <a:solidFill>
                <a:srgbClr val="FF0000"/>
              </a:solidFill>
              <a:latin typeface="Arial-Rounded" pitchFamily="34" charset="0"/>
              <a:ea typeface="Arial-Rounded" pitchFamily="34" charset="0"/>
              <a:cs typeface="Arial-Rounded" pitchFamily="34" charset="0"/>
            </a:endParaRPr>
          </a:p>
        </p:txBody>
      </p:sp>
      <p:sp>
        <p:nvSpPr>
          <p:cNvPr id="12" name="TextBox 11"/>
          <p:cNvSpPr txBox="1"/>
          <p:nvPr/>
        </p:nvSpPr>
        <p:spPr>
          <a:xfrm>
            <a:off x="4001691" y="1133475"/>
            <a:ext cx="788194" cy="338421"/>
          </a:xfrm>
          <a:prstGeom prst="rect">
            <a:avLst/>
          </a:prstGeom>
          <a:noFill/>
        </p:spPr>
        <p:txBody>
          <a:bodyPr wrap="square" lIns="91305" tIns="45654" rIns="91305" bIns="45654" rtlCol="0">
            <a:spAutoFit/>
          </a:bodyPr>
          <a:lstStyle/>
          <a:p>
            <a:pPr algn="just"/>
            <a:r>
              <a:rPr lang="en-US" sz="1600" b="1" smtClean="0">
                <a:solidFill>
                  <a:srgbClr val="FF0000"/>
                </a:solidFill>
                <a:latin typeface="Arial-Rounded" pitchFamily="34" charset="0"/>
                <a:ea typeface="Arial-Rounded" pitchFamily="34" charset="0"/>
                <a:cs typeface="Arial-Rounded" pitchFamily="34" charset="0"/>
              </a:rPr>
              <a:t>nắng</a:t>
            </a:r>
            <a:endParaRPr lang="en-US" sz="1600" b="1">
              <a:solidFill>
                <a:srgbClr val="FF0000"/>
              </a:solidFill>
              <a:latin typeface="Arial-Rounded" pitchFamily="34" charset="0"/>
              <a:ea typeface="Arial-Rounded" pitchFamily="34" charset="0"/>
              <a:cs typeface="Arial-Rounded" pitchFamily="34" charset="0"/>
            </a:endParaRPr>
          </a:p>
        </p:txBody>
      </p:sp>
      <p:sp>
        <p:nvSpPr>
          <p:cNvPr id="13" name="TextBox 12"/>
          <p:cNvSpPr txBox="1"/>
          <p:nvPr/>
        </p:nvSpPr>
        <p:spPr>
          <a:xfrm>
            <a:off x="5219700" y="1419225"/>
            <a:ext cx="788194" cy="338421"/>
          </a:xfrm>
          <a:prstGeom prst="rect">
            <a:avLst/>
          </a:prstGeom>
          <a:noFill/>
        </p:spPr>
        <p:txBody>
          <a:bodyPr wrap="square" lIns="91305" tIns="45654" rIns="91305" bIns="45654" rtlCol="0">
            <a:spAutoFit/>
          </a:bodyPr>
          <a:lstStyle/>
          <a:p>
            <a:pPr algn="just"/>
            <a:r>
              <a:rPr lang="en-US" sz="1600" b="1" smtClean="0">
                <a:solidFill>
                  <a:srgbClr val="FF0000"/>
                </a:solidFill>
                <a:latin typeface="Arial-Rounded" pitchFamily="34" charset="0"/>
                <a:ea typeface="Arial-Rounded" pitchFamily="34" charset="0"/>
                <a:cs typeface="Arial-Rounded" pitchFamily="34" charset="0"/>
              </a:rPr>
              <a:t>mưa</a:t>
            </a:r>
            <a:endParaRPr lang="en-US" sz="1600" b="1">
              <a:solidFill>
                <a:srgbClr val="FF0000"/>
              </a:solidFill>
              <a:latin typeface="Arial-Rounded" pitchFamily="34" charset="0"/>
              <a:ea typeface="Arial-Rounded" pitchFamily="34" charset="0"/>
              <a:cs typeface="Arial-Rounded" pitchFamily="34" charset="0"/>
            </a:endParaRPr>
          </a:p>
        </p:txBody>
      </p:sp>
      <p:sp>
        <p:nvSpPr>
          <p:cNvPr id="14" name="TextBox 13"/>
          <p:cNvSpPr txBox="1"/>
          <p:nvPr/>
        </p:nvSpPr>
        <p:spPr>
          <a:xfrm>
            <a:off x="5276850" y="3862671"/>
            <a:ext cx="788194" cy="338421"/>
          </a:xfrm>
          <a:prstGeom prst="rect">
            <a:avLst/>
          </a:prstGeom>
          <a:noFill/>
        </p:spPr>
        <p:txBody>
          <a:bodyPr wrap="square" lIns="91305" tIns="45654" rIns="91305" bIns="45654" rtlCol="0">
            <a:spAutoFit/>
          </a:bodyPr>
          <a:lstStyle/>
          <a:p>
            <a:pPr algn="just"/>
            <a:r>
              <a:rPr lang="en-US" sz="1600" b="1" smtClean="0">
                <a:solidFill>
                  <a:srgbClr val="FF0000"/>
                </a:solidFill>
                <a:latin typeface="Arial-Rounded" pitchFamily="34" charset="0"/>
                <a:ea typeface="Arial-Rounded" pitchFamily="34" charset="0"/>
                <a:cs typeface="Arial-Rounded" pitchFamily="34" charset="0"/>
              </a:rPr>
              <a:t>gió</a:t>
            </a:r>
            <a:endParaRPr lang="en-US" sz="1600" b="1">
              <a:solidFill>
                <a:srgbClr val="FF0000"/>
              </a:solidFill>
              <a:latin typeface="Arial-Rounded" pitchFamily="34" charset="0"/>
              <a:ea typeface="Arial-Rounded" pitchFamily="34" charset="0"/>
              <a:cs typeface="Arial-Rounded" pitchFamily="34" charset="0"/>
            </a:endParaRPr>
          </a:p>
        </p:txBody>
      </p:sp>
      <p:sp>
        <p:nvSpPr>
          <p:cNvPr id="15" name="TextBox 14"/>
          <p:cNvSpPr txBox="1"/>
          <p:nvPr/>
        </p:nvSpPr>
        <p:spPr>
          <a:xfrm>
            <a:off x="2936082" y="3881721"/>
            <a:ext cx="788194" cy="338421"/>
          </a:xfrm>
          <a:prstGeom prst="rect">
            <a:avLst/>
          </a:prstGeom>
          <a:noFill/>
        </p:spPr>
        <p:txBody>
          <a:bodyPr wrap="square" lIns="91305" tIns="45654" rIns="91305" bIns="45654" rtlCol="0">
            <a:spAutoFit/>
          </a:bodyPr>
          <a:lstStyle/>
          <a:p>
            <a:pPr algn="just"/>
            <a:r>
              <a:rPr lang="en-US" sz="1600" b="1">
                <a:solidFill>
                  <a:srgbClr val="FF0000"/>
                </a:solidFill>
                <a:latin typeface="Arial-Rounded" pitchFamily="34" charset="0"/>
                <a:ea typeface="Arial-Rounded" pitchFamily="34" charset="0"/>
                <a:cs typeface="Arial-Rounded" pitchFamily="34" charset="0"/>
              </a:rPr>
              <a:t>b</a:t>
            </a:r>
            <a:r>
              <a:rPr lang="en-US" sz="1600" b="1" smtClean="0">
                <a:solidFill>
                  <a:srgbClr val="FF0000"/>
                </a:solidFill>
                <a:latin typeface="Arial-Rounded" pitchFamily="34" charset="0"/>
                <a:ea typeface="Arial-Rounded" pitchFamily="34" charset="0"/>
                <a:cs typeface="Arial-Rounded" pitchFamily="34" charset="0"/>
              </a:rPr>
              <a:t>iển</a:t>
            </a:r>
            <a:endParaRPr lang="en-US" sz="1600" b="1">
              <a:solidFill>
                <a:srgbClr val="FF0000"/>
              </a:solidFill>
              <a:latin typeface="Arial-Rounded" pitchFamily="34" charset="0"/>
              <a:ea typeface="Arial-Rounded" pitchFamily="34" charset="0"/>
              <a:cs typeface="Arial-Rounded" pitchFamily="34" charset="0"/>
            </a:endParaRPr>
          </a:p>
        </p:txBody>
      </p:sp>
      <p:sp>
        <p:nvSpPr>
          <p:cNvPr id="16" name="TextBox 15"/>
          <p:cNvSpPr txBox="1"/>
          <p:nvPr/>
        </p:nvSpPr>
        <p:spPr>
          <a:xfrm>
            <a:off x="2428875" y="3028950"/>
            <a:ext cx="788194" cy="338421"/>
          </a:xfrm>
          <a:prstGeom prst="rect">
            <a:avLst/>
          </a:prstGeom>
          <a:noFill/>
        </p:spPr>
        <p:txBody>
          <a:bodyPr wrap="square" lIns="91305" tIns="45654" rIns="91305" bIns="45654" rtlCol="0">
            <a:spAutoFit/>
          </a:bodyPr>
          <a:lstStyle/>
          <a:p>
            <a:pPr algn="just"/>
            <a:r>
              <a:rPr lang="en-US" sz="1600" b="1" smtClean="0">
                <a:solidFill>
                  <a:srgbClr val="FF0000"/>
                </a:solidFill>
                <a:latin typeface="Arial-Rounded" pitchFamily="34" charset="0"/>
                <a:ea typeface="Arial-Rounded" pitchFamily="34" charset="0"/>
                <a:cs typeface="Arial-Rounded" pitchFamily="34" charset="0"/>
              </a:rPr>
              <a:t>rừng</a:t>
            </a:r>
            <a:endParaRPr lang="en-US" sz="1600" b="1">
              <a:solidFill>
                <a:srgbClr val="FF0000"/>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2182740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8930" y="292100"/>
            <a:ext cx="7841670" cy="461532"/>
          </a:xfrm>
          <a:prstGeom prst="rect">
            <a:avLst/>
          </a:prstGeom>
          <a:noFill/>
        </p:spPr>
        <p:txBody>
          <a:bodyPr wrap="square" lIns="91305" tIns="45654" rIns="91305" bIns="45654" rtlCol="0">
            <a:spAutoFit/>
          </a:bodyPr>
          <a:lstStyle/>
          <a:p>
            <a:pPr algn="just"/>
            <a:r>
              <a:rPr lang="en-US" sz="2400" b="1" smtClean="0">
                <a:latin typeface="Arial" pitchFamily="34" charset="0"/>
                <a:ea typeface="Arial-Rounded" pitchFamily="34" charset="0"/>
                <a:cs typeface="Arial" pitchFamily="34" charset="0"/>
              </a:rPr>
              <a:t>Viết 1 – 2 câu về thiên nhiên</a:t>
            </a:r>
            <a:endParaRPr lang="en-US" sz="2400" b="1">
              <a:latin typeface="Arial" pitchFamily="34" charset="0"/>
              <a:ea typeface="Arial-Rounded" pitchFamily="34" charset="0"/>
              <a:cs typeface="Arial" pitchFamily="34"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101" y="222250"/>
            <a:ext cx="64611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5476" t="24609" r="26427" b="23047"/>
          <a:stretch/>
        </p:blipFill>
        <p:spPr bwMode="auto">
          <a:xfrm>
            <a:off x="1219200" y="753632"/>
            <a:ext cx="6751927" cy="4131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554541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6215" y="355023"/>
            <a:ext cx="3511570" cy="1269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0161" t="51823" r="29722" b="19270"/>
          <a:stretch/>
        </p:blipFill>
        <p:spPr bwMode="auto">
          <a:xfrm>
            <a:off x="1521832" y="2057399"/>
            <a:ext cx="6402968" cy="2593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457200" y="809768"/>
            <a:ext cx="7841670" cy="461532"/>
          </a:xfrm>
          <a:prstGeom prst="rect">
            <a:avLst/>
          </a:prstGeom>
          <a:noFill/>
        </p:spPr>
        <p:txBody>
          <a:bodyPr wrap="square" lIns="91305" tIns="45654" rIns="91305" bIns="45654" rtlCol="0">
            <a:spAutoFit/>
          </a:bodyPr>
          <a:lstStyle/>
          <a:p>
            <a:pPr algn="just"/>
            <a:r>
              <a:rPr lang="en-US" sz="2400" smtClean="0">
                <a:latin typeface="Arial" pitchFamily="34" charset="0"/>
                <a:ea typeface="Arial-Rounded" pitchFamily="34" charset="0"/>
                <a:cs typeface="Arial" pitchFamily="34" charset="0"/>
              </a:rPr>
              <a:t>a. Tìm đọc một cuốn sách hoặc bài viết về thiên nhiên.</a:t>
            </a:r>
            <a:endParaRPr lang="en-US" sz="2400">
              <a:latin typeface="Arial" pitchFamily="34" charset="0"/>
              <a:ea typeface="Arial-Rounded" pitchFamily="34" charset="0"/>
              <a:cs typeface="Arial" pitchFamily="34" charset="0"/>
            </a:endParaRPr>
          </a:p>
        </p:txBody>
      </p:sp>
      <p:sp>
        <p:nvSpPr>
          <p:cNvPr id="11" name="TextBox 10"/>
          <p:cNvSpPr txBox="1"/>
          <p:nvPr/>
        </p:nvSpPr>
        <p:spPr>
          <a:xfrm>
            <a:off x="457200" y="1372900"/>
            <a:ext cx="7841670" cy="461532"/>
          </a:xfrm>
          <a:prstGeom prst="rect">
            <a:avLst/>
          </a:prstGeom>
          <a:noFill/>
        </p:spPr>
        <p:txBody>
          <a:bodyPr wrap="square" lIns="91305" tIns="45654" rIns="91305" bIns="45654" rtlCol="0">
            <a:spAutoFit/>
          </a:bodyPr>
          <a:lstStyle/>
          <a:p>
            <a:pPr algn="just"/>
            <a:r>
              <a:rPr lang="en-US" sz="2400" smtClean="0">
                <a:latin typeface="Arial" pitchFamily="34" charset="0"/>
                <a:ea typeface="Arial-Rounded" pitchFamily="34" charset="0"/>
                <a:cs typeface="Arial" pitchFamily="34" charset="0"/>
              </a:rPr>
              <a:t>b. Nói với bạn về một số điều em đã đọc được.</a:t>
            </a:r>
            <a:endParaRPr lang="en-US" sz="2400">
              <a:latin typeface="Arial" pitchFamily="34" charset="0"/>
              <a:ea typeface="Arial-Rounded" pitchFamily="34" charset="0"/>
              <a:cs typeface="Arial" pitchFamily="34" charset="0"/>
            </a:endParaRPr>
          </a:p>
        </p:txBody>
      </p:sp>
      <p:pic>
        <p:nvPicPr>
          <p:cNvPr id="1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887" y="90714"/>
            <a:ext cx="64611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698500" y="204500"/>
            <a:ext cx="7841670" cy="461532"/>
          </a:xfrm>
          <a:prstGeom prst="rect">
            <a:avLst/>
          </a:prstGeom>
          <a:noFill/>
        </p:spPr>
        <p:txBody>
          <a:bodyPr wrap="square" lIns="91305" tIns="45654" rIns="91305" bIns="45654" rtlCol="0">
            <a:spAutoFit/>
          </a:bodyPr>
          <a:lstStyle/>
          <a:p>
            <a:pPr algn="just"/>
            <a:r>
              <a:rPr lang="en-US" sz="2400" b="1" smtClean="0">
                <a:latin typeface="Arial" pitchFamily="34" charset="0"/>
                <a:ea typeface="Arial-Rounded" pitchFamily="34" charset="0"/>
                <a:cs typeface="Arial" pitchFamily="34" charset="0"/>
              </a:rPr>
              <a:t>Đọc mở rộng</a:t>
            </a:r>
            <a:endParaRPr lang="en-US" sz="2400" b="1">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22547007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loud 5"/>
          <p:cNvSpPr/>
          <p:nvPr/>
        </p:nvSpPr>
        <p:spPr>
          <a:xfrm>
            <a:off x="304800" y="285750"/>
            <a:ext cx="8662416" cy="4419600"/>
          </a:xfrm>
          <a:prstGeom prst="cloud">
            <a:avLst/>
          </a:prstGeom>
          <a:solidFill>
            <a:srgbClr val="B9ED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rtlCol="0" anchor="ctr"/>
          <a:lstStyle/>
          <a:p>
            <a:pPr algn="ctr"/>
            <a:r>
              <a:rPr lang="en-US" sz="3200" b="1">
                <a:solidFill>
                  <a:schemeClr val="tx1"/>
                </a:solidFill>
                <a:latin typeface="Arial" pitchFamily="34" charset="0"/>
                <a:cs typeface="Arial" pitchFamily="34" charset="0"/>
              </a:rPr>
              <a:t>Dặn dò:</a:t>
            </a:r>
          </a:p>
          <a:p>
            <a:pPr marL="457138" indent="-457138" algn="just">
              <a:buFontTx/>
              <a:buChar char="-"/>
            </a:pPr>
            <a:r>
              <a:rPr lang="en-US" sz="3200" smtClean="0">
                <a:solidFill>
                  <a:schemeClr val="tx1"/>
                </a:solidFill>
                <a:latin typeface="Arial" pitchFamily="34" charset="0"/>
                <a:cs typeface="Arial" pitchFamily="34" charset="0"/>
              </a:rPr>
              <a:t>Xem </a:t>
            </a:r>
            <a:r>
              <a:rPr lang="en-US" sz="3200">
                <a:solidFill>
                  <a:schemeClr val="tx1"/>
                </a:solidFill>
                <a:latin typeface="Arial" pitchFamily="34" charset="0"/>
                <a:cs typeface="Arial" pitchFamily="34" charset="0"/>
              </a:rPr>
              <a:t>lại </a:t>
            </a:r>
            <a:r>
              <a:rPr lang="en-US" sz="3200" smtClean="0">
                <a:solidFill>
                  <a:schemeClr val="tx1"/>
                </a:solidFill>
                <a:latin typeface="Arial" pitchFamily="34" charset="0"/>
                <a:cs typeface="Arial" pitchFamily="34" charset="0"/>
              </a:rPr>
              <a:t>các </a:t>
            </a:r>
            <a:r>
              <a:rPr lang="en-US" sz="3200" smtClean="0">
                <a:solidFill>
                  <a:schemeClr val="tx1"/>
                </a:solidFill>
                <a:latin typeface="Arial" pitchFamily="34" charset="0"/>
                <a:cs typeface="Arial" pitchFamily="34" charset="0"/>
              </a:rPr>
              <a:t>bài trong chủ đề </a:t>
            </a:r>
            <a:r>
              <a:rPr lang="en-US" sz="3200" i="1" smtClean="0">
                <a:solidFill>
                  <a:schemeClr val="tx1"/>
                </a:solidFill>
                <a:latin typeface="Arial" pitchFamily="34" charset="0"/>
                <a:cs typeface="Arial" pitchFamily="34" charset="0"/>
              </a:rPr>
              <a:t>Thiên nhiên kì thú</a:t>
            </a:r>
            <a:r>
              <a:rPr lang="en-US" sz="3200" smtClean="0">
                <a:solidFill>
                  <a:schemeClr val="tx1"/>
                </a:solidFill>
                <a:latin typeface="Arial" pitchFamily="34" charset="0"/>
                <a:cs typeface="Arial" pitchFamily="34" charset="0"/>
              </a:rPr>
              <a:t>.</a:t>
            </a:r>
            <a:endParaRPr lang="en-US" sz="3200">
              <a:solidFill>
                <a:schemeClr val="tx1"/>
              </a:solidFill>
              <a:latin typeface="Arial" pitchFamily="34" charset="0"/>
              <a:cs typeface="Arial" pitchFamily="34" charset="0"/>
            </a:endParaRPr>
          </a:p>
          <a:p>
            <a:pPr marL="457138" indent="-457138" algn="just">
              <a:buFontTx/>
              <a:buChar char="-"/>
            </a:pPr>
            <a:r>
              <a:rPr lang="en-US" sz="3200">
                <a:solidFill>
                  <a:schemeClr val="tx1"/>
                </a:solidFill>
                <a:latin typeface="Arial" pitchFamily="34" charset="0"/>
                <a:cs typeface="Arial" pitchFamily="34" charset="0"/>
              </a:rPr>
              <a:t>Chuẩn bị bài </a:t>
            </a:r>
            <a:r>
              <a:rPr lang="en-US" sz="3200" smtClean="0">
                <a:solidFill>
                  <a:schemeClr val="tx1"/>
                </a:solidFill>
                <a:latin typeface="Arial" pitchFamily="34" charset="0"/>
                <a:cs typeface="Arial" pitchFamily="34" charset="0"/>
              </a:rPr>
              <a:t>mới, trang 124.</a:t>
            </a:r>
            <a:endParaRPr lang="en-US" sz="320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338851143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1543</TotalTime>
  <Words>315</Words>
  <Application>Microsoft Office PowerPoint</Application>
  <PresentationFormat>On-screen Show (16:9)</PresentationFormat>
  <Paragraphs>38</Paragraphs>
  <Slides>9</Slides>
  <Notes>3</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PC</cp:lastModifiedBy>
  <cp:revision>276</cp:revision>
  <dcterms:created xsi:type="dcterms:W3CDTF">2020-12-08T15:48:47Z</dcterms:created>
  <dcterms:modified xsi:type="dcterms:W3CDTF">2021-03-29T16:08:53Z</dcterms:modified>
</cp:coreProperties>
</file>