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1"/>
  </p:notesMasterIdLst>
  <p:sldIdLst>
    <p:sldId id="342" r:id="rId4"/>
    <p:sldId id="364" r:id="rId5"/>
    <p:sldId id="367" r:id="rId6"/>
    <p:sldId id="265" r:id="rId7"/>
    <p:sldId id="355" r:id="rId8"/>
    <p:sldId id="344" r:id="rId9"/>
    <p:sldId id="368" r:id="rId10"/>
    <p:sldId id="345" r:id="rId11"/>
    <p:sldId id="369" r:id="rId12"/>
    <p:sldId id="370" r:id="rId13"/>
    <p:sldId id="8629" r:id="rId14"/>
    <p:sldId id="8630" r:id="rId15"/>
    <p:sldId id="8625" r:id="rId16"/>
    <p:sldId id="493" r:id="rId17"/>
    <p:sldId id="8631" r:id="rId18"/>
    <p:sldId id="337"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A5C4D-238D-49B3-9DFD-55015589843A}" type="datetimeFigureOut">
              <a:rPr lang="en-US" smtClean="0"/>
              <a:t>16/04/2026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DCBF8-B19C-4F1B-B6DC-E68663A83623}" type="slidenum">
              <a:rPr lang="en-US" smtClean="0"/>
              <a:t>‹#›</a:t>
            </a:fld>
            <a:endParaRPr lang="en-US"/>
          </a:p>
        </p:txBody>
      </p:sp>
    </p:spTree>
    <p:extLst>
      <p:ext uri="{BB962C8B-B14F-4D97-AF65-F5344CB8AC3E}">
        <p14:creationId xmlns:p14="http://schemas.microsoft.com/office/powerpoint/2010/main" val="275623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88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787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039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876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512766" y="5320780"/>
            <a:ext cx="1502740" cy="134700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67" name="Google Shape;767;p18"/>
          <p:cNvGrpSpPr/>
          <p:nvPr/>
        </p:nvGrpSpPr>
        <p:grpSpPr>
          <a:xfrm rot="8099880">
            <a:off x="20885" y="70355"/>
            <a:ext cx="874835" cy="771231"/>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8" name="Google Shape;778;p18"/>
          <p:cNvGrpSpPr/>
          <p:nvPr/>
        </p:nvGrpSpPr>
        <p:grpSpPr>
          <a:xfrm>
            <a:off x="9484203" y="-240769"/>
            <a:ext cx="2829184" cy="188612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6" name="Google Shape;786;p18"/>
          <p:cNvGrpSpPr/>
          <p:nvPr/>
        </p:nvGrpSpPr>
        <p:grpSpPr>
          <a:xfrm>
            <a:off x="11285268" y="4125727"/>
            <a:ext cx="1703989" cy="1347004"/>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95" name="Google Shape;795;p18"/>
          <p:cNvGrpSpPr/>
          <p:nvPr/>
        </p:nvGrpSpPr>
        <p:grpSpPr>
          <a:xfrm rot="10800000">
            <a:off x="4769510" y="-342358"/>
            <a:ext cx="2120540" cy="924348"/>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59043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929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8520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42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4787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98228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22507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0542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95111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6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8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546789" y="221300"/>
            <a:ext cx="1367964" cy="1081376"/>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61" name="Google Shape;861;p20"/>
          <p:cNvGrpSpPr/>
          <p:nvPr/>
        </p:nvGrpSpPr>
        <p:grpSpPr>
          <a:xfrm flipH="1">
            <a:off x="9985093" y="325285"/>
            <a:ext cx="2299111" cy="630451"/>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0" name="Google Shape;870;p20"/>
          <p:cNvGrpSpPr/>
          <p:nvPr/>
        </p:nvGrpSpPr>
        <p:grpSpPr>
          <a:xfrm rot="3617422">
            <a:off x="16721" y="6180741"/>
            <a:ext cx="852331" cy="509352"/>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7" name="Google Shape;877;p20"/>
          <p:cNvGrpSpPr/>
          <p:nvPr/>
        </p:nvGrpSpPr>
        <p:grpSpPr>
          <a:xfrm>
            <a:off x="11316720" y="5633825"/>
            <a:ext cx="888153" cy="1297929"/>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32028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41793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0574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22948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16/04/2026</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6055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7"/>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63" name="Google Shape;1463;p32"/>
          <p:cNvGrpSpPr/>
          <p:nvPr/>
        </p:nvGrpSpPr>
        <p:grpSpPr>
          <a:xfrm rot="-3617422" flipH="1">
            <a:off x="11321329"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70" name="Google Shape;1470;p32"/>
          <p:cNvGrpSpPr/>
          <p:nvPr/>
        </p:nvGrpSpPr>
        <p:grpSpPr>
          <a:xfrm flipH="1">
            <a:off x="83552" y="5593042"/>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84" name="Google Shape;1484;p32"/>
          <p:cNvGrpSpPr/>
          <p:nvPr/>
        </p:nvGrpSpPr>
        <p:grpSpPr>
          <a:xfrm rot="10800000" flipH="1">
            <a:off x="10426906" y="-295958"/>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93" name="Google Shape;1493;p32"/>
          <p:cNvGrpSpPr/>
          <p:nvPr/>
        </p:nvGrpSpPr>
        <p:grpSpPr>
          <a:xfrm rot="2839265">
            <a:off x="761753" y="-227150"/>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110843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7" y="4855416"/>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06" name="Google Shape;1506;p33"/>
          <p:cNvGrpSpPr/>
          <p:nvPr/>
        </p:nvGrpSpPr>
        <p:grpSpPr>
          <a:xfrm flipH="1">
            <a:off x="10300594" y="1443977"/>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15" name="Google Shape;1515;p33"/>
          <p:cNvGrpSpPr/>
          <p:nvPr/>
        </p:nvGrpSpPr>
        <p:grpSpPr>
          <a:xfrm flipH="1">
            <a:off x="3864681"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7" name="Google Shape;1527;p33"/>
          <p:cNvGrpSpPr/>
          <p:nvPr/>
        </p:nvGrpSpPr>
        <p:grpSpPr>
          <a:xfrm rot="615299" flipH="1">
            <a:off x="372562" y="1412125"/>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2" name="Google Shape;1552;p33"/>
          <p:cNvSpPr/>
          <p:nvPr/>
        </p:nvSpPr>
        <p:spPr>
          <a:xfrm>
            <a:off x="10043141" y="6431404"/>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4" name="Google Shape;1554;p33"/>
          <p:cNvSpPr/>
          <p:nvPr/>
        </p:nvSpPr>
        <p:spPr>
          <a:xfrm>
            <a:off x="6226152" y="6515217"/>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20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0" name="Google Shape;1570;p34"/>
          <p:cNvGrpSpPr/>
          <p:nvPr/>
        </p:nvGrpSpPr>
        <p:grpSpPr>
          <a:xfrm rot="-4477981" flipH="1">
            <a:off x="11187224"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98" name="Google Shape;1598;p34"/>
          <p:cNvGrpSpPr/>
          <p:nvPr/>
        </p:nvGrpSpPr>
        <p:grpSpPr>
          <a:xfrm rot="10800000" flipH="1">
            <a:off x="4932670"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70783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5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3066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7737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16/04/2026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388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jp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36C73BB-99C8-4C31-8316-6E3B75D8F6F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43790" y="105075"/>
            <a:ext cx="1219802" cy="1219802"/>
          </a:xfrm>
          <a:prstGeom prst="rect">
            <a:avLst/>
          </a:prstGeom>
        </p:spPr>
      </p:pic>
    </p:spTree>
    <p:extLst>
      <p:ext uri="{BB962C8B-B14F-4D97-AF65-F5344CB8AC3E}">
        <p14:creationId xmlns:p14="http://schemas.microsoft.com/office/powerpoint/2010/main" val="6179139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119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342002593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emf"/><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506545" y="2229803"/>
            <a:ext cx="5649945" cy="1231106"/>
          </a:xfrm>
          <a:prstGeom prst="rect">
            <a:avLst/>
          </a:prstGeom>
          <a:noFill/>
        </p:spPr>
        <p:txBody>
          <a:bodyPr wrap="none" lIns="121920" tIns="60960" rIns="121920" bIns="60960">
            <a:spAutoFit/>
          </a:bodyPr>
          <a:lstStyle/>
          <a:p>
            <a:pPr algn="ctr" defTabSz="1219170">
              <a:buClr>
                <a:srgbClr val="000000"/>
              </a:buClr>
            </a:pPr>
            <a:r>
              <a:rPr lang="en-US" sz="7200" b="1" kern="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latin typeface="Arial"/>
                <a:cs typeface="Arial"/>
                <a:sym typeface="Arial"/>
              </a:rPr>
              <a:t>KHỞI ĐỘNG</a:t>
            </a: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597994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105270" y="2229803"/>
            <a:ext cx="445250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Vận</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dụng</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2742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18597" y="274316"/>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thói quen không tốt ảnh hưởng đến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
        <p:nvSpPr>
          <p:cNvPr id="4" name="TextBox 3">
            <a:extLst>
              <a:ext uri="{FF2B5EF4-FFF2-40B4-BE49-F238E27FC236}">
                <a16:creationId xmlns:a16="http://schemas.microsoft.com/office/drawing/2014/main" id="{92B2A0D8-AFEE-48F9-80A2-4D89A37DB847}"/>
              </a:ext>
            </a:extLst>
          </p:cNvPr>
          <p:cNvSpPr txBox="1"/>
          <p:nvPr/>
        </p:nvSpPr>
        <p:spPr>
          <a:xfrm>
            <a:off x="6076348" y="1727730"/>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việc cần làm để chăm  sóc và bảo vệ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4" name="Picture 3">
            <a:extLst>
              <a:ext uri="{FF2B5EF4-FFF2-40B4-BE49-F238E27FC236}">
                <a16:creationId xmlns:a16="http://schemas.microsoft.com/office/drawing/2014/main" id="{80669C80-FC91-491D-8D0F-D70580B5E275}"/>
              </a:ext>
            </a:extLst>
          </p:cNvPr>
          <p:cNvPicPr>
            <a:picLocks noChangeAspect="1"/>
          </p:cNvPicPr>
          <p:nvPr/>
        </p:nvPicPr>
        <p:blipFill>
          <a:blip r:embed="rId3"/>
          <a:stretch>
            <a:fillRect/>
          </a:stretch>
        </p:blipFill>
        <p:spPr>
          <a:xfrm>
            <a:off x="1275748" y="636069"/>
            <a:ext cx="9302416" cy="531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63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7117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117983" cy="5509200"/>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thói quen làm ảnh hưởng đến các cơ quan tiêu hóa, tuần hoàn, thần kinh: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Thức khuya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đồ chiên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Sử dụng các chất kích thích như rượu, bia,…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chơi thể thao quá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không điều độ</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rPr>
              <a:t>………</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372952" cy="5016758"/>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việc cần làm để chăm sóc và bảo vệ cơ quan tiêu hoá, tuần hoàn, thần kinh:</a:t>
            </a:r>
            <a:endParaRPr lang="en-US" sz="3200" b="1" i="1" dirty="0">
              <a:solidFill>
                <a:srgbClr val="FFFF00"/>
              </a:solidFill>
              <a:latin typeface="Calibri" panose="020F0502020204030204"/>
            </a:endParaRPr>
          </a:p>
          <a:p>
            <a:pPr marL="457200" lvl="0" indent="-457200" algn="just">
              <a:buFont typeface="Arial" panose="020B0604020202020204" pitchFamily="34" charset="0"/>
              <a:buChar char="•"/>
            </a:pPr>
            <a:r>
              <a:rPr lang="vi-VN" sz="3200" b="1" i="1" dirty="0">
                <a:solidFill>
                  <a:prstClr val="white"/>
                </a:solidFill>
                <a:latin typeface="Calibri" panose="020F0502020204030204"/>
              </a:rPr>
              <a:t>Ngủ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rau</a:t>
            </a:r>
          </a:p>
          <a:p>
            <a:pPr marL="457200" lvl="0" indent="-457200" algn="just">
              <a:buFont typeface="Arial" panose="020B0604020202020204" pitchFamily="34" charset="0"/>
              <a:buChar char="•"/>
            </a:pPr>
            <a:r>
              <a:rPr lang="vi-VN" sz="3200" b="1" i="1" dirty="0">
                <a:solidFill>
                  <a:prstClr val="white"/>
                </a:solidFill>
                <a:latin typeface="Calibri" panose="020F0502020204030204"/>
              </a:rPr>
              <a:t>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vui chơi vừa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điều độ, đủ chất,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sử dụng các chất kích thích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Tâm trạng, cảm xúc vui vẻ, tích cực</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01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627" y="1121248"/>
            <a:ext cx="8281341" cy="3761728"/>
          </a:xfrm>
          <a:prstGeom prst="rect">
            <a:avLst/>
          </a:prstGeom>
        </p:spPr>
      </p:pic>
      <p:sp>
        <p:nvSpPr>
          <p:cNvPr id="17" name="Rectangle 3"/>
          <p:cNvSpPr>
            <a:spLocks noChangeArrowheads="1"/>
          </p:cNvSpPr>
          <p:nvPr/>
        </p:nvSpPr>
        <p:spPr bwMode="auto">
          <a:xfrm>
            <a:off x="1740221" y="1670897"/>
            <a:ext cx="8360420" cy="299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Ôn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lại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nội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dung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endParaRPr lang="en-US" altLang="en-US" sz="4800" b="1"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Chuẩn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bị</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tiếp</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theo.</a:t>
            </a:r>
            <a:endParaRPr lang="en-US" altLang="en-US" sz="4800" b="1" kern="0" dirty="0">
              <a:solidFill>
                <a:srgbClr val="FF0000"/>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61830" y="2012890"/>
            <a:ext cx="5028967" cy="5028967"/>
          </a:xfrm>
          <a:prstGeom prst="rect">
            <a:avLst/>
          </a:prstGeom>
        </p:spPr>
      </p:pic>
    </p:spTree>
    <p:extLst>
      <p:ext uri="{BB962C8B-B14F-4D97-AF65-F5344CB8AC3E}">
        <p14:creationId xmlns:p14="http://schemas.microsoft.com/office/powerpoint/2010/main" val="7472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9959" y="44934"/>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18317" y="782449"/>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8DEB29F8-95FF-FE31-E909-2C2118873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48" y="1877302"/>
            <a:ext cx="11154609" cy="2655179"/>
          </a:xfrm>
          <a:prstGeom prst="rect">
            <a:avLst/>
          </a:prstGeom>
        </p:spPr>
      </p:pic>
      <p:pic>
        <p:nvPicPr>
          <p:cNvPr id="12" name="Picture 11">
            <a:extLst>
              <a:ext uri="{FF2B5EF4-FFF2-40B4-BE49-F238E27FC236}">
                <a16:creationId xmlns:a16="http://schemas.microsoft.com/office/drawing/2014/main" id="{8D4C1B02-64A2-452B-98B9-7C589941B9B9}"/>
              </a:ext>
            </a:extLst>
          </p:cNvPr>
          <p:cNvPicPr>
            <a:picLocks noChangeAspect="1"/>
          </p:cNvPicPr>
          <p:nvPr/>
        </p:nvPicPr>
        <p:blipFill>
          <a:blip r:embed="rId6"/>
          <a:stretch>
            <a:fillRect/>
          </a:stretch>
        </p:blipFill>
        <p:spPr>
          <a:xfrm>
            <a:off x="1644332" y="2383038"/>
            <a:ext cx="9102117" cy="2310584"/>
          </a:xfrm>
          <a:prstGeom prst="rect">
            <a:avLst/>
          </a:prstGeom>
        </p:spPr>
      </p:pic>
      <p:pic>
        <p:nvPicPr>
          <p:cNvPr id="80" name="Picture 79">
            <a:extLst>
              <a:ext uri="{FF2B5EF4-FFF2-40B4-BE49-F238E27FC236}">
                <a16:creationId xmlns:a16="http://schemas.microsoft.com/office/drawing/2014/main" id="{F59DAC80-57A2-4329-AAEE-36259BDD3924}"/>
              </a:ext>
            </a:extLst>
          </p:cNvPr>
          <p:cNvPicPr>
            <a:picLocks noChangeAspect="1"/>
          </p:cNvPicPr>
          <p:nvPr/>
        </p:nvPicPr>
        <p:blipFill>
          <a:blip r:embed="rId7"/>
          <a:stretch>
            <a:fillRect/>
          </a:stretch>
        </p:blipFill>
        <p:spPr>
          <a:xfrm>
            <a:off x="3263558" y="1057126"/>
            <a:ext cx="5468586" cy="1121761"/>
          </a:xfrm>
          <a:prstGeom prst="rect">
            <a:avLst/>
          </a:prstGeom>
        </p:spPr>
      </p:pic>
      <p:sp>
        <p:nvSpPr>
          <p:cNvPr id="81" name="TextBox 80">
            <a:extLst>
              <a:ext uri="{FF2B5EF4-FFF2-40B4-BE49-F238E27FC236}">
                <a16:creationId xmlns:a16="http://schemas.microsoft.com/office/drawing/2014/main" id="{87F8B4B0-1D12-47D1-884F-9B2B1890DD63}"/>
              </a:ext>
            </a:extLst>
          </p:cNvPr>
          <p:cNvSpPr txBox="1"/>
          <p:nvPr/>
        </p:nvSpPr>
        <p:spPr>
          <a:xfrm>
            <a:off x="1785731" y="230000"/>
            <a:ext cx="84018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Thứ</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tháng</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1768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822340" y="2229803"/>
            <a:ext cx="501836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Thực</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hành</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34322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46420" y="312615"/>
            <a:ext cx="11469655" cy="890543"/>
            <a:chOff x="446420" y="312616"/>
            <a:chExt cx="4735742" cy="1953358"/>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46420" y="661935"/>
              <a:ext cx="4628439" cy="1155437"/>
            </a:xfrm>
            <a:prstGeom prst="rect">
              <a:avLst/>
            </a:prstGeom>
            <a:noFill/>
          </p:spPr>
          <p:txBody>
            <a:bodyPr wrap="square">
              <a:spAutoFit/>
            </a:bodyPr>
            <a:lstStyle/>
            <a:p>
              <a:pPr algn="ctr" defTabSz="1219170">
                <a:buClr>
                  <a:srgbClr val="000000"/>
                </a:buClr>
              </a:pPr>
              <a:r>
                <a:rPr lang="en-US" sz="3600" b="1" dirty="0">
                  <a:solidFill>
                    <a:srgbClr val="FF0000"/>
                  </a:solidFill>
                  <a:latin typeface="Calibri" panose="020F0502020204030204" pitchFamily="34" charset="0"/>
                  <a:cs typeface="Calibri" panose="020F0502020204030204" pitchFamily="34" charset="0"/>
                </a:rPr>
                <a:t>1. </a:t>
              </a:r>
              <a:r>
                <a:rPr lang="vi-VN" sz="3600" b="1" i="0" dirty="0">
                  <a:solidFill>
                    <a:srgbClr val="FF0000"/>
                  </a:solidFill>
                  <a:effectLst/>
                  <a:latin typeface="Calibri" panose="020F0502020204030204" pitchFamily="34" charset="0"/>
                  <a:cs typeface="Calibri" panose="020F0502020204030204" pitchFamily="34" charset="0"/>
                </a:rPr>
                <a:t>Hoàn thành sơ đồ theo gợi ý sau và chia sẻ với các bạn.</a:t>
              </a:r>
              <a:endParaRPr lang="en-US" sz="3600" b="1" kern="0" dirty="0">
                <a:solidFill>
                  <a:srgbClr val="FF0000"/>
                </a:solidFill>
                <a:latin typeface="Calibri" panose="020F0502020204030204" pitchFamily="34" charset="0"/>
                <a:cs typeface="Calibri" panose="020F0502020204030204" pitchFamily="34" charset="0"/>
                <a:sym typeface="Vibur"/>
              </a:endParaRPr>
            </a:p>
          </p:txBody>
        </p:sp>
      </p:grpSp>
      <p:pic>
        <p:nvPicPr>
          <p:cNvPr id="8" name="Picture 7">
            <a:extLst>
              <a:ext uri="{FF2B5EF4-FFF2-40B4-BE49-F238E27FC236}">
                <a16:creationId xmlns:a16="http://schemas.microsoft.com/office/drawing/2014/main" id="{ADAE29C6-683B-4095-A2C0-35419B4A4B21}"/>
              </a:ext>
            </a:extLst>
          </p:cNvPr>
          <p:cNvPicPr>
            <a:picLocks noChangeAspect="1"/>
          </p:cNvPicPr>
          <p:nvPr/>
        </p:nvPicPr>
        <p:blipFill>
          <a:blip r:embed="rId3"/>
          <a:stretch>
            <a:fillRect/>
          </a:stretch>
        </p:blipFill>
        <p:spPr>
          <a:xfrm>
            <a:off x="2181726" y="1423887"/>
            <a:ext cx="7222155" cy="4728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4743" y="49507"/>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 y="1066220"/>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084578" y="3469515"/>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90150" y="5072333"/>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8413" name="Picture 8412">
            <a:extLst>
              <a:ext uri="{FF2B5EF4-FFF2-40B4-BE49-F238E27FC236}">
                <a16:creationId xmlns:a16="http://schemas.microsoft.com/office/drawing/2014/main" id="{51383994-B923-837A-31C8-C72FACAAD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92" y="616017"/>
            <a:ext cx="11371843" cy="2655834"/>
          </a:xfrm>
          <a:prstGeom prst="rect">
            <a:avLst/>
          </a:prstGeom>
        </p:spPr>
      </p:pic>
      <p:sp>
        <p:nvSpPr>
          <p:cNvPr id="3" name="TextBox 2">
            <a:extLst>
              <a:ext uri="{FF2B5EF4-FFF2-40B4-BE49-F238E27FC236}">
                <a16:creationId xmlns:a16="http://schemas.microsoft.com/office/drawing/2014/main" id="{2119A4AA-3F20-E992-AB36-3443C89520DE}"/>
              </a:ext>
            </a:extLst>
          </p:cNvPr>
          <p:cNvSpPr txBox="1"/>
          <p:nvPr/>
        </p:nvSpPr>
        <p:spPr>
          <a:xfrm>
            <a:off x="2205265" y="1621216"/>
            <a:ext cx="8100189" cy="1015663"/>
          </a:xfrm>
          <a:prstGeom prst="rect">
            <a:avLst/>
          </a:prstGeom>
          <a:noFill/>
        </p:spPr>
        <p:txBody>
          <a:bodyPr wrap="square">
            <a:spAutoFit/>
          </a:bodyPr>
          <a:lstStyle/>
          <a:p>
            <a:pPr algn="ctr"/>
            <a:r>
              <a:rPr lang="nl-NL" sz="6000" b="1" dirty="0">
                <a:solidFill>
                  <a:srgbClr val="002060"/>
                </a:solidFill>
                <a:latin typeface="Calibri" panose="020F0502020204030204" pitchFamily="34" charset="0"/>
                <a:cs typeface="Calibri" panose="020F0502020204030204" pitchFamily="34" charset="0"/>
              </a:rPr>
              <a:t>Hoàn thành sơ đồ</a:t>
            </a:r>
            <a:endParaRPr lang="en-US" sz="6000" b="1" dirty="0">
              <a:solidFill>
                <a:srgbClr val="002060"/>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2E42446-E88A-4DA8-B217-39DD38DE9BDC}"/>
              </a:ext>
            </a:extLst>
          </p:cNvPr>
          <p:cNvGrpSpPr/>
          <p:nvPr/>
        </p:nvGrpSpPr>
        <p:grpSpPr>
          <a:xfrm>
            <a:off x="3339278" y="2989161"/>
            <a:ext cx="5371584" cy="3849329"/>
            <a:chOff x="3339278" y="2989161"/>
            <a:chExt cx="5371584" cy="3849329"/>
          </a:xfrm>
        </p:grpSpPr>
        <p:pic>
          <p:nvPicPr>
            <p:cNvPr id="4" name="Picture 3" descr="A picture containing toy, doll&#10;&#10;Description automatically generated">
              <a:extLst>
                <a:ext uri="{FF2B5EF4-FFF2-40B4-BE49-F238E27FC236}">
                  <a16:creationId xmlns:a16="http://schemas.microsoft.com/office/drawing/2014/main" id="{062F3201-F27A-6CBF-BD93-F9B37F5A9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8" y="2989161"/>
              <a:ext cx="5335980" cy="3849329"/>
            </a:xfrm>
            <a:prstGeom prst="rect">
              <a:avLst/>
            </a:prstGeom>
          </p:spPr>
        </p:pic>
        <p:sp>
          <p:nvSpPr>
            <p:cNvPr id="2" name="TextBox 1">
              <a:extLst>
                <a:ext uri="{FF2B5EF4-FFF2-40B4-BE49-F238E27FC236}">
                  <a16:creationId xmlns:a16="http://schemas.microsoft.com/office/drawing/2014/main" id="{719012C1-B077-46CD-9B28-59E31175663A}"/>
                </a:ext>
              </a:extLst>
            </p:cNvPr>
            <p:cNvSpPr txBox="1"/>
            <p:nvPr/>
          </p:nvSpPr>
          <p:spPr>
            <a:xfrm>
              <a:off x="3570971" y="3590222"/>
              <a:ext cx="5139891" cy="769441"/>
            </a:xfrm>
            <a:prstGeom prst="rect">
              <a:avLst/>
            </a:prstGeom>
            <a:noFill/>
          </p:spPr>
          <p:txBody>
            <a:bodyPr wrap="square" rtlCol="0">
              <a:spAutoFit/>
            </a:bodyPr>
            <a:lstStyle/>
            <a:p>
              <a:r>
                <a:rPr lang="en-US" sz="4400" b="1" dirty="0" err="1">
                  <a:solidFill>
                    <a:srgbClr val="FF0000"/>
                  </a:solidFill>
                  <a:latin typeface="Calibri" panose="020F0502020204030204" pitchFamily="34" charset="0"/>
                  <a:cs typeface="Calibri" panose="020F0502020204030204" pitchFamily="34" charset="0"/>
                </a:rPr>
                <a:t>Thảo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luận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nhóm</a:t>
              </a:r>
              <a:r>
                <a:rPr lang="en-US" sz="4400" b="1" dirty="0">
                  <a:solidFill>
                    <a:srgbClr val="FF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3840531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13"/>
                                        </p:tgtEl>
                                        <p:attrNameLst>
                                          <p:attrName>style.visibility</p:attrName>
                                        </p:attrNameLst>
                                      </p:cBhvr>
                                      <p:to>
                                        <p:strVal val="visible"/>
                                      </p:to>
                                    </p:set>
                                    <p:animEffect transition="in" filter="barn(inVertical)">
                                      <p:cBhvr>
                                        <p:cTn id="12" dur="500"/>
                                        <p:tgtEl>
                                          <p:spTgt spid="84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8" name="Rectangle 7">
            <a:extLst>
              <a:ext uri="{FF2B5EF4-FFF2-40B4-BE49-F238E27FC236}">
                <a16:creationId xmlns:a16="http://schemas.microsoft.com/office/drawing/2014/main" id="{660DDDB1-ABC3-403B-B1F9-E68B5790DC3D}"/>
              </a:ext>
            </a:extLst>
          </p:cNvPr>
          <p:cNvSpPr/>
          <p:nvPr/>
        </p:nvSpPr>
        <p:spPr>
          <a:xfrm>
            <a:off x="240632" y="2820202"/>
            <a:ext cx="1925052" cy="10491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Con </a:t>
            </a:r>
            <a:r>
              <a:rPr lang="en-US" sz="2000" b="1" dirty="0" err="1">
                <a:solidFill>
                  <a:srgbClr val="002060"/>
                </a:solidFill>
              </a:rPr>
              <a:t>người</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sức</a:t>
            </a:r>
            <a:r>
              <a:rPr lang="en-US" sz="2000" b="1" dirty="0">
                <a:solidFill>
                  <a:srgbClr val="002060"/>
                </a:solidFill>
              </a:rPr>
              <a:t> </a:t>
            </a:r>
            <a:r>
              <a:rPr lang="en-US" sz="2000" b="1" dirty="0" err="1">
                <a:solidFill>
                  <a:srgbClr val="002060"/>
                </a:solidFill>
              </a:rPr>
              <a:t>khỏe</a:t>
            </a:r>
            <a:endParaRPr lang="en-US" sz="2000" b="1" dirty="0">
              <a:solidFill>
                <a:srgbClr val="002060"/>
              </a:solidFill>
            </a:endParaRPr>
          </a:p>
        </p:txBody>
      </p:sp>
      <p:sp>
        <p:nvSpPr>
          <p:cNvPr id="10" name="Left Bracket 9">
            <a:extLst>
              <a:ext uri="{FF2B5EF4-FFF2-40B4-BE49-F238E27FC236}">
                <a16:creationId xmlns:a16="http://schemas.microsoft.com/office/drawing/2014/main" id="{3AF9826E-5739-437B-9F1F-81A8C63E6318}"/>
              </a:ext>
            </a:extLst>
          </p:cNvPr>
          <p:cNvSpPr/>
          <p:nvPr/>
        </p:nvSpPr>
        <p:spPr>
          <a:xfrm>
            <a:off x="2521819" y="1116531"/>
            <a:ext cx="481263" cy="4745253"/>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5EA0697-C09B-4025-91AD-30BC2300FDB3}"/>
              </a:ext>
            </a:extLst>
          </p:cNvPr>
          <p:cNvCxnSpPr>
            <a:cxnSpLocks/>
          </p:cNvCxnSpPr>
          <p:nvPr/>
        </p:nvCxnSpPr>
        <p:spPr>
          <a:xfrm>
            <a:off x="2165683" y="3315905"/>
            <a:ext cx="808524" cy="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F724C39-E479-4516-9575-BD7AFFE3D84D}"/>
              </a:ext>
            </a:extLst>
          </p:cNvPr>
          <p:cNvSpPr/>
          <p:nvPr/>
        </p:nvSpPr>
        <p:spPr>
          <a:xfrm>
            <a:off x="2983833" y="519765"/>
            <a:ext cx="1559291" cy="104915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tiêu</a:t>
            </a:r>
            <a:r>
              <a:rPr lang="en-US" sz="2000" b="1" dirty="0">
                <a:solidFill>
                  <a:srgbClr val="002060"/>
                </a:solidFill>
              </a:rPr>
              <a:t> </a:t>
            </a:r>
            <a:r>
              <a:rPr lang="en-US" sz="2000" b="1" dirty="0" err="1">
                <a:solidFill>
                  <a:srgbClr val="002060"/>
                </a:solidFill>
              </a:rPr>
              <a:t>hóa</a:t>
            </a:r>
            <a:endParaRPr lang="en-US" sz="2000" b="1" dirty="0">
              <a:solidFill>
                <a:srgbClr val="002060"/>
              </a:solidFill>
            </a:endParaRPr>
          </a:p>
        </p:txBody>
      </p:sp>
      <p:sp>
        <p:nvSpPr>
          <p:cNvPr id="21" name="Rectangle 20">
            <a:extLst>
              <a:ext uri="{FF2B5EF4-FFF2-40B4-BE49-F238E27FC236}">
                <a16:creationId xmlns:a16="http://schemas.microsoft.com/office/drawing/2014/main" id="{70E7FEC3-7280-44B1-A1C6-790EADEEAF33}"/>
              </a:ext>
            </a:extLst>
          </p:cNvPr>
          <p:cNvSpPr/>
          <p:nvPr/>
        </p:nvSpPr>
        <p:spPr>
          <a:xfrm>
            <a:off x="2954958" y="2762449"/>
            <a:ext cx="1559291" cy="10491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tuần</a:t>
            </a:r>
            <a:r>
              <a:rPr lang="en-US" sz="2000" b="1" dirty="0">
                <a:solidFill>
                  <a:srgbClr val="002060"/>
                </a:solidFill>
              </a:rPr>
              <a:t> </a:t>
            </a:r>
            <a:r>
              <a:rPr lang="en-US" sz="2000" b="1" dirty="0" err="1">
                <a:solidFill>
                  <a:srgbClr val="002060"/>
                </a:solidFill>
              </a:rPr>
              <a:t>hoàn</a:t>
            </a:r>
            <a:endParaRPr lang="en-US" sz="2000" b="1" dirty="0">
              <a:solidFill>
                <a:srgbClr val="002060"/>
              </a:solidFill>
            </a:endParaRPr>
          </a:p>
        </p:txBody>
      </p:sp>
      <p:sp>
        <p:nvSpPr>
          <p:cNvPr id="26" name="Rectangle 25">
            <a:extLst>
              <a:ext uri="{FF2B5EF4-FFF2-40B4-BE49-F238E27FC236}">
                <a16:creationId xmlns:a16="http://schemas.microsoft.com/office/drawing/2014/main" id="{49CF6175-0D94-44BE-9ED4-7677373D28DA}"/>
              </a:ext>
            </a:extLst>
          </p:cNvPr>
          <p:cNvSpPr/>
          <p:nvPr/>
        </p:nvSpPr>
        <p:spPr>
          <a:xfrm>
            <a:off x="2945331" y="5505652"/>
            <a:ext cx="1559291" cy="10491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27" name="Left Bracket 26">
            <a:extLst>
              <a:ext uri="{FF2B5EF4-FFF2-40B4-BE49-F238E27FC236}">
                <a16:creationId xmlns:a16="http://schemas.microsoft.com/office/drawing/2014/main" id="{52B0A17C-1366-442C-B9C2-F52E0A1FFD9E}"/>
              </a:ext>
            </a:extLst>
          </p:cNvPr>
          <p:cNvSpPr/>
          <p:nvPr/>
        </p:nvSpPr>
        <p:spPr>
          <a:xfrm>
            <a:off x="4851133" y="231010"/>
            <a:ext cx="481263" cy="1636292"/>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7CD7A9F-751D-4644-8D27-D832785AE4A2}"/>
              </a:ext>
            </a:extLst>
          </p:cNvPr>
          <p:cNvCxnSpPr>
            <a:cxnSpLocks/>
          </p:cNvCxnSpPr>
          <p:nvPr/>
        </p:nvCxnSpPr>
        <p:spPr>
          <a:xfrm>
            <a:off x="4552750" y="1092469"/>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1C24950-D670-41C8-9B87-A5967476D540}"/>
              </a:ext>
            </a:extLst>
          </p:cNvPr>
          <p:cNvSpPr/>
          <p:nvPr/>
        </p:nvSpPr>
        <p:spPr>
          <a:xfrm>
            <a:off x="5178393" y="0"/>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miệng</a:t>
            </a:r>
            <a:r>
              <a:rPr lang="en-US" sz="2000" b="1" dirty="0">
                <a:solidFill>
                  <a:srgbClr val="002060"/>
                </a:solidFill>
              </a:rPr>
              <a:t>, </a:t>
            </a:r>
            <a:r>
              <a:rPr lang="en-US" sz="2000" b="1" dirty="0" err="1">
                <a:solidFill>
                  <a:srgbClr val="002060"/>
                </a:solidFill>
              </a:rPr>
              <a:t>thực</a:t>
            </a:r>
            <a:r>
              <a:rPr lang="en-US" sz="2000" b="1" dirty="0">
                <a:solidFill>
                  <a:srgbClr val="002060"/>
                </a:solidFill>
              </a:rPr>
              <a:t> </a:t>
            </a:r>
            <a:r>
              <a:rPr lang="en-US" sz="2000" b="1" dirty="0" err="1">
                <a:solidFill>
                  <a:srgbClr val="002060"/>
                </a:solidFill>
              </a:rPr>
              <a:t>quản</a:t>
            </a:r>
            <a:r>
              <a:rPr lang="en-US" sz="2000" b="1" dirty="0">
                <a:solidFill>
                  <a:srgbClr val="002060"/>
                </a:solidFill>
              </a:rPr>
              <a:t>, </a:t>
            </a:r>
            <a:r>
              <a:rPr lang="en-US" sz="2000" b="1" dirty="0" err="1">
                <a:solidFill>
                  <a:srgbClr val="002060"/>
                </a:solidFill>
              </a:rPr>
              <a:t>dạ</a:t>
            </a:r>
            <a:r>
              <a:rPr lang="en-US" sz="2000" b="1" dirty="0">
                <a:solidFill>
                  <a:srgbClr val="002060"/>
                </a:solidFill>
              </a:rPr>
              <a:t> </a:t>
            </a:r>
            <a:r>
              <a:rPr lang="en-US" sz="2000" b="1" dirty="0" err="1">
                <a:solidFill>
                  <a:srgbClr val="002060"/>
                </a:solidFill>
              </a:rPr>
              <a:t>dày</a:t>
            </a:r>
            <a:r>
              <a:rPr lang="en-US" sz="2000" b="1" dirty="0">
                <a:solidFill>
                  <a:srgbClr val="002060"/>
                </a:solidFill>
              </a:rPr>
              <a:t>, </a:t>
            </a:r>
            <a:r>
              <a:rPr lang="en-US" sz="2000" b="1" dirty="0" err="1">
                <a:solidFill>
                  <a:srgbClr val="002060"/>
                </a:solidFill>
              </a:rPr>
              <a:t>ruột</a:t>
            </a:r>
            <a:r>
              <a:rPr lang="en-US" sz="2000" b="1" dirty="0">
                <a:solidFill>
                  <a:srgbClr val="002060"/>
                </a:solidFill>
              </a:rPr>
              <a:t> non, </a:t>
            </a:r>
            <a:r>
              <a:rPr lang="en-US" sz="2000" b="1" dirty="0" err="1">
                <a:solidFill>
                  <a:srgbClr val="002060"/>
                </a:solidFill>
              </a:rPr>
              <a:t>ruột</a:t>
            </a:r>
            <a:r>
              <a:rPr lang="en-US" sz="2000" b="1" dirty="0">
                <a:solidFill>
                  <a:srgbClr val="002060"/>
                </a:solidFill>
              </a:rPr>
              <a:t> </a:t>
            </a:r>
            <a:r>
              <a:rPr lang="en-US" sz="2000" b="1" dirty="0" err="1">
                <a:solidFill>
                  <a:srgbClr val="002060"/>
                </a:solidFill>
              </a:rPr>
              <a:t>già</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hậu</a:t>
            </a:r>
            <a:r>
              <a:rPr lang="en-US" sz="2000" b="1" dirty="0">
                <a:solidFill>
                  <a:srgbClr val="002060"/>
                </a:solidFill>
              </a:rPr>
              <a:t> </a:t>
            </a:r>
            <a:r>
              <a:rPr lang="en-US" sz="2000" b="1" dirty="0" err="1">
                <a:solidFill>
                  <a:srgbClr val="002060"/>
                </a:solidFill>
              </a:rPr>
              <a:t>môn</a:t>
            </a:r>
            <a:r>
              <a:rPr lang="en-US" sz="2000" b="1" dirty="0">
                <a:solidFill>
                  <a:srgbClr val="002060"/>
                </a:solidFill>
              </a:rPr>
              <a:t>. </a:t>
            </a:r>
          </a:p>
        </p:txBody>
      </p:sp>
      <p:sp>
        <p:nvSpPr>
          <p:cNvPr id="32" name="Rectangle: Rounded Corners 31">
            <a:extLst>
              <a:ext uri="{FF2B5EF4-FFF2-40B4-BE49-F238E27FC236}">
                <a16:creationId xmlns:a16="http://schemas.microsoft.com/office/drawing/2014/main" id="{8441B8AE-FB5B-48B7-AED4-1D4A8D9D2942}"/>
              </a:ext>
            </a:extLst>
          </p:cNvPr>
          <p:cNvSpPr/>
          <p:nvPr/>
        </p:nvSpPr>
        <p:spPr>
          <a:xfrm>
            <a:off x="5226519" y="731520"/>
            <a:ext cx="6660680" cy="664143"/>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Chức</a:t>
            </a:r>
            <a:r>
              <a:rPr lang="en-US" b="1" dirty="0">
                <a:solidFill>
                  <a:srgbClr val="002060"/>
                </a:solidFill>
              </a:rPr>
              <a:t> </a:t>
            </a:r>
            <a:r>
              <a:rPr lang="en-US" b="1" dirty="0" err="1">
                <a:solidFill>
                  <a:srgbClr val="002060"/>
                </a:solidFill>
              </a:rPr>
              <a:t>năng</a:t>
            </a:r>
            <a:r>
              <a:rPr lang="en-US" b="1" dirty="0">
                <a:solidFill>
                  <a:srgbClr val="002060"/>
                </a:solidFill>
              </a:rPr>
              <a:t>: </a:t>
            </a:r>
            <a:r>
              <a:rPr lang="en-US" b="1" dirty="0" err="1">
                <a:solidFill>
                  <a:srgbClr val="002060"/>
                </a:solidFill>
              </a:rPr>
              <a:t>biến</a:t>
            </a:r>
            <a:r>
              <a:rPr lang="en-US" b="1" dirty="0">
                <a:solidFill>
                  <a:srgbClr val="002060"/>
                </a:solidFill>
              </a:rPr>
              <a:t> </a:t>
            </a:r>
            <a:r>
              <a:rPr lang="en-US" b="1" dirty="0" err="1">
                <a:solidFill>
                  <a:srgbClr val="002060"/>
                </a:solidFill>
              </a:rPr>
              <a:t>đổi</a:t>
            </a:r>
            <a:r>
              <a:rPr lang="en-US" b="1" dirty="0">
                <a:solidFill>
                  <a:srgbClr val="002060"/>
                </a:solidFill>
              </a:rPr>
              <a:t> </a:t>
            </a:r>
            <a:r>
              <a:rPr lang="en-US" b="1" dirty="0" err="1">
                <a:solidFill>
                  <a:srgbClr val="002060"/>
                </a:solidFill>
              </a:rPr>
              <a:t>thức</a:t>
            </a:r>
            <a:r>
              <a:rPr lang="en-US" b="1" dirty="0">
                <a:solidFill>
                  <a:srgbClr val="002060"/>
                </a:solidFill>
              </a:rPr>
              <a:t> </a:t>
            </a:r>
            <a:r>
              <a:rPr lang="en-US" b="1" dirty="0" err="1">
                <a:solidFill>
                  <a:srgbClr val="002060"/>
                </a:solidFill>
              </a:rPr>
              <a:t>ăn</a:t>
            </a:r>
            <a:r>
              <a:rPr lang="en-US" b="1" dirty="0">
                <a:solidFill>
                  <a:srgbClr val="002060"/>
                </a:solidFill>
              </a:rPr>
              <a:t> </a:t>
            </a:r>
            <a:r>
              <a:rPr lang="en-US" b="1" dirty="0" err="1">
                <a:solidFill>
                  <a:srgbClr val="002060"/>
                </a:solidFill>
              </a:rPr>
              <a:t>thành</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dinh</a:t>
            </a:r>
            <a:r>
              <a:rPr lang="en-US" b="1" dirty="0">
                <a:solidFill>
                  <a:srgbClr val="002060"/>
                </a:solidFill>
              </a:rPr>
              <a:t> </a:t>
            </a:r>
            <a:r>
              <a:rPr lang="en-US" b="1" dirty="0" err="1">
                <a:solidFill>
                  <a:srgbClr val="002060"/>
                </a:solidFill>
              </a:rPr>
              <a:t>dưỡng</a:t>
            </a:r>
            <a:r>
              <a:rPr lang="en-US" b="1" dirty="0">
                <a:solidFill>
                  <a:srgbClr val="002060"/>
                </a:solidFill>
              </a:rPr>
              <a:t> </a:t>
            </a:r>
            <a:r>
              <a:rPr lang="en-US" b="1" dirty="0" err="1">
                <a:solidFill>
                  <a:srgbClr val="002060"/>
                </a:solidFill>
              </a:rPr>
              <a:t>cần</a:t>
            </a:r>
            <a:r>
              <a:rPr lang="en-US" b="1" dirty="0">
                <a:solidFill>
                  <a:srgbClr val="002060"/>
                </a:solidFill>
              </a:rPr>
              <a:t> </a:t>
            </a:r>
            <a:r>
              <a:rPr lang="en-US" b="1" dirty="0" err="1">
                <a:solidFill>
                  <a:srgbClr val="002060"/>
                </a:solidFill>
              </a:rPr>
              <a:t>thiết</a:t>
            </a:r>
            <a:r>
              <a:rPr lang="en-US" b="1" dirty="0">
                <a:solidFill>
                  <a:srgbClr val="002060"/>
                </a:solidFill>
              </a:rPr>
              <a:t> </a:t>
            </a:r>
            <a:r>
              <a:rPr lang="en-US" b="1" dirty="0" err="1">
                <a:solidFill>
                  <a:srgbClr val="002060"/>
                </a:solidFill>
              </a:rPr>
              <a:t>trong</a:t>
            </a:r>
            <a:r>
              <a:rPr lang="en-US" b="1" dirty="0">
                <a:solidFill>
                  <a:srgbClr val="002060"/>
                </a:solidFill>
              </a:rPr>
              <a:t> </a:t>
            </a:r>
            <a:r>
              <a:rPr lang="en-US" b="1" dirty="0" err="1">
                <a:solidFill>
                  <a:srgbClr val="002060"/>
                </a:solidFill>
              </a:rPr>
              <a:t>cơ</a:t>
            </a:r>
            <a:r>
              <a:rPr lang="en-US" b="1" dirty="0">
                <a:solidFill>
                  <a:srgbClr val="002060"/>
                </a:solidFill>
              </a:rPr>
              <a:t> </a:t>
            </a:r>
            <a:r>
              <a:rPr lang="en-US" b="1" dirty="0" err="1">
                <a:solidFill>
                  <a:srgbClr val="002060"/>
                </a:solidFill>
              </a:rPr>
              <a:t>thể</a:t>
            </a:r>
            <a:r>
              <a:rPr lang="en-US" b="1" dirty="0">
                <a:solidFill>
                  <a:srgbClr val="002060"/>
                </a:solidFill>
              </a:rPr>
              <a:t> </a:t>
            </a:r>
            <a:r>
              <a:rPr lang="en-US" b="1" dirty="0" err="1">
                <a:solidFill>
                  <a:srgbClr val="002060"/>
                </a:solidFill>
              </a:rPr>
              <a:t>và</a:t>
            </a:r>
            <a:r>
              <a:rPr lang="en-US" b="1" dirty="0">
                <a:solidFill>
                  <a:srgbClr val="002060"/>
                </a:solidFill>
              </a:rPr>
              <a:t> </a:t>
            </a:r>
            <a:r>
              <a:rPr lang="en-US" b="1" dirty="0" err="1">
                <a:solidFill>
                  <a:srgbClr val="002060"/>
                </a:solidFill>
              </a:rPr>
              <a:t>thải</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cặn</a:t>
            </a:r>
            <a:r>
              <a:rPr lang="en-US" b="1" dirty="0">
                <a:solidFill>
                  <a:srgbClr val="002060"/>
                </a:solidFill>
              </a:rPr>
              <a:t> </a:t>
            </a:r>
            <a:r>
              <a:rPr lang="en-US" b="1" dirty="0" err="1">
                <a:solidFill>
                  <a:srgbClr val="002060"/>
                </a:solidFill>
              </a:rPr>
              <a:t>bã</a:t>
            </a:r>
            <a:r>
              <a:rPr lang="en-US" b="1" dirty="0">
                <a:solidFill>
                  <a:srgbClr val="002060"/>
                </a:solidFill>
              </a:rPr>
              <a:t> </a:t>
            </a:r>
            <a:r>
              <a:rPr lang="en-US" b="1" dirty="0" err="1">
                <a:solidFill>
                  <a:srgbClr val="002060"/>
                </a:solidFill>
              </a:rPr>
              <a:t>ra</a:t>
            </a:r>
            <a:r>
              <a:rPr lang="en-US" b="1" dirty="0">
                <a:solidFill>
                  <a:srgbClr val="002060"/>
                </a:solidFill>
              </a:rPr>
              <a:t> </a:t>
            </a:r>
            <a:r>
              <a:rPr lang="en-US" b="1" dirty="0" err="1">
                <a:solidFill>
                  <a:srgbClr val="002060"/>
                </a:solidFill>
              </a:rPr>
              <a:t>ngoài</a:t>
            </a:r>
            <a:r>
              <a:rPr lang="en-US" b="1" dirty="0">
                <a:solidFill>
                  <a:srgbClr val="002060"/>
                </a:solidFill>
              </a:rPr>
              <a:t>.</a:t>
            </a:r>
          </a:p>
        </p:txBody>
      </p:sp>
      <p:sp>
        <p:nvSpPr>
          <p:cNvPr id="33" name="Rectangle: Rounded Corners 32">
            <a:extLst>
              <a:ext uri="{FF2B5EF4-FFF2-40B4-BE49-F238E27FC236}">
                <a16:creationId xmlns:a16="http://schemas.microsoft.com/office/drawing/2014/main" id="{439131E4-834C-4012-8DED-02155403863C}"/>
              </a:ext>
            </a:extLst>
          </p:cNvPr>
          <p:cNvSpPr/>
          <p:nvPr/>
        </p:nvSpPr>
        <p:spPr>
          <a:xfrm>
            <a:off x="5265020" y="1530417"/>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Cách</a:t>
            </a:r>
            <a:r>
              <a:rPr lang="en-US" sz="2000" b="1" dirty="0">
                <a:solidFill>
                  <a:srgbClr val="002060"/>
                </a:solidFill>
              </a:rPr>
              <a:t> </a:t>
            </a:r>
            <a:r>
              <a:rPr lang="en-US" sz="2000" b="1" dirty="0" err="1">
                <a:solidFill>
                  <a:srgbClr val="002060"/>
                </a:solidFill>
              </a:rPr>
              <a:t>chăm</a:t>
            </a:r>
            <a:r>
              <a:rPr lang="en-US" sz="2000" b="1" dirty="0">
                <a:solidFill>
                  <a:srgbClr val="002060"/>
                </a:solidFill>
              </a:rPr>
              <a:t> </a:t>
            </a:r>
            <a:r>
              <a:rPr lang="en-US" sz="2000" b="1" dirty="0" err="1">
                <a:solidFill>
                  <a:srgbClr val="002060"/>
                </a:solidFill>
              </a:rPr>
              <a:t>sóc</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uống</a:t>
            </a:r>
            <a:r>
              <a:rPr lang="en-US" sz="2000" b="1" dirty="0">
                <a:solidFill>
                  <a:srgbClr val="002060"/>
                </a:solidFill>
              </a:rPr>
              <a:t> </a:t>
            </a:r>
            <a:r>
              <a:rPr lang="en-US" sz="2000" b="1" dirty="0" err="1">
                <a:solidFill>
                  <a:srgbClr val="002060"/>
                </a:solidFill>
              </a:rPr>
              <a:t>đầy</a:t>
            </a:r>
            <a:r>
              <a:rPr lang="en-US" sz="2000" b="1" dirty="0">
                <a:solidFill>
                  <a:srgbClr val="002060"/>
                </a:solidFill>
              </a:rPr>
              <a:t> </a:t>
            </a:r>
            <a:r>
              <a:rPr lang="en-US" sz="2000" b="1" dirty="0" err="1">
                <a:solidFill>
                  <a:srgbClr val="002060"/>
                </a:solidFill>
              </a:rPr>
              <a:t>đủ</a:t>
            </a:r>
            <a:r>
              <a:rPr lang="en-US" sz="2000" b="1" dirty="0">
                <a:solidFill>
                  <a:srgbClr val="002060"/>
                </a:solidFill>
              </a:rPr>
              <a:t> </a:t>
            </a:r>
            <a:r>
              <a:rPr lang="en-US" sz="2000" b="1" dirty="0" err="1">
                <a:solidFill>
                  <a:srgbClr val="002060"/>
                </a:solidFill>
              </a:rPr>
              <a:t>chất</a:t>
            </a:r>
            <a:r>
              <a:rPr lang="en-US" sz="2000" b="1" dirty="0">
                <a:solidFill>
                  <a:srgbClr val="002060"/>
                </a:solidFill>
              </a:rPr>
              <a:t>; </a:t>
            </a:r>
            <a:r>
              <a:rPr lang="en-US" sz="2000" b="1" dirty="0" err="1">
                <a:solidFill>
                  <a:srgbClr val="002060"/>
                </a:solidFill>
              </a:rPr>
              <a:t>hợp</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 </a:t>
            </a:r>
            <a:r>
              <a:rPr lang="en-US" sz="2000" b="1" dirty="0" err="1">
                <a:solidFill>
                  <a:srgbClr val="002060"/>
                </a:solidFill>
              </a:rPr>
              <a:t>rửa</a:t>
            </a:r>
            <a:r>
              <a:rPr lang="en-US" sz="2000" b="1" dirty="0">
                <a:solidFill>
                  <a:srgbClr val="002060"/>
                </a:solidFill>
              </a:rPr>
              <a:t> </a:t>
            </a:r>
            <a:r>
              <a:rPr lang="en-US" sz="2000" b="1" dirty="0" err="1">
                <a:solidFill>
                  <a:srgbClr val="002060"/>
                </a:solidFill>
              </a:rPr>
              <a:t>tay</a:t>
            </a:r>
            <a:r>
              <a:rPr lang="en-US" sz="2000" b="1" dirty="0">
                <a:solidFill>
                  <a:srgbClr val="002060"/>
                </a:solidFill>
              </a:rPr>
              <a:t> </a:t>
            </a:r>
            <a:r>
              <a:rPr lang="en-US" sz="2000" b="1" dirty="0" err="1">
                <a:solidFill>
                  <a:srgbClr val="002060"/>
                </a:solidFill>
              </a:rPr>
              <a:t>trước</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sau</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a:t>
            </a:r>
          </a:p>
        </p:txBody>
      </p:sp>
      <p:sp>
        <p:nvSpPr>
          <p:cNvPr id="34" name="Left Bracket 33">
            <a:extLst>
              <a:ext uri="{FF2B5EF4-FFF2-40B4-BE49-F238E27FC236}">
                <a16:creationId xmlns:a16="http://schemas.microsoft.com/office/drawing/2014/main" id="{5A8A404A-3428-4AA7-909F-DFD6F9561A24}"/>
              </a:ext>
            </a:extLst>
          </p:cNvPr>
          <p:cNvSpPr/>
          <p:nvPr/>
        </p:nvSpPr>
        <p:spPr>
          <a:xfrm>
            <a:off x="4803007" y="2512196"/>
            <a:ext cx="481263" cy="1761421"/>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A03E1C4-A40E-47CE-9627-91B4739B1549}"/>
              </a:ext>
            </a:extLst>
          </p:cNvPr>
          <p:cNvCxnSpPr>
            <a:cxnSpLocks/>
          </p:cNvCxnSpPr>
          <p:nvPr/>
        </p:nvCxnSpPr>
        <p:spPr>
          <a:xfrm>
            <a:off x="4504624" y="3238903"/>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BE440825-AEC1-4AEE-BA83-153292EC8509}"/>
              </a:ext>
            </a:extLst>
          </p:cNvPr>
          <p:cNvSpPr/>
          <p:nvPr/>
        </p:nvSpPr>
        <p:spPr>
          <a:xfrm>
            <a:off x="5265020" y="2377440"/>
            <a:ext cx="6660680" cy="63526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gồm</a:t>
            </a:r>
            <a:r>
              <a:rPr lang="en-US" sz="2000" b="1" dirty="0">
                <a:solidFill>
                  <a:srgbClr val="002060"/>
                </a:solidFill>
              </a:rPr>
              <a:t>: </a:t>
            </a:r>
            <a:r>
              <a:rPr lang="en-US" sz="2000" b="1" dirty="0" err="1">
                <a:solidFill>
                  <a:srgbClr val="002060"/>
                </a:solidFill>
              </a:rPr>
              <a:t>động</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tĩnh</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mao</a:t>
            </a:r>
            <a:r>
              <a:rPr lang="en-US" sz="2000" b="1" dirty="0">
                <a:solidFill>
                  <a:srgbClr val="002060"/>
                </a:solidFill>
              </a:rPr>
              <a:t> </a:t>
            </a:r>
            <a:r>
              <a:rPr lang="en-US" sz="2000" b="1" dirty="0" err="1">
                <a:solidFill>
                  <a:srgbClr val="002060"/>
                </a:solidFill>
              </a:rPr>
              <a:t>mạch</a:t>
            </a:r>
            <a:r>
              <a:rPr lang="en-US" sz="2000" b="1" dirty="0">
                <a:solidFill>
                  <a:srgbClr val="002060"/>
                </a:solidFill>
              </a:rPr>
              <a:t>.</a:t>
            </a:r>
          </a:p>
        </p:txBody>
      </p:sp>
      <p:sp>
        <p:nvSpPr>
          <p:cNvPr id="37" name="Rectangle: Rounded Corners 36">
            <a:extLst>
              <a:ext uri="{FF2B5EF4-FFF2-40B4-BE49-F238E27FC236}">
                <a16:creationId xmlns:a16="http://schemas.microsoft.com/office/drawing/2014/main" id="{77E05FA2-B532-4324-9EE9-B8C8AB2CB93B}"/>
              </a:ext>
            </a:extLst>
          </p:cNvPr>
          <p:cNvSpPr/>
          <p:nvPr/>
        </p:nvSpPr>
        <p:spPr>
          <a:xfrm>
            <a:off x="5197643" y="3089710"/>
            <a:ext cx="6660680" cy="65451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Chức</a:t>
            </a:r>
            <a:r>
              <a:rPr lang="en-US" sz="2000" b="1" dirty="0">
                <a:solidFill>
                  <a:srgbClr val="002060"/>
                </a:solidFill>
              </a:rPr>
              <a:t> </a:t>
            </a:r>
            <a:r>
              <a:rPr lang="en-US" sz="2000" b="1" dirty="0" err="1">
                <a:solidFill>
                  <a:srgbClr val="002060"/>
                </a:solidFill>
              </a:rPr>
              <a:t>năng</a:t>
            </a:r>
            <a:r>
              <a:rPr lang="en-US" sz="2000" b="1" dirty="0">
                <a:solidFill>
                  <a:srgbClr val="002060"/>
                </a:solidFill>
              </a:rPr>
              <a:t>: </a:t>
            </a:r>
            <a:r>
              <a:rPr lang="en-US" sz="2000" b="1" dirty="0" err="1">
                <a:solidFill>
                  <a:srgbClr val="002060"/>
                </a:solidFill>
              </a:rPr>
              <a:t>Vận</a:t>
            </a:r>
            <a:r>
              <a:rPr lang="en-US" sz="2000" b="1" dirty="0">
                <a:solidFill>
                  <a:srgbClr val="002060"/>
                </a:solidFill>
              </a:rPr>
              <a:t> </a:t>
            </a:r>
            <a:r>
              <a:rPr lang="en-US" sz="2000" b="1" dirty="0" err="1">
                <a:solidFill>
                  <a:srgbClr val="002060"/>
                </a:solidFill>
              </a:rPr>
              <a:t>chuyển</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đến</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trở</a:t>
            </a:r>
            <a:r>
              <a:rPr lang="en-US" sz="2000" b="1" dirty="0">
                <a:solidFill>
                  <a:srgbClr val="002060"/>
                </a:solidFill>
              </a:rPr>
              <a:t> </a:t>
            </a:r>
            <a:r>
              <a:rPr lang="en-US" sz="2000" b="1" dirty="0" err="1">
                <a:solidFill>
                  <a:srgbClr val="002060"/>
                </a:solidFill>
              </a:rPr>
              <a:t>về</a:t>
            </a:r>
            <a:r>
              <a:rPr lang="en-US" sz="2000" b="1" dirty="0">
                <a:solidFill>
                  <a:srgbClr val="002060"/>
                </a:solidFill>
              </a:rPr>
              <a:t> </a:t>
            </a:r>
            <a:r>
              <a:rPr lang="en-US" sz="2000" b="1" dirty="0" err="1">
                <a:solidFill>
                  <a:srgbClr val="002060"/>
                </a:solidFill>
              </a:rPr>
              <a:t>tim.</a:t>
            </a:r>
            <a:endParaRPr lang="en-US" sz="2000" b="1" dirty="0">
              <a:solidFill>
                <a:srgbClr val="002060"/>
              </a:solidFill>
            </a:endParaRPr>
          </a:p>
        </p:txBody>
      </p:sp>
      <p:sp>
        <p:nvSpPr>
          <p:cNvPr id="38" name="Rectangle: Rounded Corners 37">
            <a:extLst>
              <a:ext uri="{FF2B5EF4-FFF2-40B4-BE49-F238E27FC236}">
                <a16:creationId xmlns:a16="http://schemas.microsoft.com/office/drawing/2014/main" id="{CC734652-1F0F-4152-B8E6-FA0746183AA1}"/>
              </a:ext>
            </a:extLst>
          </p:cNvPr>
          <p:cNvSpPr/>
          <p:nvPr/>
        </p:nvSpPr>
        <p:spPr>
          <a:xfrm>
            <a:off x="5159141" y="3821229"/>
            <a:ext cx="6833938" cy="79889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ngơi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lý</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thức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có</a:t>
            </a:r>
            <a:r>
              <a:rPr lang="en-US" sz="1600" b="1" dirty="0">
                <a:solidFill>
                  <a:srgbClr val="002060"/>
                </a:solidFill>
              </a:rPr>
              <a:t> </a:t>
            </a:r>
            <a:r>
              <a:rPr lang="en-US" sz="1600" b="1" dirty="0" err="1">
                <a:solidFill>
                  <a:srgbClr val="002060"/>
                </a:solidFill>
              </a:rPr>
              <a:t>lợi</a:t>
            </a:r>
            <a:r>
              <a:rPr lang="en-US" sz="1600" b="1" dirty="0">
                <a:solidFill>
                  <a:srgbClr val="002060"/>
                </a:solidFill>
              </a:rPr>
              <a:t>; </a:t>
            </a:r>
            <a:r>
              <a:rPr lang="en-US" sz="1600" b="1" dirty="0" err="1">
                <a:solidFill>
                  <a:srgbClr val="002060"/>
                </a:solidFill>
              </a:rPr>
              <a:t>học</a:t>
            </a:r>
            <a:r>
              <a:rPr lang="en-US" sz="1600" b="1" dirty="0">
                <a:solidFill>
                  <a:srgbClr val="002060"/>
                </a:solidFill>
              </a:rPr>
              <a:t> </a:t>
            </a:r>
            <a:r>
              <a:rPr lang="en-US" sz="1600" b="1" dirty="0" err="1">
                <a:solidFill>
                  <a:srgbClr val="002060"/>
                </a:solidFill>
              </a:rPr>
              <a:t>tập</a:t>
            </a:r>
            <a:r>
              <a:rPr lang="en-US" sz="1600" b="1" dirty="0">
                <a:solidFill>
                  <a:srgbClr val="002060"/>
                </a:solidFill>
              </a:rPr>
              <a:t>, </a:t>
            </a:r>
            <a:r>
              <a:rPr lang="en-US" sz="1600" b="1" dirty="0" err="1">
                <a:solidFill>
                  <a:srgbClr val="002060"/>
                </a:solidFill>
              </a:rPr>
              <a:t>vận</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vừa</a:t>
            </a:r>
            <a:r>
              <a:rPr lang="en-US" sz="1600" b="1" dirty="0">
                <a:solidFill>
                  <a:srgbClr val="002060"/>
                </a:solidFill>
              </a:rPr>
              <a:t> </a:t>
            </a:r>
            <a:r>
              <a:rPr lang="en-US" sz="1600" b="1" dirty="0" err="1">
                <a:solidFill>
                  <a:srgbClr val="002060"/>
                </a:solidFill>
              </a:rPr>
              <a:t>sức</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xúc</a:t>
            </a:r>
            <a:r>
              <a:rPr lang="en-US" sz="1600" b="1" dirty="0">
                <a:solidFill>
                  <a:srgbClr val="002060"/>
                </a:solidFill>
              </a:rPr>
              <a:t> </a:t>
            </a:r>
            <a:r>
              <a:rPr lang="en-US" sz="1600" b="1" dirty="0" err="1">
                <a:solidFill>
                  <a:srgbClr val="002060"/>
                </a:solidFill>
              </a:rPr>
              <a:t>gần</a:t>
            </a:r>
            <a:r>
              <a:rPr lang="en-US" sz="1600" b="1" dirty="0">
                <a:solidFill>
                  <a:srgbClr val="002060"/>
                </a:solidFill>
              </a:rPr>
              <a:t> </a:t>
            </a:r>
            <a:r>
              <a:rPr lang="en-US" sz="1600" b="1" dirty="0" err="1">
                <a:solidFill>
                  <a:srgbClr val="002060"/>
                </a:solidFill>
              </a:rPr>
              <a:t>hoặc</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a:t>
            </a:r>
          </a:p>
        </p:txBody>
      </p:sp>
      <p:sp>
        <p:nvSpPr>
          <p:cNvPr id="39" name="Left Bracket 38">
            <a:extLst>
              <a:ext uri="{FF2B5EF4-FFF2-40B4-BE49-F238E27FC236}">
                <a16:creationId xmlns:a16="http://schemas.microsoft.com/office/drawing/2014/main" id="{8576F430-626F-459C-A361-97601301C0A9}"/>
              </a:ext>
            </a:extLst>
          </p:cNvPr>
          <p:cNvSpPr/>
          <p:nvPr/>
        </p:nvSpPr>
        <p:spPr>
          <a:xfrm>
            <a:off x="4793382" y="5034014"/>
            <a:ext cx="481263" cy="1713296"/>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BFAB2CD-2F51-4E9F-B4E3-6695958EA481}"/>
              </a:ext>
            </a:extLst>
          </p:cNvPr>
          <p:cNvCxnSpPr>
            <a:cxnSpLocks/>
          </p:cNvCxnSpPr>
          <p:nvPr/>
        </p:nvCxnSpPr>
        <p:spPr>
          <a:xfrm>
            <a:off x="4494999" y="5837724"/>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081D6291-2EF9-49C0-98BC-072FA83CC638}"/>
              </a:ext>
            </a:extLst>
          </p:cNvPr>
          <p:cNvSpPr/>
          <p:nvPr/>
        </p:nvSpPr>
        <p:spPr>
          <a:xfrm>
            <a:off x="5274645" y="4764505"/>
            <a:ext cx="6660680" cy="490889"/>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não</a:t>
            </a:r>
            <a:r>
              <a:rPr lang="en-US" sz="2000" b="1" dirty="0">
                <a:solidFill>
                  <a:srgbClr val="002060"/>
                </a:solidFill>
              </a:rPr>
              <a:t>, </a:t>
            </a:r>
            <a:r>
              <a:rPr lang="en-US" sz="2000" b="1" dirty="0" err="1">
                <a:solidFill>
                  <a:srgbClr val="002060"/>
                </a:solidFill>
              </a:rPr>
              <a:t>tủy</a:t>
            </a:r>
            <a:r>
              <a:rPr lang="en-US" sz="2000" b="1" dirty="0">
                <a:solidFill>
                  <a:srgbClr val="002060"/>
                </a:solidFill>
              </a:rPr>
              <a:t> </a:t>
            </a:r>
            <a:r>
              <a:rPr lang="en-US" sz="2000" b="1" dirty="0" err="1">
                <a:solidFill>
                  <a:srgbClr val="002060"/>
                </a:solidFill>
              </a:rPr>
              <a:t>sống</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dây</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42" name="Rectangle: Rounded Corners 41">
            <a:extLst>
              <a:ext uri="{FF2B5EF4-FFF2-40B4-BE49-F238E27FC236}">
                <a16:creationId xmlns:a16="http://schemas.microsoft.com/office/drawing/2014/main" id="{BA1AD2A0-053D-4F39-8057-55F2160B796F}"/>
              </a:ext>
            </a:extLst>
          </p:cNvPr>
          <p:cNvSpPr/>
          <p:nvPr/>
        </p:nvSpPr>
        <p:spPr>
          <a:xfrm>
            <a:off x="5216893" y="532277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Chức</a:t>
            </a:r>
            <a:r>
              <a:rPr lang="en-US" sz="1600" b="1" dirty="0">
                <a:solidFill>
                  <a:srgbClr val="002060"/>
                </a:solidFill>
              </a:rPr>
              <a:t> </a:t>
            </a:r>
            <a:r>
              <a:rPr lang="en-US" sz="1600" b="1" dirty="0" err="1">
                <a:solidFill>
                  <a:srgbClr val="002060"/>
                </a:solidFill>
              </a:rPr>
              <a:t>năng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nhận</a:t>
            </a:r>
            <a:r>
              <a:rPr lang="en-US" sz="1600" b="1" dirty="0">
                <a:solidFill>
                  <a:srgbClr val="002060"/>
                </a:solidFill>
              </a:rPr>
              <a:t>, </a:t>
            </a:r>
            <a:r>
              <a:rPr lang="en-US" sz="1600" b="1" dirty="0" err="1">
                <a:solidFill>
                  <a:srgbClr val="002060"/>
                </a:solidFill>
              </a:rPr>
              <a:t>trả</a:t>
            </a:r>
            <a:r>
              <a:rPr lang="en-US" sz="1600" b="1" dirty="0">
                <a:solidFill>
                  <a:srgbClr val="002060"/>
                </a:solidFill>
              </a:rPr>
              <a:t> </a:t>
            </a:r>
            <a:r>
              <a:rPr lang="en-US" sz="1600" b="1" dirty="0" err="1">
                <a:solidFill>
                  <a:srgbClr val="002060"/>
                </a:solidFill>
              </a:rPr>
              <a:t>lời</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từ</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trong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ngoài</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khiển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phối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quan</a:t>
            </a:r>
            <a:r>
              <a:rPr lang="en-US" sz="1600" b="1" dirty="0">
                <a:solidFill>
                  <a:srgbClr val="002060"/>
                </a:solidFill>
              </a:rPr>
              <a:t> </a:t>
            </a:r>
            <a:r>
              <a:rPr lang="en-US" sz="1600" b="1" dirty="0" err="1">
                <a:solidFill>
                  <a:srgbClr val="002060"/>
                </a:solidFill>
              </a:rPr>
              <a:t>để</a:t>
            </a:r>
            <a:r>
              <a:rPr lang="en-US" sz="1600" b="1" dirty="0">
                <a:solidFill>
                  <a:srgbClr val="002060"/>
                </a:solidFill>
              </a:rPr>
              <a:t> </a:t>
            </a:r>
            <a:r>
              <a:rPr lang="en-US" sz="1600" b="1" dirty="0" err="1">
                <a:solidFill>
                  <a:srgbClr val="002060"/>
                </a:solidFill>
              </a:rPr>
              <a:t>thực</a:t>
            </a:r>
            <a:r>
              <a:rPr lang="en-US" sz="1600" b="1" dirty="0">
                <a:solidFill>
                  <a:srgbClr val="002060"/>
                </a:solidFill>
              </a:rPr>
              <a:t> </a:t>
            </a:r>
            <a:r>
              <a:rPr lang="en-US" sz="1600" b="1" dirty="0" err="1">
                <a:solidFill>
                  <a:srgbClr val="002060"/>
                </a:solidFill>
              </a:rPr>
              <a:t>hiện</a:t>
            </a:r>
            <a:r>
              <a:rPr lang="en-US" sz="1600" b="1" dirty="0">
                <a:solidFill>
                  <a:srgbClr val="002060"/>
                </a:solidFill>
              </a:rPr>
              <a:t> </a:t>
            </a:r>
            <a:r>
              <a:rPr lang="en-US" sz="1600" b="1" dirty="0" err="1">
                <a:solidFill>
                  <a:srgbClr val="002060"/>
                </a:solidFill>
              </a:rPr>
              <a:t>mọi</a:t>
            </a:r>
            <a:r>
              <a:rPr lang="en-US" sz="1600" b="1" dirty="0">
                <a:solidFill>
                  <a:srgbClr val="002060"/>
                </a:solidFill>
              </a:rPr>
              <a:t> </a:t>
            </a:r>
            <a:r>
              <a:rPr lang="en-US" sz="1600" b="1" dirty="0" err="1">
                <a:solidFill>
                  <a:srgbClr val="002060"/>
                </a:solidFill>
              </a:rPr>
              <a:t>hoạt</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của</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a:t>
            </a:r>
          </a:p>
        </p:txBody>
      </p:sp>
      <p:sp>
        <p:nvSpPr>
          <p:cNvPr id="43" name="Rectangle: Rounded Corners 42">
            <a:extLst>
              <a:ext uri="{FF2B5EF4-FFF2-40B4-BE49-F238E27FC236}">
                <a16:creationId xmlns:a16="http://schemas.microsoft.com/office/drawing/2014/main" id="{EC0680D6-0D7B-4500-A480-A7D245184DB6}"/>
              </a:ext>
            </a:extLst>
          </p:cNvPr>
          <p:cNvSpPr/>
          <p:nvPr/>
        </p:nvSpPr>
        <p:spPr>
          <a:xfrm>
            <a:off x="5255394" y="614573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ngủ</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giấc</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độ</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 </a:t>
            </a:r>
            <a:r>
              <a:rPr lang="en-US" sz="1600" b="1" dirty="0" err="1">
                <a:solidFill>
                  <a:srgbClr val="002060"/>
                </a:solidFill>
              </a:rPr>
              <a:t>giữ</a:t>
            </a:r>
            <a:r>
              <a:rPr lang="en-US" sz="1600" b="1" dirty="0">
                <a:solidFill>
                  <a:srgbClr val="002060"/>
                </a:solidFill>
              </a:rPr>
              <a:t> </a:t>
            </a:r>
            <a:r>
              <a:rPr lang="en-US" sz="1600" b="1" dirty="0" err="1">
                <a:solidFill>
                  <a:srgbClr val="002060"/>
                </a:solidFill>
              </a:rPr>
              <a:t>gìn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bảo</a:t>
            </a:r>
            <a:r>
              <a:rPr lang="en-US" sz="1600" b="1" dirty="0">
                <a:solidFill>
                  <a:srgbClr val="002060"/>
                </a:solidFill>
              </a:rPr>
              <a:t> </a:t>
            </a:r>
            <a:r>
              <a:rPr lang="en-US" sz="1600" b="1" dirty="0" err="1">
                <a:solidFill>
                  <a:srgbClr val="002060"/>
                </a:solidFill>
              </a:rPr>
              <a:t>vệ</a:t>
            </a:r>
            <a:r>
              <a:rPr lang="en-US" sz="1600" b="1" dirty="0">
                <a:solidFill>
                  <a:srgbClr val="002060"/>
                </a:solidFill>
              </a:rPr>
              <a:t> </a:t>
            </a:r>
            <a:r>
              <a:rPr lang="en-US" sz="1600" b="1" dirty="0" err="1">
                <a:solidFill>
                  <a:srgbClr val="002060"/>
                </a:solidFill>
              </a:rPr>
              <a:t>não</a:t>
            </a:r>
            <a:r>
              <a:rPr lang="en-US" sz="1600" b="1" dirty="0">
                <a:solidFill>
                  <a:srgbClr val="002060"/>
                </a:solidFill>
              </a:rPr>
              <a:t> </a:t>
            </a:r>
            <a:r>
              <a:rPr lang="en-US" sz="1600" b="1" dirty="0" err="1">
                <a:solidFill>
                  <a:srgbClr val="002060"/>
                </a:solidFill>
              </a:rPr>
              <a:t>bộ</a:t>
            </a:r>
            <a:r>
              <a:rPr lang="en-US" sz="1600" b="1" dirty="0">
                <a:solidFill>
                  <a:srgbClr val="002060"/>
                </a:solidFill>
              </a:rPr>
              <a:t>.</a:t>
            </a:r>
          </a:p>
        </p:txBody>
      </p:sp>
    </p:spTree>
    <p:extLst>
      <p:ext uri="{BB962C8B-B14F-4D97-AF65-F5344CB8AC3E}">
        <p14:creationId xmlns:p14="http://schemas.microsoft.com/office/powerpoint/2010/main" val="33615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par>
                                <p:cTn id="82" presetID="22" presetClass="entr" presetSubtype="4"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down)">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6" grpId="0" animBg="1"/>
      <p:bldP spid="27"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75297" y="279366"/>
            <a:ext cx="11440778" cy="954107"/>
            <a:chOff x="458343" y="239686"/>
            <a:chExt cx="4723819" cy="2092782"/>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58343" y="239686"/>
              <a:ext cx="4628439" cy="2092782"/>
            </a:xfrm>
            <a:prstGeom prst="rect">
              <a:avLst/>
            </a:prstGeom>
            <a:noFill/>
          </p:spPr>
          <p:txBody>
            <a:bodyPr wrap="square">
              <a:spAutoFit/>
            </a:bodyPr>
            <a:lstStyle/>
            <a:p>
              <a:pPr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2</a:t>
              </a:r>
              <a:r>
                <a:rPr lang="en-US" sz="2800" b="1" dirty="0">
                  <a:solidFill>
                    <a:srgbClr val="FF0000"/>
                  </a:solidFill>
                  <a:latin typeface="Calibri" panose="020F0502020204030204" pitchFamily="34" charset="0"/>
                  <a:cs typeface="Calibri" panose="020F0502020204030204" pitchFamily="34" charset="0"/>
                </a:rPr>
                <a:t>.</a:t>
              </a:r>
              <a:r>
                <a:rPr lang="vi-VN" sz="2800" b="1" dirty="0">
                  <a:solidFill>
                    <a:srgbClr val="FF0000"/>
                  </a:solidFill>
                  <a:latin typeface="Calibri" panose="020F0502020204030204" pitchFamily="34" charset="0"/>
                  <a:cs typeface="Calibri" panose="020F0502020204030204" pitchFamily="34" charset="0"/>
                </a:rPr>
                <a:t> Lựa chọn, sắp xếp những thức ăn, đồ uống ở bảng dưới đây vào hai nhóm có lợi và không có lợi cho cơ thể. Vì sao em lại sắp xếp như vậy?</a:t>
              </a:r>
              <a:endParaRPr lang="en-US" sz="2800" b="1" kern="0" dirty="0">
                <a:solidFill>
                  <a:srgbClr val="FF0000"/>
                </a:solidFill>
                <a:latin typeface="Calibri" panose="020F0502020204030204" pitchFamily="34" charset="0"/>
                <a:cs typeface="Calibri" panose="020F0502020204030204" pitchFamily="34" charset="0"/>
                <a:sym typeface="Vibur"/>
              </a:endParaRPr>
            </a:p>
          </p:txBody>
        </p:sp>
      </p:grpSp>
      <p:pic>
        <p:nvPicPr>
          <p:cNvPr id="3" name="Picture 2">
            <a:extLst>
              <a:ext uri="{FF2B5EF4-FFF2-40B4-BE49-F238E27FC236}">
                <a16:creationId xmlns:a16="http://schemas.microsoft.com/office/drawing/2014/main" id="{CD27EFEB-58A7-406E-944B-03F1AA949484}"/>
              </a:ext>
            </a:extLst>
          </p:cNvPr>
          <p:cNvPicPr>
            <a:picLocks noChangeAspect="1"/>
          </p:cNvPicPr>
          <p:nvPr/>
        </p:nvPicPr>
        <p:blipFill>
          <a:blip r:embed="rId3"/>
          <a:stretch>
            <a:fillRect/>
          </a:stretch>
        </p:blipFill>
        <p:spPr>
          <a:xfrm>
            <a:off x="1914625" y="1928711"/>
            <a:ext cx="8729852" cy="3971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1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图片 6" descr="图片包含 室内, 物体&#10;&#10;描述已自动生成">
            <a:extLst>
              <a:ext uri="{FF2B5EF4-FFF2-40B4-BE49-F238E27FC236}">
                <a16:creationId xmlns:a16="http://schemas.microsoft.com/office/drawing/2014/main" id="{9260E864-79A5-371E-21FE-7BB333DEA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45" y="-90628"/>
            <a:ext cx="10821316" cy="6787581"/>
          </a:xfrm>
          <a:prstGeom prst="rect">
            <a:avLst/>
          </a:prstGeom>
        </p:spPr>
      </p:pic>
      <p:sp>
        <p:nvSpPr>
          <p:cNvPr id="3" name="矩形 1">
            <a:extLst>
              <a:ext uri="{FF2B5EF4-FFF2-40B4-BE49-F238E27FC236}">
                <a16:creationId xmlns:a16="http://schemas.microsoft.com/office/drawing/2014/main" id="{A1DC9031-F45F-D902-8AAF-2D7C01189391}"/>
              </a:ext>
            </a:extLst>
          </p:cNvPr>
          <p:cNvSpPr/>
          <p:nvPr/>
        </p:nvSpPr>
        <p:spPr>
          <a:xfrm>
            <a:off x="2704699" y="1538684"/>
            <a:ext cx="6962908" cy="1446550"/>
          </a:xfrm>
          <a:prstGeom prst="rect">
            <a:avLst/>
          </a:prstGeom>
        </p:spPr>
        <p:txBody>
          <a:bodyPr wrap="square">
            <a:spAutoFit/>
          </a:bodyPr>
          <a:lstStyle/>
          <a:p>
            <a:pPr algn="ctr" defTabSz="1219170">
              <a:buClr>
                <a:srgbClr val="000000"/>
              </a:buClr>
            </a:pP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Lựa</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chọn</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các</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thẻ</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chữ</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sắp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xếp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vào</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nhóm</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thích</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hợp</a:t>
            </a:r>
            <a:endParaRPr lang="zh-CN" altLang="en-US"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endParaRPr>
          </a:p>
        </p:txBody>
      </p:sp>
      <p:grpSp>
        <p:nvGrpSpPr>
          <p:cNvPr id="80" name="Group 79">
            <a:extLst>
              <a:ext uri="{FF2B5EF4-FFF2-40B4-BE49-F238E27FC236}">
                <a16:creationId xmlns:a16="http://schemas.microsoft.com/office/drawing/2014/main" id="{056BF51A-19DD-491E-92EF-889F78E4B0CF}"/>
              </a:ext>
            </a:extLst>
          </p:cNvPr>
          <p:cNvGrpSpPr/>
          <p:nvPr/>
        </p:nvGrpSpPr>
        <p:grpSpPr>
          <a:xfrm>
            <a:off x="3822934" y="3567624"/>
            <a:ext cx="5366688" cy="3290376"/>
            <a:chOff x="7008896" y="3419475"/>
            <a:chExt cx="5366688" cy="3290376"/>
          </a:xfrm>
        </p:grpSpPr>
        <p:grpSp>
          <p:nvGrpSpPr>
            <p:cNvPr id="81" name="Group 80">
              <a:extLst>
                <a:ext uri="{FF2B5EF4-FFF2-40B4-BE49-F238E27FC236}">
                  <a16:creationId xmlns:a16="http://schemas.microsoft.com/office/drawing/2014/main" id="{19DD7691-B0CF-47EB-98D2-FEE02570829C}"/>
                </a:ext>
              </a:extLst>
            </p:cNvPr>
            <p:cNvGrpSpPr/>
            <p:nvPr/>
          </p:nvGrpSpPr>
          <p:grpSpPr>
            <a:xfrm>
              <a:off x="7008896" y="3419475"/>
              <a:ext cx="5366688" cy="974422"/>
              <a:chOff x="7023272" y="4871901"/>
              <a:chExt cx="5577805" cy="974422"/>
            </a:xfrm>
          </p:grpSpPr>
          <p:sp>
            <p:nvSpPr>
              <p:cNvPr id="84" name="Rectangle: Diagonal Corners Snipped 83">
                <a:extLst>
                  <a:ext uri="{FF2B5EF4-FFF2-40B4-BE49-F238E27FC236}">
                    <a16:creationId xmlns:a16="http://schemas.microsoft.com/office/drawing/2014/main" id="{12132F66-D3A7-4F4C-8BFC-49EA67119A73}"/>
                  </a:ext>
                </a:extLst>
              </p:cNvPr>
              <p:cNvSpPr/>
              <p:nvPr/>
            </p:nvSpPr>
            <p:spPr>
              <a:xfrm>
                <a:off x="7351525" y="4871901"/>
                <a:ext cx="4749684" cy="974422"/>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TextBox 84">
                <a:extLst>
                  <a:ext uri="{FF2B5EF4-FFF2-40B4-BE49-F238E27FC236}">
                    <a16:creationId xmlns:a16="http://schemas.microsoft.com/office/drawing/2014/main" id="{63684263-3D9E-49D1-9B60-821FA5E1609A}"/>
                  </a:ext>
                </a:extLst>
              </p:cNvPr>
              <p:cNvSpPr txBox="1"/>
              <p:nvPr/>
            </p:nvSpPr>
            <p:spPr>
              <a:xfrm>
                <a:off x="7023272" y="5095413"/>
                <a:ext cx="55778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rPr>
                  <a:t>Thảo</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luận</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nhóm</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đôi</a:t>
                </a:r>
                <a:endParaRPr kumimoji="0" lang="vi-VN" sz="3200" b="1" i="0" u="none" strike="noStrike" kern="1200" cap="none" spc="0" normalizeH="0" baseline="0" noProof="0" dirty="0">
                  <a:ln>
                    <a:noFill/>
                  </a:ln>
                  <a:solidFill>
                    <a:srgbClr val="0070C0"/>
                  </a:solidFill>
                  <a:effectLst/>
                  <a:uLnTx/>
                  <a:uFillTx/>
                </a:endParaRPr>
              </a:p>
            </p:txBody>
          </p:sp>
        </p:grpSp>
        <p:pic>
          <p:nvPicPr>
            <p:cNvPr id="82" name="Picture 81">
              <a:extLst>
                <a:ext uri="{FF2B5EF4-FFF2-40B4-BE49-F238E27FC236}">
                  <a16:creationId xmlns:a16="http://schemas.microsoft.com/office/drawing/2014/main" id="{EA7D2553-E140-406E-8278-22F4BE363C17}"/>
                </a:ext>
              </a:extLst>
            </p:cNvPr>
            <p:cNvPicPr>
              <a:picLocks noChangeAspect="1"/>
            </p:cNvPicPr>
            <p:nvPr/>
          </p:nvPicPr>
          <p:blipFill>
            <a:blip r:embed="rId6"/>
            <a:stretch>
              <a:fillRect/>
            </a:stretch>
          </p:blipFill>
          <p:spPr>
            <a:xfrm>
              <a:off x="9317333" y="4677841"/>
              <a:ext cx="1554121" cy="2032010"/>
            </a:xfrm>
            <a:prstGeom prst="rect">
              <a:avLst/>
            </a:prstGeom>
          </p:spPr>
        </p:pic>
        <p:pic>
          <p:nvPicPr>
            <p:cNvPr id="83" name="Picture 82">
              <a:extLst>
                <a:ext uri="{FF2B5EF4-FFF2-40B4-BE49-F238E27FC236}">
                  <a16:creationId xmlns:a16="http://schemas.microsoft.com/office/drawing/2014/main" id="{34C46405-889C-4F50-B2ED-478E21EC8439}"/>
                </a:ext>
              </a:extLst>
            </p:cNvPr>
            <p:cNvPicPr>
              <a:picLocks noChangeAspect="1"/>
            </p:cNvPicPr>
            <p:nvPr/>
          </p:nvPicPr>
          <p:blipFill>
            <a:blip r:embed="rId7"/>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397556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grpId="0" nodeType="after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BCA4E6-2080-4382-8B85-30A179C0C91A}"/>
              </a:ext>
            </a:extLst>
          </p:cNvPr>
          <p:cNvGraphicFramePr>
            <a:graphicFrameLocks noGrp="1"/>
          </p:cNvGraphicFramePr>
          <p:nvPr>
            <p:extLst>
              <p:ext uri="{D42A27DB-BD31-4B8C-83A1-F6EECF244321}">
                <p14:modId xmlns:p14="http://schemas.microsoft.com/office/powerpoint/2010/main" val="4199335002"/>
              </p:ext>
            </p:extLst>
          </p:nvPr>
        </p:nvGraphicFramePr>
        <p:xfrm>
          <a:off x="1068404" y="943276"/>
          <a:ext cx="11123596" cy="4706753"/>
        </p:xfrm>
        <a:graphic>
          <a:graphicData uri="http://schemas.openxmlformats.org/drawingml/2006/table">
            <a:tbl>
              <a:tblPr>
                <a:tableStyleId>{ED083AE6-46FA-4A59-8FB0-9F97EB10719F}</a:tableStyleId>
              </a:tblPr>
              <a:tblGrid>
                <a:gridCol w="5561798">
                  <a:extLst>
                    <a:ext uri="{9D8B030D-6E8A-4147-A177-3AD203B41FA5}">
                      <a16:colId xmlns:a16="http://schemas.microsoft.com/office/drawing/2014/main" val="912697728"/>
                    </a:ext>
                  </a:extLst>
                </a:gridCol>
                <a:gridCol w="5561798">
                  <a:extLst>
                    <a:ext uri="{9D8B030D-6E8A-4147-A177-3AD203B41FA5}">
                      <a16:colId xmlns:a16="http://schemas.microsoft.com/office/drawing/2014/main" val="2638016763"/>
                    </a:ext>
                  </a:extLst>
                </a:gridCol>
              </a:tblGrid>
              <a:tr h="951332">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Không</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extLst>
                  <a:ext uri="{0D108BD9-81ED-4DB2-BD59-A6C34878D82A}">
                    <a16:rowId xmlns:a16="http://schemas.microsoft.com/office/drawing/2014/main" val="4149193229"/>
                  </a:ext>
                </a:extLst>
              </a:tr>
              <a:tr h="3755421">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Cơm trắng, bánh mì, phở, canh cua, sữa, pho mát, nước hoa quả tươi, rau củ quả luộc, đậu sốt cà chua, tôm rang thịt, canh cá, cá kho, nước đã đun sôi, chè hạt sen, súp bí đỏ, thịt bò xào, lạc rang.</a:t>
                      </a:r>
                    </a:p>
                  </a:txBody>
                  <a:tcPr marL="50800" marR="50800" marT="50800" marB="50800"/>
                </a:tc>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Nộm dưa chuột cà chua, bim bim, khoai tây chiên, gà rán, nước ngọt có ga, cà phê, xúc xích, kem.</a:t>
                      </a:r>
                    </a:p>
                  </a:txBody>
                  <a:tcPr marL="50800" marR="50800" marT="50800" marB="50800"/>
                </a:tc>
                <a:extLst>
                  <a:ext uri="{0D108BD9-81ED-4DB2-BD59-A6C34878D82A}">
                    <a16:rowId xmlns:a16="http://schemas.microsoft.com/office/drawing/2014/main" val="3792026343"/>
                  </a:ext>
                </a:extLst>
              </a:tr>
            </a:tbl>
          </a:graphicData>
        </a:graphic>
      </p:graphicFrame>
    </p:spTree>
    <p:extLst>
      <p:ext uri="{BB962C8B-B14F-4D97-AF65-F5344CB8AC3E}">
        <p14:creationId xmlns:p14="http://schemas.microsoft.com/office/powerpoint/2010/main" val="17574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671</Words>
  <Application>Microsoft Office PowerPoint</Application>
  <PresentationFormat>Widescreen</PresentationFormat>
  <Paragraphs>55</Paragraphs>
  <Slides>17</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等线</vt:lpstr>
      <vt:lpstr>Arial</vt:lpstr>
      <vt:lpstr>Calibri</vt:lpstr>
      <vt:lpstr>Calibri Light</vt:lpstr>
      <vt:lpstr>inpin heiti</vt:lpstr>
      <vt:lpstr>Times New Roman</vt:lpstr>
      <vt:lpstr>Learning the Days of the Week by Slidesgo </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2023-01-21T03:19:13Z</dcterms:created>
  <dcterms:modified xsi:type="dcterms:W3CDTF">2026-04-16T08:53:20Z</dcterms:modified>
</cp:coreProperties>
</file>