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5" r:id="rId4"/>
  </p:sldMasterIdLst>
  <p:notesMasterIdLst>
    <p:notesMasterId r:id="rId30"/>
  </p:notesMasterIdLst>
  <p:sldIdLst>
    <p:sldId id="328" r:id="rId5"/>
    <p:sldId id="286" r:id="rId6"/>
    <p:sldId id="260" r:id="rId7"/>
    <p:sldId id="326" r:id="rId8"/>
    <p:sldId id="322" r:id="rId9"/>
    <p:sldId id="324" r:id="rId10"/>
    <p:sldId id="327" r:id="rId11"/>
    <p:sldId id="256" r:id="rId12"/>
    <p:sldId id="294" r:id="rId13"/>
    <p:sldId id="270" r:id="rId14"/>
    <p:sldId id="276" r:id="rId15"/>
    <p:sldId id="259" r:id="rId16"/>
    <p:sldId id="263" r:id="rId17"/>
    <p:sldId id="288" r:id="rId18"/>
    <p:sldId id="257" r:id="rId19"/>
    <p:sldId id="293" r:id="rId20"/>
    <p:sldId id="287" r:id="rId21"/>
    <p:sldId id="266" r:id="rId22"/>
    <p:sldId id="291" r:id="rId23"/>
    <p:sldId id="280" r:id="rId24"/>
    <p:sldId id="289" r:id="rId25"/>
    <p:sldId id="277" r:id="rId26"/>
    <p:sldId id="292" r:id="rId27"/>
    <p:sldId id="290" r:id="rId28"/>
    <p:sldId id="284"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09999"/>
    <a:srgbClr val="E8EADB"/>
    <a:srgbClr val="E7F5A3"/>
    <a:srgbClr val="44B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2ED9C-46BC-451B-A132-6F332602FB2C}" v="235" dt="2024-03-04T16:46:19.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showGuides="1">
      <p:cViewPr>
        <p:scale>
          <a:sx n="75" d="100"/>
          <a:sy n="75" d="100"/>
        </p:scale>
        <p:origin x="533" y="182"/>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4F6AB-18E1-4164-975F-FB3FF7D01AAC}" type="datetimeFigureOut">
              <a:rPr lang="en-SG" smtClean="0"/>
              <a:t>12/3/2024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4BC2A-D629-4483-8BBE-D1B5FD5F7352}" type="slidenum">
              <a:rPr lang="en-SG" smtClean="0"/>
              <a:t>‹#›</a:t>
            </a:fld>
            <a:endParaRPr lang="en-SG"/>
          </a:p>
        </p:txBody>
      </p:sp>
    </p:spTree>
    <p:extLst>
      <p:ext uri="{BB962C8B-B14F-4D97-AF65-F5344CB8AC3E}">
        <p14:creationId xmlns:p14="http://schemas.microsoft.com/office/powerpoint/2010/main" val="1624916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chọn các chữ cái A, B, C hoặc D</a:t>
            </a:r>
            <a:endParaRPr lang="en-SG" dirty="0"/>
          </a:p>
        </p:txBody>
      </p:sp>
      <p:sp>
        <p:nvSpPr>
          <p:cNvPr id="4" name="Slide Number Placeholder 3"/>
          <p:cNvSpPr>
            <a:spLocks noGrp="1"/>
          </p:cNvSpPr>
          <p:nvPr>
            <p:ph type="sldNum" sz="quarter" idx="5"/>
          </p:nvPr>
        </p:nvSpPr>
        <p:spPr/>
        <p:txBody>
          <a:bodyPr/>
          <a:lstStyle/>
          <a:p>
            <a:fld id="{CDE4BC2A-D629-4483-8BBE-D1B5FD5F7352}" type="slidenum">
              <a:rPr lang="en-SG" smtClean="0"/>
              <a:t>4</a:t>
            </a:fld>
            <a:endParaRPr lang="en-SG"/>
          </a:p>
        </p:txBody>
      </p:sp>
    </p:spTree>
    <p:extLst>
      <p:ext uri="{BB962C8B-B14F-4D97-AF65-F5344CB8AC3E}">
        <p14:creationId xmlns:p14="http://schemas.microsoft.com/office/powerpoint/2010/main" val="229805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613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931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455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6597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2302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1429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902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6908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29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7634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611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44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122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0305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0091-B9ED-788F-A675-F4F363868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E15B1-546B-365D-6C91-D4EA6A5696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9099F-6E17-F517-4E72-6001A5E314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3844B-10FF-F5AA-6409-AD0F3225341D}"/>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6" name="Footer Placeholder 5">
            <a:extLst>
              <a:ext uri="{FF2B5EF4-FFF2-40B4-BE49-F238E27FC236}">
                <a16:creationId xmlns:a16="http://schemas.microsoft.com/office/drawing/2014/main" id="{92930876-382F-CA45-DFE8-F7D43D7EAD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31A5A-94EA-DC0D-C888-30D46E368A7B}"/>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1452327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785E-88BB-697A-A36E-189A68478C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C800F-6946-5286-499D-30EB1D0E6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7A11F-EAB7-B590-6CEC-41708F2FD5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CA0F6-EA56-E382-A40C-0A6ABD579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AB74B-C0A2-8B87-11A6-AB6874DC55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1B9F7F-7698-FBCC-A691-952467944FF7}"/>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8" name="Footer Placeholder 7">
            <a:extLst>
              <a:ext uri="{FF2B5EF4-FFF2-40B4-BE49-F238E27FC236}">
                <a16:creationId xmlns:a16="http://schemas.microsoft.com/office/drawing/2014/main" id="{08A88E52-ED97-8C2F-7041-2A1D18FDFD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5F41D-E901-2599-0984-0EF1151F2130}"/>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14953868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A618-71D4-A2C4-6915-A3DD5086E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4BC4F-B8A1-60E8-34CD-3BFB46803D41}"/>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4" name="Footer Placeholder 3">
            <a:extLst>
              <a:ext uri="{FF2B5EF4-FFF2-40B4-BE49-F238E27FC236}">
                <a16:creationId xmlns:a16="http://schemas.microsoft.com/office/drawing/2014/main" id="{9AC15EF1-D1F9-5CDA-0E35-98B746E6C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3DB01-D98D-7BB0-945D-5A6EB2024F90}"/>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043273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FDAAD-F2C0-547D-4CE2-F8A1ECCF11FD}"/>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3" name="Footer Placeholder 2">
            <a:extLst>
              <a:ext uri="{FF2B5EF4-FFF2-40B4-BE49-F238E27FC236}">
                <a16:creationId xmlns:a16="http://schemas.microsoft.com/office/drawing/2014/main" id="{B48988AE-1FC7-B962-91A6-B40D635D93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A8BDD-00B1-4079-C21E-1E4A43CCEBFE}"/>
              </a:ext>
            </a:extLst>
          </p:cNvPr>
          <p:cNvSpPr>
            <a:spLocks noGrp="1"/>
          </p:cNvSpPr>
          <p:nvPr>
            <p:ph type="sldNum" sz="quarter" idx="12"/>
          </p:nvPr>
        </p:nvSpPr>
        <p:spPr/>
        <p:txBody>
          <a:bodyPr/>
          <a:lstStyle/>
          <a:p>
            <a:fld id="{5209B1D2-6433-49B4-B358-C54F8F08BA55}" type="slidenum">
              <a:rPr lang="en-US" smtClean="0"/>
              <a:t>‹#›</a:t>
            </a:fld>
            <a:endParaRPr lang="en-US"/>
          </a:p>
        </p:txBody>
      </p:sp>
      <p:sp>
        <p:nvSpPr>
          <p:cNvPr id="5" name="Freeform: Shape 263">
            <a:extLst>
              <a:ext uri="{FF2B5EF4-FFF2-40B4-BE49-F238E27FC236}">
                <a16:creationId xmlns:a16="http://schemas.microsoft.com/office/drawing/2014/main" id="{729D4E20-2ED0-BF95-B78C-541A75CC3FEC}"/>
              </a:ext>
            </a:extLst>
          </p:cNvPr>
          <p:cNvSpPr/>
          <p:nvPr userDrawn="1"/>
        </p:nvSpPr>
        <p:spPr>
          <a:xfrm>
            <a:off x="0" y="-1"/>
            <a:ext cx="12192000" cy="6858001"/>
          </a:xfrm>
          <a:custGeom>
            <a:avLst/>
            <a:gdLst>
              <a:gd name="connsiteX0" fmla="*/ 0 w 8726094"/>
              <a:gd name="connsiteY0" fmla="*/ 0 h 7272342"/>
              <a:gd name="connsiteX1" fmla="*/ 8726094 w 8726094"/>
              <a:gd name="connsiteY1" fmla="*/ 0 h 7272342"/>
              <a:gd name="connsiteX2" fmla="*/ 8726094 w 8726094"/>
              <a:gd name="connsiteY2" fmla="*/ 7272343 h 7272342"/>
              <a:gd name="connsiteX3" fmla="*/ 0 w 8726094"/>
              <a:gd name="connsiteY3" fmla="*/ 7272343 h 7272342"/>
            </a:gdLst>
            <a:ahLst/>
            <a:cxnLst>
              <a:cxn ang="0">
                <a:pos x="connsiteX0" y="connsiteY0"/>
              </a:cxn>
              <a:cxn ang="0">
                <a:pos x="connsiteX1" y="connsiteY1"/>
              </a:cxn>
              <a:cxn ang="0">
                <a:pos x="connsiteX2" y="connsiteY2"/>
              </a:cxn>
              <a:cxn ang="0">
                <a:pos x="connsiteX3" y="connsiteY3"/>
              </a:cxn>
            </a:cxnLst>
            <a:rect l="l" t="t" r="r" b="b"/>
            <a:pathLst>
              <a:path w="8726094" h="7272342">
                <a:moveTo>
                  <a:pt x="0" y="0"/>
                </a:moveTo>
                <a:lnTo>
                  <a:pt x="8726094" y="0"/>
                </a:lnTo>
                <a:lnTo>
                  <a:pt x="8726094" y="7272343"/>
                </a:lnTo>
                <a:lnTo>
                  <a:pt x="0" y="7272343"/>
                </a:lnTo>
                <a:close/>
              </a:path>
            </a:pathLst>
          </a:custGeom>
          <a:solidFill>
            <a:srgbClr val="CAF4FE"/>
          </a:solidFill>
          <a:ln w="11936" cap="flat">
            <a:noFill/>
            <a:prstDash val="solid"/>
            <a:miter/>
          </a:ln>
        </p:spPr>
        <p:txBody>
          <a:bodyPr rtlCol="0" anchor="ctr"/>
          <a:lstStyle/>
          <a:p>
            <a:endParaRPr lang="en-US"/>
          </a:p>
        </p:txBody>
      </p:sp>
      <p:pic>
        <p:nvPicPr>
          <p:cNvPr id="6" name="Hình ảnh 5">
            <a:extLst>
              <a:ext uri="{FF2B5EF4-FFF2-40B4-BE49-F238E27FC236}">
                <a16:creationId xmlns:a16="http://schemas.microsoft.com/office/drawing/2014/main" id="{69C18DF4-FD83-8CBE-6A7D-6D7980C722D4}"/>
              </a:ext>
            </a:extLst>
          </p:cNvPr>
          <p:cNvPicPr>
            <a:picLocks noChangeAspect="1"/>
          </p:cNvPicPr>
          <p:nvPr userDrawn="1"/>
        </p:nvPicPr>
        <p:blipFill>
          <a:blip r:embed="rId2"/>
          <a:stretch>
            <a:fillRect/>
          </a:stretch>
        </p:blipFill>
        <p:spPr>
          <a:xfrm>
            <a:off x="0" y="133701"/>
            <a:ext cx="12192000" cy="6590598"/>
          </a:xfrm>
          <a:prstGeom prst="rect">
            <a:avLst/>
          </a:prstGeom>
        </p:spPr>
      </p:pic>
    </p:spTree>
    <p:extLst>
      <p:ext uri="{BB962C8B-B14F-4D97-AF65-F5344CB8AC3E}">
        <p14:creationId xmlns:p14="http://schemas.microsoft.com/office/powerpoint/2010/main" val="31170078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D977-EDF9-2CB1-8E8D-9E8800652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50E5A-DD10-7C17-6377-926EDAA9AA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E0D41-3181-2F74-2729-16CB1ACB2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0D0FF-D2AC-9528-4CE6-7EE352D8D5B1}"/>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6" name="Footer Placeholder 5">
            <a:extLst>
              <a:ext uri="{FF2B5EF4-FFF2-40B4-BE49-F238E27FC236}">
                <a16:creationId xmlns:a16="http://schemas.microsoft.com/office/drawing/2014/main" id="{050235B8-C08C-DB9D-6A51-B8E3909F6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216F7-DD40-A3D0-DE0B-24EE8D2302A5}"/>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003597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A79E-5F9B-963F-DA47-7C5CC155B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8DF05-4470-49F9-4FDF-704C476AA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A713A-748C-A2AD-EBF1-BC197EF9B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99302-6AE3-5EB6-7124-78F40B8EB1E4}"/>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6" name="Footer Placeholder 5">
            <a:extLst>
              <a:ext uri="{FF2B5EF4-FFF2-40B4-BE49-F238E27FC236}">
                <a16:creationId xmlns:a16="http://schemas.microsoft.com/office/drawing/2014/main" id="{DAF301F4-0DFF-E641-6747-7523DD317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22EF5-7C5E-BC0B-5172-32DDCFA2F7E5}"/>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1487013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A571-7FD5-A129-FE7D-F85770528C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C8FCD-4D43-8356-F2AA-07957F31C2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93135-90A5-A81C-14A5-FAC950A0DFB7}"/>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5" name="Footer Placeholder 4">
            <a:extLst>
              <a:ext uri="{FF2B5EF4-FFF2-40B4-BE49-F238E27FC236}">
                <a16:creationId xmlns:a16="http://schemas.microsoft.com/office/drawing/2014/main" id="{0D02C9F7-5823-4786-F54C-7988E301B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743A6-3FD9-EAD3-2247-F9B75A9C9721}"/>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528600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7E132-010D-57A8-5BF6-BBD9AC7BF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2EE7C-8D2A-99CD-6A27-1A98B0DD6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DAFEF-2BF0-4A22-0A68-533337F4F107}"/>
              </a:ext>
            </a:extLst>
          </p:cNvPr>
          <p:cNvSpPr>
            <a:spLocks noGrp="1"/>
          </p:cNvSpPr>
          <p:nvPr>
            <p:ph type="dt" sz="half" idx="10"/>
          </p:nvPr>
        </p:nvSpPr>
        <p:spPr/>
        <p:txBody>
          <a:bodyPr/>
          <a:lstStyle/>
          <a:p>
            <a:fld id="{1D1FBAF3-5900-4F7A-9449-91641B5A4A40}" type="datetimeFigureOut">
              <a:rPr lang="en-US" smtClean="0"/>
              <a:t>3/12/2024</a:t>
            </a:fld>
            <a:endParaRPr lang="en-US"/>
          </a:p>
        </p:txBody>
      </p:sp>
      <p:sp>
        <p:nvSpPr>
          <p:cNvPr id="5" name="Footer Placeholder 4">
            <a:extLst>
              <a:ext uri="{FF2B5EF4-FFF2-40B4-BE49-F238E27FC236}">
                <a16:creationId xmlns:a16="http://schemas.microsoft.com/office/drawing/2014/main" id="{4EA8AC01-6C0E-6A1A-F0C8-15F17139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4F0CD-B60A-918E-A908-A833378C71D9}"/>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27092426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
        <p:nvSpPr>
          <p:cNvPr id="2" name="TextBox 3">
            <a:extLst>
              <a:ext uri="{FF2B5EF4-FFF2-40B4-BE49-F238E27FC236}">
                <a16:creationId xmlns:a16="http://schemas.microsoft.com/office/drawing/2014/main" id="{B3EEBAA5-98FD-79AB-EE49-EA175F4C4436}"/>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1" name="Picture 14">
            <a:extLst>
              <a:ext uri="{FF2B5EF4-FFF2-40B4-BE49-F238E27FC236}">
                <a16:creationId xmlns:a16="http://schemas.microsoft.com/office/drawing/2014/main" id="{8C4E027D-6596-207F-54B0-843A2A9080CA}"/>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4"/>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CBEA0825-BBAE-2441-F74F-B28E5EEA33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Hình ảnh 12">
            <a:extLst>
              <a:ext uri="{FF2B5EF4-FFF2-40B4-BE49-F238E27FC236}">
                <a16:creationId xmlns:a16="http://schemas.microsoft.com/office/drawing/2014/main" id="{63AAE728-A0BD-2EF0-4885-8E45434A99F6}"/>
              </a:ext>
            </a:extLst>
          </p:cNvPr>
          <p:cNvPicPr>
            <a:picLocks noChangeAspect="1"/>
          </p:cNvPicPr>
          <p:nvPr userDrawn="1"/>
        </p:nvPicPr>
        <p:blipFill>
          <a:blip r:embed="rId6"/>
          <a:stretch>
            <a:fillRect/>
          </a:stretch>
        </p:blipFill>
        <p:spPr>
          <a:xfrm>
            <a:off x="0" y="133701"/>
            <a:ext cx="12192000" cy="6590598"/>
          </a:xfrm>
          <a:prstGeom prst="rect">
            <a:avLst/>
          </a:prstGeom>
        </p:spPr>
      </p:pic>
    </p:spTree>
    <p:extLst>
      <p:ext uri="{BB962C8B-B14F-4D97-AF65-F5344CB8AC3E}">
        <p14:creationId xmlns:p14="http://schemas.microsoft.com/office/powerpoint/2010/main" val="33986239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898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5855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089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193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8.png"/><Relationship Id="rId2" Type="http://schemas.openxmlformats.org/officeDocument/2006/relationships/slideLayout" Target="../slideLayouts/slideLayout24.xml"/><Relationship Id="rId16"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7.xml"/><Relationship Id="rId7" Type="http://schemas.openxmlformats.org/officeDocument/2006/relationships/image" Target="../media/image13.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2.jpg"/><Relationship Id="rId5" Type="http://schemas.openxmlformats.org/officeDocument/2006/relationships/theme" Target="../theme/theme4.xml"/><Relationship Id="rId10" Type="http://schemas.openxmlformats.org/officeDocument/2006/relationships/image" Target="../media/image14.png"/><Relationship Id="rId4" Type="http://schemas.openxmlformats.org/officeDocument/2006/relationships/slideLayout" Target="../slideLayouts/slideLayout38.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60A5B-DF13-D103-65EA-F57F8A73E39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723D9A76-94B0-EB6B-B284-6556B00F9CE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1246EA12-B3D4-B5BC-8ACA-38BBE57D8EC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AD646B84-02E7-940E-6B32-0A930E5AC0C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BF610C04-E76F-B27E-8DA1-D9242CAE98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DC405882-19AE-AD2A-8983-E0B796BDFB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B3940F09-BF6E-4087-35FD-CF4A1E807F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1950BFD3-5F17-58D1-2683-AA6D9F625D3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BEF7055F-3E9B-2C80-6022-E3B5157B39D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2ABD0659-0A09-D86F-C26C-F2899D9899E5}"/>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5BF1802C-0F1F-D3CE-216F-C799ED54C71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8CD3C7AA-EED0-55E9-F546-FA0A7596EE8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BA9F6DC1-457C-7ECF-092E-10A4959CAF2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4401CD7D-95AF-4F60-9BBE-0E015854CC96}"/>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1600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537F4-DB7D-0F4A-9465-24093830E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2F027D-B3D7-139A-963F-8F341AF4C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73D7-C7A8-8AC4-3D0B-7FC3B59AE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FBAF3-5900-4F7A-9449-91641B5A4A40}" type="datetimeFigureOut">
              <a:rPr lang="en-US" smtClean="0"/>
              <a:t>3/12/2024</a:t>
            </a:fld>
            <a:endParaRPr lang="en-US"/>
          </a:p>
        </p:txBody>
      </p:sp>
      <p:sp>
        <p:nvSpPr>
          <p:cNvPr id="5" name="Footer Placeholder 4">
            <a:extLst>
              <a:ext uri="{FF2B5EF4-FFF2-40B4-BE49-F238E27FC236}">
                <a16:creationId xmlns:a16="http://schemas.microsoft.com/office/drawing/2014/main" id="{56E3D0DC-D658-2040-35FE-4C5FB08CB8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104E7-AAC4-AB27-8CB1-FE650E4EB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9B1D2-6433-49B4-B358-C54F8F08BA55}" type="slidenum">
              <a:rPr lang="en-US" smtClean="0"/>
              <a:t>‹#›</a:t>
            </a:fld>
            <a:endParaRPr lang="en-US"/>
          </a:p>
        </p:txBody>
      </p:sp>
      <p:pic>
        <p:nvPicPr>
          <p:cNvPr id="7" name="Hình ảnh 8">
            <a:extLst>
              <a:ext uri="{FF2B5EF4-FFF2-40B4-BE49-F238E27FC236}">
                <a16:creationId xmlns:a16="http://schemas.microsoft.com/office/drawing/2014/main" id="{3153A60D-4FC6-249A-5F82-611DEE2F3D7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3" y="-14862188"/>
            <a:ext cx="2387503" cy="2461678"/>
          </a:xfrm>
          <a:prstGeom prst="rect">
            <a:avLst/>
          </a:prstGeom>
        </p:spPr>
      </p:pic>
      <p:pic>
        <p:nvPicPr>
          <p:cNvPr id="8" name="Hình ảnh 9">
            <a:extLst>
              <a:ext uri="{FF2B5EF4-FFF2-40B4-BE49-F238E27FC236}">
                <a16:creationId xmlns:a16="http://schemas.microsoft.com/office/drawing/2014/main" id="{37EA2168-83CC-BAD3-9D8D-044BD3F2DF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14862188"/>
            <a:ext cx="2387503" cy="2461678"/>
          </a:xfrm>
          <a:prstGeom prst="rect">
            <a:avLst/>
          </a:prstGeom>
        </p:spPr>
      </p:pic>
      <p:pic>
        <p:nvPicPr>
          <p:cNvPr id="9" name="Hình ảnh 10">
            <a:extLst>
              <a:ext uri="{FF2B5EF4-FFF2-40B4-BE49-F238E27FC236}">
                <a16:creationId xmlns:a16="http://schemas.microsoft.com/office/drawing/2014/main" id="{C188CE4E-6432-E922-2A91-A70FCC6FBDA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4" y="22823980"/>
            <a:ext cx="2387503" cy="2461678"/>
          </a:xfrm>
          <a:prstGeom prst="rect">
            <a:avLst/>
          </a:prstGeom>
        </p:spPr>
      </p:pic>
      <p:pic>
        <p:nvPicPr>
          <p:cNvPr id="10" name="Hình ảnh 11">
            <a:extLst>
              <a:ext uri="{FF2B5EF4-FFF2-40B4-BE49-F238E27FC236}">
                <a16:creationId xmlns:a16="http://schemas.microsoft.com/office/drawing/2014/main" id="{2EF73499-A662-4F92-C5B0-18A9F47C61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22823980"/>
            <a:ext cx="2387503" cy="2461678"/>
          </a:xfrm>
          <a:prstGeom prst="rect">
            <a:avLst/>
          </a:prstGeom>
        </p:spPr>
      </p:pic>
      <p:sp>
        <p:nvSpPr>
          <p:cNvPr id="11" name="TextBox 3">
            <a:extLst>
              <a:ext uri="{FF2B5EF4-FFF2-40B4-BE49-F238E27FC236}">
                <a16:creationId xmlns:a16="http://schemas.microsoft.com/office/drawing/2014/main" id="{31D07189-4432-70D0-D904-0531879FF1C9}"/>
              </a:ext>
            </a:extLst>
          </p:cNvPr>
          <p:cNvSpPr txBox="1"/>
          <p:nvPr userDrawn="1"/>
        </p:nvSpPr>
        <p:spPr>
          <a:xfrm>
            <a:off x="3047999" y="9098618"/>
            <a:ext cx="7257649"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12" name="Picture 12">
            <a:extLst>
              <a:ext uri="{FF2B5EF4-FFF2-40B4-BE49-F238E27FC236}">
                <a16:creationId xmlns:a16="http://schemas.microsoft.com/office/drawing/2014/main" id="{491E70D0-B7CD-D860-8887-AA7413A7A1DF}"/>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3" name="Picture 13">
            <a:extLst>
              <a:ext uri="{FF2B5EF4-FFF2-40B4-BE49-F238E27FC236}">
                <a16:creationId xmlns:a16="http://schemas.microsoft.com/office/drawing/2014/main" id="{6C550266-37EC-7BBF-05C2-A9315F28FDEC}"/>
              </a:ext>
            </a:extLst>
          </p:cNvPr>
          <p:cNvPicPr>
            <a:picLocks noChangeAspect="1"/>
          </p:cNvPicPr>
          <p:nvPr userDrawn="1"/>
        </p:nvPicPr>
        <p:blipFill>
          <a:blip r:embed="rId16"/>
          <a:stretch>
            <a:fillRect/>
          </a:stretch>
        </p:blipFill>
        <p:spPr>
          <a:xfrm>
            <a:off x="-3031192" y="0"/>
            <a:ext cx="2188654" cy="2658086"/>
          </a:xfrm>
          <a:prstGeom prst="rect">
            <a:avLst/>
          </a:prstGeom>
        </p:spPr>
      </p:pic>
      <p:pic>
        <p:nvPicPr>
          <p:cNvPr id="18" name="Hình ảnh 17">
            <a:extLst>
              <a:ext uri="{FF2B5EF4-FFF2-40B4-BE49-F238E27FC236}">
                <a16:creationId xmlns:a16="http://schemas.microsoft.com/office/drawing/2014/main" id="{A3F63C6B-47B8-9BAE-AAFF-B6C31DBD1C5A}"/>
              </a:ext>
            </a:extLst>
          </p:cNvPr>
          <p:cNvPicPr>
            <a:picLocks noChangeAspect="1"/>
          </p:cNvPicPr>
          <p:nvPr userDrawn="1"/>
        </p:nvPicPr>
        <p:blipFill>
          <a:blip r:embed="rId17"/>
          <a:stretch>
            <a:fillRect/>
          </a:stretch>
        </p:blipFill>
        <p:spPr>
          <a:xfrm>
            <a:off x="0" y="133701"/>
            <a:ext cx="12192000" cy="6590598"/>
          </a:xfrm>
          <a:prstGeom prst="rect">
            <a:avLst/>
          </a:prstGeom>
        </p:spPr>
      </p:pic>
    </p:spTree>
    <p:extLst>
      <p:ext uri="{BB962C8B-B14F-4D97-AF65-F5344CB8AC3E}">
        <p14:creationId xmlns:p14="http://schemas.microsoft.com/office/powerpoint/2010/main" val="351995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0"/>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0"/>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3963549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1.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congthuong.vn/tag/van-hoa-dan-toc-muong-57115.ta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1.png"/><Relationship Id="rId3" Type="http://schemas.microsoft.com/office/2007/relationships/media" Target="../media/media2.wma"/><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20.png"/><Relationship Id="rId5" Type="http://schemas.openxmlformats.org/officeDocument/2006/relationships/slideLayout" Target="../slideLayouts/slideLayout34.xml"/><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audio" Target="../media/media2.wma"/><Relationship Id="rId9" Type="http://schemas.openxmlformats.org/officeDocument/2006/relationships/image" Target="../media/image19.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svg"/><Relationship Id="rId3" Type="http://schemas.microsoft.com/office/2007/relationships/media" Target="../media/media2.wma"/><Relationship Id="rId7" Type="http://schemas.openxmlformats.org/officeDocument/2006/relationships/image" Target="../media/image19.svg"/><Relationship Id="rId12" Type="http://schemas.openxmlformats.org/officeDocument/2006/relationships/image" Target="../media/image2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slideLayout" Target="../slideLayouts/slideLayout34.xml"/><Relationship Id="rId10" Type="http://schemas.openxmlformats.org/officeDocument/2006/relationships/image" Target="../media/image20.png"/><Relationship Id="rId4" Type="http://schemas.openxmlformats.org/officeDocument/2006/relationships/audio" Target="../media/media2.wma"/><Relationship Id="rId9" Type="http://schemas.openxmlformats.org/officeDocument/2006/relationships/image" Target="../media/image21.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svg"/><Relationship Id="rId3" Type="http://schemas.microsoft.com/office/2007/relationships/media" Target="../media/media2.wma"/><Relationship Id="rId7" Type="http://schemas.openxmlformats.org/officeDocument/2006/relationships/image" Target="../media/image19.svg"/><Relationship Id="rId12" Type="http://schemas.openxmlformats.org/officeDocument/2006/relationships/image" Target="../media/image2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slideLayout" Target="../slideLayouts/slideLayout34.xml"/><Relationship Id="rId10" Type="http://schemas.openxmlformats.org/officeDocument/2006/relationships/image" Target="../media/image20.png"/><Relationship Id="rId4" Type="http://schemas.openxmlformats.org/officeDocument/2006/relationships/audio" Target="../media/media2.wma"/><Relationship Id="rId9" Type="http://schemas.openxmlformats.org/officeDocument/2006/relationships/image" Target="../media/image21.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13">
            <a:extLst>
              <a:ext uri="{FF2B5EF4-FFF2-40B4-BE49-F238E27FC236}">
                <a16:creationId xmlns:a16="http://schemas.microsoft.com/office/drawing/2014/main" id="{2CE61BF1-98F4-D283-DF35-AA36F0F85DC6}"/>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p:cNvPicPr>
            <a:picLocks noChangeAspect="1"/>
          </p:cNvPicPr>
          <p:nvPr/>
        </p:nvPicPr>
        <p:blipFill>
          <a:blip r:embed="rId2"/>
          <a:stretch>
            <a:fillRect/>
          </a:stretch>
        </p:blipFill>
        <p:spPr>
          <a:xfrm>
            <a:off x="-177901" y="1468674"/>
            <a:ext cx="11445341" cy="4098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3104-9806-AC16-4506-86FBFF0570A4}"/>
            </a:ext>
          </a:extLst>
        </p:cNvPr>
        <p:cNvGrpSpPr/>
        <p:nvPr/>
      </p:nvGrpSpPr>
      <p:grpSpPr>
        <a:xfrm>
          <a:off x="0" y="0"/>
          <a:ext cx="0" cy="0"/>
          <a:chOff x="0" y="0"/>
          <a:chExt cx="0" cy="0"/>
        </a:xfrm>
      </p:grpSpPr>
      <p:sp>
        <p:nvSpPr>
          <p:cNvPr id="2" name="圆角矩形 4">
            <a:extLst>
              <a:ext uri="{FF2B5EF4-FFF2-40B4-BE49-F238E27FC236}">
                <a16:creationId xmlns:a16="http://schemas.microsoft.com/office/drawing/2014/main" id="{F86485C6-A2B0-837B-6C96-B4C39ED2C65E}"/>
              </a:ext>
            </a:extLst>
          </p:cNvPr>
          <p:cNvSpPr/>
          <p:nvPr/>
        </p:nvSpPr>
        <p:spPr>
          <a:xfrm>
            <a:off x="196215" y="81912"/>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5" name="圆角矩形 4"/>
          <p:cNvSpPr/>
          <p:nvPr/>
        </p:nvSpPr>
        <p:spPr>
          <a:xfrm>
            <a:off x="975359" y="184907"/>
            <a:ext cx="10241281" cy="992550"/>
          </a:xfrm>
          <a:prstGeom prst="roundRect">
            <a:avLst/>
          </a:prstGeom>
          <a:solidFill>
            <a:schemeClr val="accent2">
              <a:lumMod val="40000"/>
              <a:lumOff val="60000"/>
            </a:schemeClr>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rgbClr val="993300"/>
                </a:solidFill>
                <a:latin typeface="Calibri" panose="020F0502020204030204" pitchFamily="34" charset="0"/>
                <a:ea typeface="Cambria" panose="02040503050406030204" pitchFamily="18" charset="0"/>
                <a:cs typeface="Calibri" panose="020F0502020204030204" pitchFamily="34" charset="0"/>
              </a:rPr>
              <a:t>2. Lễ hội cồng chiêng Tây Nguyên</a:t>
            </a:r>
            <a:endParaRPr lang="zh-CN" altLang="en-US" sz="5000" b="1"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1" name="矩形标注 10"/>
          <p:cNvSpPr/>
          <p:nvPr/>
        </p:nvSpPr>
        <p:spPr>
          <a:xfrm>
            <a:off x="2604455" y="1273345"/>
            <a:ext cx="9106055" cy="2155655"/>
          </a:xfrm>
          <a:prstGeom prst="wedgeRectCallout">
            <a:avLst>
              <a:gd name="adj1" fmla="val -55318"/>
              <a:gd name="adj2" fmla="val 54344"/>
            </a:avLst>
          </a:prstGeom>
          <a:solidFill>
            <a:srgbClr val="E8EADB"/>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7" name="TextBox 16">
            <a:extLst>
              <a:ext uri="{FF2B5EF4-FFF2-40B4-BE49-F238E27FC236}">
                <a16:creationId xmlns:a16="http://schemas.microsoft.com/office/drawing/2014/main" id="{E50D5E13-C2E9-1CDC-F947-21F6598355AA}"/>
              </a:ext>
            </a:extLst>
          </p:cNvPr>
          <p:cNvSpPr txBox="1"/>
          <p:nvPr/>
        </p:nvSpPr>
        <p:spPr>
          <a:xfrm>
            <a:off x="2707485" y="1321289"/>
            <a:ext cx="9106055" cy="2215991"/>
          </a:xfrm>
          <a:prstGeom prst="rect">
            <a:avLst/>
          </a:prstGeom>
          <a:solidFill>
            <a:srgbClr val="E8EADB"/>
          </a:solidFill>
        </p:spPr>
        <p:txBody>
          <a:bodyPr wrap="square" rtlCol="0">
            <a:spAutoFit/>
          </a:bodyPr>
          <a:lstStyle/>
          <a:p>
            <a:pPr indent="-1905" algn="just">
              <a:lnSpc>
                <a:spcPct val="115000"/>
              </a:lnSpc>
            </a:pP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Đọc</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thông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tin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và</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quan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sát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hình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2,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em</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hãy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mô</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tả</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những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nét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chính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về</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Nguyên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a:t>
            </a:r>
          </a:p>
        </p:txBody>
      </p:sp>
      <p:pic>
        <p:nvPicPr>
          <p:cNvPr id="12" name="Picture 11">
            <a:extLst>
              <a:ext uri="{FF2B5EF4-FFF2-40B4-BE49-F238E27FC236}">
                <a16:creationId xmlns:a16="http://schemas.microsoft.com/office/drawing/2014/main" id="{8A31471B-BD2D-66DE-0685-E85DCCAAD09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4768" y="3524888"/>
            <a:ext cx="4889500" cy="3362369"/>
          </a:xfrm>
          <a:prstGeom prst="rect">
            <a:avLst/>
          </a:prstGeom>
        </p:spPr>
      </p:pic>
    </p:spTree>
    <p:extLst>
      <p:ext uri="{BB962C8B-B14F-4D97-AF65-F5344CB8AC3E}">
        <p14:creationId xmlns:p14="http://schemas.microsoft.com/office/powerpoint/2010/main" val="1785405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01015" y="118823"/>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2" name="图片 1" descr="三只小猪3"/>
          <p:cNvPicPr>
            <a:picLocks noChangeAspect="1"/>
          </p:cNvPicPr>
          <p:nvPr/>
        </p:nvPicPr>
        <p:blipFill>
          <a:blip r:embed="rId2"/>
          <a:stretch>
            <a:fillRect/>
          </a:stretch>
        </p:blipFill>
        <p:spPr>
          <a:xfrm>
            <a:off x="173355" y="4062730"/>
            <a:ext cx="11517630" cy="2256790"/>
          </a:xfrm>
          <a:prstGeom prst="rect">
            <a:avLst/>
          </a:prstGeom>
        </p:spPr>
      </p:pic>
      <p:pic>
        <p:nvPicPr>
          <p:cNvPr id="16" name="图片 7">
            <a:extLst>
              <a:ext uri="{FF2B5EF4-FFF2-40B4-BE49-F238E27FC236}">
                <a16:creationId xmlns:a16="http://schemas.microsoft.com/office/drawing/2014/main" id="{D341ED2C-7E20-91B3-4D9A-8D968375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10" y="1979076"/>
            <a:ext cx="3753018" cy="4878924"/>
          </a:xfrm>
          <a:prstGeom prst="rect">
            <a:avLst/>
          </a:prstGeom>
        </p:spPr>
      </p:pic>
      <p:sp>
        <p:nvSpPr>
          <p:cNvPr id="4" name="TextBox 3">
            <a:extLst>
              <a:ext uri="{FF2B5EF4-FFF2-40B4-BE49-F238E27FC236}">
                <a16:creationId xmlns:a16="http://schemas.microsoft.com/office/drawing/2014/main" id="{9B9D50F5-1311-32C6-E4E1-5BA027C63684}"/>
              </a:ext>
            </a:extLst>
          </p:cNvPr>
          <p:cNvSpPr txBox="1"/>
          <p:nvPr/>
        </p:nvSpPr>
        <p:spPr>
          <a:xfrm>
            <a:off x="2875131" y="533321"/>
            <a:ext cx="9029532" cy="5786199"/>
          </a:xfrm>
          <a:prstGeom prst="rect">
            <a:avLst/>
          </a:prstGeom>
          <a:noFill/>
        </p:spPr>
        <p:txBody>
          <a:bodyPr wrap="square">
            <a:spAutoFit/>
          </a:bodyPr>
          <a:lstStyle/>
          <a:p>
            <a:pPr algn="just"/>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được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tổ</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chức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luân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phiên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hằng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năm</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ở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các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tỉnh</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thuộc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Không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gian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văn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hoá</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Nguyên.</a:t>
            </a:r>
          </a:p>
          <a:p>
            <a:pPr algn="just"/>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Trong lễ hội, nghệ nhân của các tỉnh sẽ trình diễn cồng chiêng, biểu diễn các tiết mục văn hoá đặc sắc của tỉnh mình. Nhiều lễ hội dân gian đặc sắc gắn với diễn tấu cồng chiêng được phục dựng như: lễ Ăn cơm mới của dân tộc Ê Đê, lễ Sa lúa của dân tộc Chu Ru, lễ Cầu an của dân tộc Ba Na,...</a:t>
            </a:r>
            <a:endPar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72720" y="203200"/>
            <a:ext cx="11885931" cy="64516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0" name="TextBox 9">
            <a:extLst>
              <a:ext uri="{FF2B5EF4-FFF2-40B4-BE49-F238E27FC236}">
                <a16:creationId xmlns:a16="http://schemas.microsoft.com/office/drawing/2014/main" id="{00E73AA8-DE0C-A6A2-1E57-E05E794A1689}"/>
              </a:ext>
            </a:extLst>
          </p:cNvPr>
          <p:cNvSpPr txBox="1"/>
          <p:nvPr/>
        </p:nvSpPr>
        <p:spPr>
          <a:xfrm>
            <a:off x="524704" y="416560"/>
            <a:ext cx="10834176" cy="3447098"/>
          </a:xfrm>
          <a:prstGeom prst="rect">
            <a:avLst/>
          </a:prstGeom>
          <a:noFill/>
        </p:spPr>
        <p:txBody>
          <a:bodyPr wrap="square" rtlCol="0">
            <a:spAutoFit/>
          </a:bodyPr>
          <a:lstStyle/>
          <a:p>
            <a:pPr algn="just">
              <a:spcBef>
                <a:spcPts val="1200"/>
              </a:spcBef>
            </a:pP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Ngoài ra, nhiều cuộc thi cũng được tổ chức như: tạc tượng gỗ, dệt thổ cẩm, diễn </a:t>
            </a:r>
            <a:r>
              <a:rPr lang="vi-VN" sz="5200" b="1" dirty="0" smtClean="0">
                <a:solidFill>
                  <a:srgbClr val="993300"/>
                </a:solidFill>
                <a:latin typeface="Calibri" panose="020F0502020204030204" pitchFamily="34" charset="0"/>
                <a:ea typeface="Cambria" panose="02040503050406030204" pitchFamily="18" charset="0"/>
                <a:cs typeface="Calibri" panose="020F0502020204030204" pitchFamily="34" charset="0"/>
              </a:rPr>
              <a:t>xướng</a:t>
            </a:r>
            <a:endParaRPr lang="en-US" sz="5200" b="1" dirty="0" smtClean="0">
              <a:solidFill>
                <a:srgbClr val="993300"/>
              </a:solidFill>
              <a:latin typeface="Calibri" panose="020F0502020204030204" pitchFamily="34" charset="0"/>
              <a:ea typeface="Cambria" panose="02040503050406030204" pitchFamily="18" charset="0"/>
              <a:cs typeface="Calibri" panose="020F0502020204030204" pitchFamily="34" charset="0"/>
            </a:endParaRPr>
          </a:p>
          <a:p>
            <a:pPr algn="just">
              <a:spcBef>
                <a:spcPts val="1200"/>
              </a:spcBef>
            </a:pPr>
            <a:r>
              <a:rPr lang="vi-VN" sz="5200" b="1" dirty="0" smtClean="0">
                <a:solidFill>
                  <a:srgbClr val="993300"/>
                </a:solidFill>
                <a:latin typeface="Calibri" panose="020F0502020204030204" pitchFamily="34" charset="0"/>
                <a:ea typeface="Cambria" panose="02040503050406030204" pitchFamily="18" charset="0"/>
                <a:cs typeface="Calibri" panose="020F0502020204030204" pitchFamily="34" charset="0"/>
              </a:rPr>
              <a:t>sử </a:t>
            </a: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thi,...</a:t>
            </a:r>
            <a:endParaRPr lang="en-US" sz="5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E6DB43C4-E2EC-B43E-7225-3B3540503B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77360" y="2153920"/>
            <a:ext cx="7524000" cy="431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4">
            <a:extLst>
              <a:ext uri="{FF2B5EF4-FFF2-40B4-BE49-F238E27FC236}">
                <a16:creationId xmlns:a16="http://schemas.microsoft.com/office/drawing/2014/main" id="{F589C7FE-C5DB-91D5-AD40-FC48944D1E1E}"/>
              </a:ext>
            </a:extLst>
          </p:cNvPr>
          <p:cNvSpPr/>
          <p:nvPr/>
        </p:nvSpPr>
        <p:spPr>
          <a:xfrm>
            <a:off x="1351915" y="681037"/>
            <a:ext cx="9684385" cy="5833823"/>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Content Placeholder 4" descr="A cartoon of a child raising his hand and holding a pencil and a book&#10;&#10;Description automatically generated">
            <a:extLst>
              <a:ext uri="{FF2B5EF4-FFF2-40B4-BE49-F238E27FC236}">
                <a16:creationId xmlns:a16="http://schemas.microsoft.com/office/drawing/2014/main" id="{3462EF2A-FD23-9993-30EC-81318AEA2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9600" y="710669"/>
            <a:ext cx="5692571" cy="5804191"/>
          </a:xfrm>
        </p:spPr>
      </p:pic>
    </p:spTree>
    <p:extLst>
      <p:ext uri="{BB962C8B-B14F-4D97-AF65-F5344CB8AC3E}">
        <p14:creationId xmlns:p14="http://schemas.microsoft.com/office/powerpoint/2010/main" val="10715864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TextBox 31">
            <a:extLst>
              <a:ext uri="{FF2B5EF4-FFF2-40B4-BE49-F238E27FC236}">
                <a16:creationId xmlns:a16="http://schemas.microsoft.com/office/drawing/2014/main" id="{661B62ED-E18F-61DC-7A1A-38A45EE71A29}"/>
              </a:ext>
            </a:extLst>
          </p:cNvPr>
          <p:cNvSpPr txBox="1"/>
          <p:nvPr/>
        </p:nvSpPr>
        <p:spPr>
          <a:xfrm>
            <a:off x="494525" y="520511"/>
            <a:ext cx="11075437" cy="584775"/>
          </a:xfrm>
          <a:prstGeom prst="rect">
            <a:avLst/>
          </a:prstGeom>
          <a:noFill/>
        </p:spPr>
        <p:txBody>
          <a:bodyPr wrap="square" rtlCol="0">
            <a:spAutoFit/>
          </a:bodyPr>
          <a:lstStyle/>
          <a:p>
            <a:pPr algn="just">
              <a:spcBef>
                <a:spcPts val="1200"/>
              </a:spcBef>
            </a:pPr>
            <a:r>
              <a:rPr lang="vi-VN" sz="3200" dirty="0"/>
              <a:t>     </a:t>
            </a:r>
            <a:endParaRPr lang="en-US" sz="3200" dirty="0"/>
          </a:p>
        </p:txBody>
      </p:sp>
      <p:graphicFrame>
        <p:nvGraphicFramePr>
          <p:cNvPr id="2" name="Table 1">
            <a:extLst>
              <a:ext uri="{FF2B5EF4-FFF2-40B4-BE49-F238E27FC236}">
                <a16:creationId xmlns:a16="http://schemas.microsoft.com/office/drawing/2014/main" id="{C98EE234-B071-76C1-423A-C29E0D6C1036}"/>
              </a:ext>
            </a:extLst>
          </p:cNvPr>
          <p:cNvGraphicFramePr>
            <a:graphicFrameLocks noGrp="1"/>
          </p:cNvGraphicFramePr>
          <p:nvPr>
            <p:extLst>
              <p:ext uri="{D42A27DB-BD31-4B8C-83A1-F6EECF244321}">
                <p14:modId xmlns:p14="http://schemas.microsoft.com/office/powerpoint/2010/main" val="4200790405"/>
              </p:ext>
            </p:extLst>
          </p:nvPr>
        </p:nvGraphicFramePr>
        <p:xfrm>
          <a:off x="116205" y="-274005"/>
          <a:ext cx="12075795" cy="6916277"/>
        </p:xfrm>
        <a:graphic>
          <a:graphicData uri="http://schemas.openxmlformats.org/drawingml/2006/table">
            <a:tbl>
              <a:tblPr firstRow="1" bandRow="1">
                <a:tableStyleId>{21E4AEA4-8DFA-4A89-87EB-49C32662AFE0}</a:tableStyleId>
              </a:tblPr>
              <a:tblGrid>
                <a:gridCol w="2071799">
                  <a:extLst>
                    <a:ext uri="{9D8B030D-6E8A-4147-A177-3AD203B41FA5}">
                      <a16:colId xmlns:a16="http://schemas.microsoft.com/office/drawing/2014/main" val="3755239851"/>
                    </a:ext>
                  </a:extLst>
                </a:gridCol>
                <a:gridCol w="10003996">
                  <a:extLst>
                    <a:ext uri="{9D8B030D-6E8A-4147-A177-3AD203B41FA5}">
                      <a16:colId xmlns:a16="http://schemas.microsoft.com/office/drawing/2014/main" val="53295738"/>
                    </a:ext>
                  </a:extLst>
                </a:gridCol>
              </a:tblGrid>
              <a:tr h="527593">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94044845"/>
                  </a:ext>
                </a:extLst>
              </a:tr>
              <a:tr h="959805">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Thời gian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Lễ hội được tổ chức luân phiên hằng năm.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983138400"/>
                  </a:ext>
                </a:extLst>
              </a:tr>
              <a:tr h="5407832">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Đặc </a:t>
                      </a:r>
                      <a:r>
                        <a:rPr lang="vi-VN" sz="3300" b="1" dirty="0" smtClean="0">
                          <a:latin typeface="Calibri" panose="020F0502020204030204" pitchFamily="34" charset="0"/>
                          <a:ea typeface="Cambria" panose="02040503050406030204" pitchFamily="18" charset="0"/>
                          <a:cs typeface="Calibri" panose="020F0502020204030204" pitchFamily="34" charset="0"/>
                        </a:rPr>
                        <a:t>điểm</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Có 2 </a:t>
                      </a:r>
                      <a:r>
                        <a:rPr lang="vi-VN" sz="3300" b="1" kern="120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US" sz="3300" b="1" kern="1200" baseline="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US" sz="3300" b="1" kern="1200" baseline="0" dirty="0" err="1"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US" sz="3300" b="1" kern="1200" baseline="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lễ</a:t>
                      </a:r>
                      <a:r>
                        <a:rPr lang="en-SG" sz="3300" b="1" kern="120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và</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hội</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a:t>
                      </a:r>
                      <a:endPar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endParaRPr>
                    </a:p>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Mở đầu phần lễ, mọi người sẽ cùng nghe lịch sử và một số phong tục văn hoá của người dân nơi đây. Tiếp đó là hoạt động tái hiện lại các nghi lễ truyền thống của các dân tộc Tây Nguyên như: lễ cúng Cơn mưa đầu mùa, lễ Mừng lúa mới, lễ Mừng nhà rộng mới,... của dân tộc Gié Triêng (tỉnh Kon Tum).</a:t>
                      </a:r>
                      <a:r>
                        <a:rPr lang="vi-VN" sz="3300" b="1" dirty="0">
                          <a:latin typeface="Calibri" panose="020F0502020204030204" pitchFamily="34" charset="0"/>
                          <a:ea typeface="Cambria" panose="02040503050406030204" pitchFamily="18" charset="0"/>
                          <a:cs typeface="Calibri" panose="020F0502020204030204" pitchFamily="34" charset="0"/>
                        </a:rPr>
                        <a:t/>
                      </a:r>
                      <a:br>
                        <a:rPr lang="vi-VN" sz="3300" b="1" dirty="0">
                          <a:latin typeface="Calibri" panose="020F0502020204030204" pitchFamily="34" charset="0"/>
                          <a:ea typeface="Cambria" panose="02040503050406030204" pitchFamily="18" charset="0"/>
                          <a:cs typeface="Calibri" panose="020F0502020204030204" pitchFamily="34" charset="0"/>
                        </a:rPr>
                      </a:br>
                      <a:r>
                        <a:rPr lang="vi-VN" sz="3300" b="1" dirty="0">
                          <a:latin typeface="Calibri" panose="020F0502020204030204" pitchFamily="34" charset="0"/>
                          <a:ea typeface="Cambria" panose="02040503050406030204" pitchFamily="18" charset="0"/>
                          <a:cs typeface="Calibri" panose="020F0502020204030204" pitchFamily="34" charset="0"/>
                        </a:rPr>
                        <a:t>+ </a:t>
                      </a:r>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Đến phần hội, mọi người cùng nhau hòa mình trong các điệu múa và trò chơi dân gian đặc sắc như: hát dân ca, diễn xướng sử thi Tây Nguyên,...</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205033223"/>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EB91-E2A8-52F6-6FD2-89BF6C9943F2}"/>
              </a:ext>
            </a:extLst>
          </p:cNvPr>
          <p:cNvSpPr>
            <a:spLocks noGrp="1"/>
          </p:cNvSpPr>
          <p:nvPr>
            <p:ph type="title"/>
          </p:nvPr>
        </p:nvSpPr>
        <p:spPr/>
        <p:txBody>
          <a:bodyPr/>
          <a:lstStyle/>
          <a:p>
            <a:endParaRPr lang="en-SG"/>
          </a:p>
        </p:txBody>
      </p:sp>
      <p:pic>
        <p:nvPicPr>
          <p:cNvPr id="4" name="Không gian văn hóa cồng chiêng Tây Nguyên">
            <a:hlinkClick r:id="" action="ppaction://media"/>
            <a:extLst>
              <a:ext uri="{FF2B5EF4-FFF2-40B4-BE49-F238E27FC236}">
                <a16:creationId xmlns:a16="http://schemas.microsoft.com/office/drawing/2014/main" id="{7E9117D2-565C-CCE3-CB91-C59D616959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086" y="0"/>
            <a:ext cx="12104914" cy="6858000"/>
          </a:xfrm>
        </p:spPr>
      </p:pic>
    </p:spTree>
    <p:extLst>
      <p:ext uri="{BB962C8B-B14F-4D97-AF65-F5344CB8AC3E}">
        <p14:creationId xmlns:p14="http://schemas.microsoft.com/office/powerpoint/2010/main" val="5826452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455E-B81C-5349-BACF-983D0E4437D7}"/>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A500A5B0-CA1E-E8B0-757D-754D6E4384C2}"/>
              </a:ext>
            </a:extLst>
          </p:cNvPr>
          <p:cNvSpPr/>
          <p:nvPr/>
        </p:nvSpPr>
        <p:spPr>
          <a:xfrm>
            <a:off x="37820" y="571500"/>
            <a:ext cx="10794999" cy="5892799"/>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37820" y="1509154"/>
            <a:ext cx="11129029" cy="4017489"/>
          </a:xfrm>
          <a:prstGeom prst="rect">
            <a:avLst/>
          </a:prstGeom>
        </p:spPr>
      </p:pic>
    </p:spTree>
    <p:extLst>
      <p:ext uri="{BB962C8B-B14F-4D97-AF65-F5344CB8AC3E}">
        <p14:creationId xmlns:p14="http://schemas.microsoft.com/office/powerpoint/2010/main" val="4977043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grpSp>
        <p:nvGrpSpPr>
          <p:cNvPr id="6" name="Group 5">
            <a:extLst>
              <a:ext uri="{FF2B5EF4-FFF2-40B4-BE49-F238E27FC236}">
                <a16:creationId xmlns:a16="http://schemas.microsoft.com/office/drawing/2014/main" id="{DAA6A2E4-CE92-7913-2885-E6C91949B830}"/>
              </a:ext>
            </a:extLst>
          </p:cNvPr>
          <p:cNvGrpSpPr/>
          <p:nvPr/>
        </p:nvGrpSpPr>
        <p:grpSpPr>
          <a:xfrm>
            <a:off x="-101601" y="56634"/>
            <a:ext cx="12564894" cy="1507918"/>
            <a:chOff x="2027867" y="183005"/>
            <a:chExt cx="10002301" cy="1949242"/>
          </a:xfrm>
          <a:solidFill>
            <a:srgbClr val="993300"/>
          </a:solidFill>
        </p:grpSpPr>
        <p:sp>
          <p:nvSpPr>
            <p:cNvPr id="16" name="单圆角矩形 15"/>
            <p:cNvSpPr/>
            <p:nvPr/>
          </p:nvSpPr>
          <p:spPr>
            <a:xfrm>
              <a:off x="2109312" y="183005"/>
              <a:ext cx="9615091" cy="1949242"/>
            </a:xfrm>
            <a:prstGeom prst="round1Rect">
              <a:avLst/>
            </a:prstGeom>
            <a:grp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B4370FAF-7394-E11E-A087-53878CEBC95B}"/>
                </a:ext>
              </a:extLst>
            </p:cNvPr>
            <p:cNvSpPr txBox="1"/>
            <p:nvPr/>
          </p:nvSpPr>
          <p:spPr>
            <a:xfrm>
              <a:off x="2027867" y="394648"/>
              <a:ext cx="10002301" cy="1472059"/>
            </a:xfrm>
            <a:prstGeom prst="rect">
              <a:avLst/>
            </a:prstGeom>
            <a:noFill/>
          </p:spPr>
          <p:txBody>
            <a:bodyPr wrap="square" rtlCol="0">
              <a:spAutoFit/>
            </a:bodyPr>
            <a:lstStyle/>
            <a:p>
              <a:pPr algn="ctr"/>
              <a:r>
                <a:rPr lang="vi-VN" sz="3400" b="1" i="0"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lang="vi-VN" sz="3400" b="1" i="0" dirty="0">
                  <a:effectLst/>
                  <a:latin typeface="Calibri" panose="020F0502020204030204" pitchFamily="34" charset="0"/>
                  <a:ea typeface="Cambria" panose="02040503050406030204" pitchFamily="18" charset="0"/>
                  <a:cs typeface="Calibri" panose="020F0502020204030204" pitchFamily="34" charset="0"/>
                </a:rPr>
                <a:t> </a:t>
              </a:r>
              <a:endParaRPr lang="en-US" sz="3400" b="1" dirty="0">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78FA85C6-B5EC-19C8-3942-9C63FD9F5C4E}"/>
              </a:ext>
            </a:extLst>
          </p:cNvPr>
          <p:cNvGraphicFramePr>
            <a:graphicFrameLocks noGrp="1"/>
          </p:cNvGraphicFramePr>
          <p:nvPr>
            <p:extLst>
              <p:ext uri="{D42A27DB-BD31-4B8C-83A1-F6EECF244321}">
                <p14:modId xmlns:p14="http://schemas.microsoft.com/office/powerpoint/2010/main" val="1579245442"/>
              </p:ext>
            </p:extLst>
          </p:nvPr>
        </p:nvGraphicFramePr>
        <p:xfrm>
          <a:off x="223520" y="1836421"/>
          <a:ext cx="11855672" cy="4770902"/>
        </p:xfrm>
        <a:graphic>
          <a:graphicData uri="http://schemas.openxmlformats.org/drawingml/2006/table">
            <a:tbl>
              <a:tblPr firstRow="1" bandRow="1">
                <a:tableStyleId>{5C22544A-7EE6-4342-B048-85BDC9FD1C3A}</a:tableStyleId>
              </a:tblPr>
              <a:tblGrid>
                <a:gridCol w="1381397">
                  <a:extLst>
                    <a:ext uri="{9D8B030D-6E8A-4147-A177-3AD203B41FA5}">
                      <a16:colId xmlns:a16="http://schemas.microsoft.com/office/drawing/2014/main" val="4016883872"/>
                    </a:ext>
                  </a:extLst>
                </a:gridCol>
                <a:gridCol w="10474275">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extLst>
                  <a:ext uri="{0D108BD9-81ED-4DB2-BD59-A6C34878D82A}">
                    <a16:rowId xmlns:a16="http://schemas.microsoft.com/office/drawing/2014/main" val="4217147855"/>
                  </a:ext>
                </a:extLst>
              </a:tr>
              <a:tr h="1525424">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F668-B989-8CA2-3E76-6A38FE7A4D9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BB4DE57-1D17-B1EB-9C39-7DDBB850C367}"/>
              </a:ext>
            </a:extLst>
          </p:cNvPr>
          <p:cNvGrpSpPr/>
          <p:nvPr/>
        </p:nvGrpSpPr>
        <p:grpSpPr>
          <a:xfrm>
            <a:off x="-97971" y="114147"/>
            <a:ext cx="12564894" cy="1507918"/>
            <a:chOff x="1987428" y="183005"/>
            <a:chExt cx="10002301" cy="1949242"/>
          </a:xfrm>
        </p:grpSpPr>
        <p:sp>
          <p:nvSpPr>
            <p:cNvPr id="16" name="单圆角矩形 15">
              <a:extLst>
                <a:ext uri="{FF2B5EF4-FFF2-40B4-BE49-F238E27FC236}">
                  <a16:creationId xmlns:a16="http://schemas.microsoft.com/office/drawing/2014/main" id="{1AFB61FA-AF3B-0A21-BD12-323FAA2282F0}"/>
                </a:ext>
              </a:extLst>
            </p:cNvPr>
            <p:cNvSpPr/>
            <p:nvPr/>
          </p:nvSpPr>
          <p:spPr>
            <a:xfrm>
              <a:off x="2109312" y="183005"/>
              <a:ext cx="9615091" cy="1949242"/>
            </a:xfrm>
            <a:prstGeom prst="round1Rect">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9C6A1C28-11FA-8213-EC62-AA221F1CEECB}"/>
                </a:ext>
              </a:extLst>
            </p:cNvPr>
            <p:cNvSpPr txBox="1"/>
            <p:nvPr/>
          </p:nvSpPr>
          <p:spPr>
            <a:xfrm>
              <a:off x="1987428" y="183005"/>
              <a:ext cx="10002301" cy="14720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kumimoji="0" lang="vi-VN"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6094612A-344D-0B56-5113-72AF2D613934}"/>
              </a:ext>
            </a:extLst>
          </p:cNvPr>
          <p:cNvGraphicFramePr>
            <a:graphicFrameLocks noGrp="1"/>
          </p:cNvGraphicFramePr>
          <p:nvPr>
            <p:extLst>
              <p:ext uri="{D42A27DB-BD31-4B8C-83A1-F6EECF244321}">
                <p14:modId xmlns:p14="http://schemas.microsoft.com/office/powerpoint/2010/main" val="1730999141"/>
              </p:ext>
            </p:extLst>
          </p:nvPr>
        </p:nvGraphicFramePr>
        <p:xfrm>
          <a:off x="203199" y="1836421"/>
          <a:ext cx="11988089" cy="4709888"/>
        </p:xfrm>
        <a:graphic>
          <a:graphicData uri="http://schemas.openxmlformats.org/drawingml/2006/table">
            <a:tbl>
              <a:tblPr firstRow="1" bandRow="1">
                <a:tableStyleId>{5C22544A-7EE6-4342-B048-85BDC9FD1C3A}</a:tableStyleId>
              </a:tblPr>
              <a:tblGrid>
                <a:gridCol w="965201">
                  <a:extLst>
                    <a:ext uri="{9D8B030D-6E8A-4147-A177-3AD203B41FA5}">
                      <a16:colId xmlns:a16="http://schemas.microsoft.com/office/drawing/2014/main" val="4016883872"/>
                    </a:ext>
                  </a:extLst>
                </a:gridCol>
                <a:gridCol w="11022888">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extLst>
                  <a:ext uri="{0D108BD9-81ED-4DB2-BD59-A6C34878D82A}">
                    <a16:rowId xmlns:a16="http://schemas.microsoft.com/office/drawing/2014/main" val="4217147855"/>
                  </a:ext>
                </a:extLst>
              </a:tr>
              <a:tr h="1464410">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Phần lễ: nhiều lễ hội dân gian của đồng bào Tây Nguyên đã được phục dựng như: lễ Ăn cơm mới, lễ Sạ lúa, lễ Cầu an,... </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Sau phần nghi lễ là phần hội thông qua việc tổ chức các cuộc thi: tạc tượng gỗ, diễn xướng sử thi, hát dân ca, đua voi....Trong cả phần lễ và phần hội đều sử dụng các nhạc cụ như: cổng chiêng, đàn Tơ-rưng, đàn đá,...</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extLst>
      <p:ext uri="{BB962C8B-B14F-4D97-AF65-F5344CB8AC3E}">
        <p14:creationId xmlns:p14="http://schemas.microsoft.com/office/powerpoint/2010/main" val="40269773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0E08-8273-D70D-E751-51CF5C577B09}"/>
            </a:ext>
          </a:extLst>
        </p:cNvPr>
        <p:cNvGrpSpPr/>
        <p:nvPr/>
      </p:nvGrpSpPr>
      <p:grpSpPr>
        <a:xfrm>
          <a:off x="0" y="0"/>
          <a:ext cx="0" cy="0"/>
          <a:chOff x="0" y="0"/>
          <a:chExt cx="0" cy="0"/>
        </a:xfrm>
      </p:grpSpPr>
      <p:sp>
        <p:nvSpPr>
          <p:cNvPr id="8" name="云形 13">
            <a:extLst>
              <a:ext uri="{FF2B5EF4-FFF2-40B4-BE49-F238E27FC236}">
                <a16:creationId xmlns:a16="http://schemas.microsoft.com/office/drawing/2014/main" id="{C7A7F1F6-EC64-33FC-7A1A-48D64AE7F70B}"/>
              </a:ext>
            </a:extLst>
          </p:cNvPr>
          <p:cNvSpPr/>
          <p:nvPr/>
        </p:nvSpPr>
        <p:spPr>
          <a:xfrm>
            <a:off x="141606" y="205204"/>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 name="Picture 5">
            <a:extLst>
              <a:ext uri="{FF2B5EF4-FFF2-40B4-BE49-F238E27FC236}">
                <a16:creationId xmlns:a16="http://schemas.microsoft.com/office/drawing/2014/main" id="{966FA6F0-2EFD-EC5F-056B-E15F04303351}"/>
              </a:ext>
            </a:extLst>
          </p:cNvPr>
          <p:cNvPicPr>
            <a:picLocks noChangeAspect="1"/>
          </p:cNvPicPr>
          <p:nvPr/>
        </p:nvPicPr>
        <p:blipFill rotWithShape="1">
          <a:blip r:embed="rId2"/>
          <a:srcRect t="25592"/>
          <a:stretch/>
        </p:blipFill>
        <p:spPr>
          <a:xfrm>
            <a:off x="9525000" y="4042385"/>
            <a:ext cx="2823210" cy="2972245"/>
          </a:xfrm>
          <a:prstGeom prst="ellipse">
            <a:avLst/>
          </a:prstGeom>
          <a:ln>
            <a:noFill/>
          </a:ln>
          <a:effectLst>
            <a:softEdge rad="112500"/>
          </a:effectLst>
        </p:spPr>
      </p:pic>
      <p:pic>
        <p:nvPicPr>
          <p:cNvPr id="2" name="Picture 1"/>
          <p:cNvPicPr>
            <a:picLocks noChangeAspect="1"/>
          </p:cNvPicPr>
          <p:nvPr/>
        </p:nvPicPr>
        <p:blipFill>
          <a:blip r:embed="rId3"/>
          <a:stretch>
            <a:fillRect/>
          </a:stretch>
        </p:blipFill>
        <p:spPr>
          <a:xfrm>
            <a:off x="711200" y="1511692"/>
            <a:ext cx="9408485" cy="3357988"/>
          </a:xfrm>
          <a:prstGeom prst="rect">
            <a:avLst/>
          </a:prstGeom>
        </p:spPr>
      </p:pic>
    </p:spTree>
    <p:extLst>
      <p:ext uri="{BB962C8B-B14F-4D97-AF65-F5344CB8AC3E}">
        <p14:creationId xmlns:p14="http://schemas.microsoft.com/office/powerpoint/2010/main" val="1467370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4241-7190-DF5B-4140-123CBD0A4B92}"/>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997361F6-2DB9-C3A0-337F-1FCC5C20EA93}"/>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C8A6B02B-FA65-6C86-2E5A-02BB7944163D}"/>
              </a:ext>
            </a:extLst>
          </p:cNvPr>
          <p:cNvSpPr/>
          <p:nvPr/>
        </p:nvSpPr>
        <p:spPr>
          <a:xfrm>
            <a:off x="275590" y="19685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9FB4C6C3-68C1-7962-C311-2125FAEA88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21809" y="1512724"/>
            <a:ext cx="7380089" cy="5903786"/>
          </a:xfrm>
          <a:prstGeom prst="rect">
            <a:avLst/>
          </a:prstGeom>
        </p:spPr>
      </p:pic>
      <p:grpSp>
        <p:nvGrpSpPr>
          <p:cNvPr id="6" name="Group 5">
            <a:extLst>
              <a:ext uri="{FF2B5EF4-FFF2-40B4-BE49-F238E27FC236}">
                <a16:creationId xmlns:a16="http://schemas.microsoft.com/office/drawing/2014/main" id="{F2A065E2-5079-61AD-8897-3C42F69CC0B3}"/>
              </a:ext>
            </a:extLst>
          </p:cNvPr>
          <p:cNvGrpSpPr/>
          <p:nvPr/>
        </p:nvGrpSpPr>
        <p:grpSpPr>
          <a:xfrm>
            <a:off x="3647144" y="685545"/>
            <a:ext cx="8017069" cy="4469231"/>
            <a:chOff x="3647144" y="685545"/>
            <a:chExt cx="8017069" cy="4469231"/>
          </a:xfrm>
        </p:grpSpPr>
        <p:sp>
          <p:nvSpPr>
            <p:cNvPr id="2" name="云形 13">
              <a:extLst>
                <a:ext uri="{FF2B5EF4-FFF2-40B4-BE49-F238E27FC236}">
                  <a16:creationId xmlns:a16="http://schemas.microsoft.com/office/drawing/2014/main" id="{C0112F26-49CB-8111-1F85-F35EF88F3829}"/>
                </a:ext>
              </a:extLst>
            </p:cNvPr>
            <p:cNvSpPr/>
            <p:nvPr/>
          </p:nvSpPr>
          <p:spPr>
            <a:xfrm>
              <a:off x="3647144" y="685545"/>
              <a:ext cx="8017069" cy="4469231"/>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1DD515A2-FABF-D226-6582-42AD8C1D64BF}"/>
                </a:ext>
              </a:extLst>
            </p:cNvPr>
            <p:cNvSpPr txBox="1"/>
            <p:nvPr/>
          </p:nvSpPr>
          <p:spPr>
            <a:xfrm>
              <a:off x="4370375" y="1276179"/>
              <a:ext cx="6602425" cy="3170099"/>
            </a:xfrm>
            <a:prstGeom prst="rect">
              <a:avLst/>
            </a:prstGeom>
            <a:noFill/>
            <a:ln>
              <a:noFill/>
            </a:ln>
          </p:spPr>
          <p:txBody>
            <a:bodyPr wrap="square" rtlCol="0">
              <a:spAutoFit/>
            </a:bodyPr>
            <a:lstStyle/>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2. Em ấn tượng với hoạt động nào trong lễ hội Cồng chiêng </a:t>
              </a:r>
            </a:p>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Tây Nguyên? Vì sao?</a:t>
              </a:r>
              <a:endParaRPr lang="en-US" sz="50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1367215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8BC3-07DF-8B11-AC00-B2F9AA2A099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E3915EA8-EC7F-5F1D-CC81-DE7ACA6B4CE8}"/>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2" name="Picture 1"/>
          <p:cNvPicPr>
            <a:picLocks noChangeAspect="1"/>
          </p:cNvPicPr>
          <p:nvPr/>
        </p:nvPicPr>
        <p:blipFill>
          <a:blip r:embed="rId2"/>
          <a:stretch>
            <a:fillRect/>
          </a:stretch>
        </p:blipFill>
        <p:spPr>
          <a:xfrm>
            <a:off x="-450905" y="1383281"/>
            <a:ext cx="11454186" cy="4269236"/>
          </a:xfrm>
          <a:prstGeom prst="rect">
            <a:avLst/>
          </a:prstGeom>
        </p:spPr>
      </p:pic>
    </p:spTree>
    <p:extLst>
      <p:ext uri="{BB962C8B-B14F-4D97-AF65-F5344CB8AC3E}">
        <p14:creationId xmlns:p14="http://schemas.microsoft.com/office/powerpoint/2010/main" val="9101791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EE022197-62E3-7020-6E0A-455F688AB95C}"/>
              </a:ext>
            </a:extLst>
          </p:cNvPr>
          <p:cNvSpPr/>
          <p:nvPr/>
        </p:nvSpPr>
        <p:spPr>
          <a:xfrm>
            <a:off x="198437" y="17780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Rectangle 5">
            <a:extLst>
              <a:ext uri="{FF2B5EF4-FFF2-40B4-BE49-F238E27FC236}">
                <a16:creationId xmlns:a16="http://schemas.microsoft.com/office/drawing/2014/main" id="{FA0BB34D-4DA2-CC45-C87A-0B7600D43A14}"/>
              </a:ext>
            </a:extLst>
          </p:cNvPr>
          <p:cNvSpPr/>
          <p:nvPr/>
        </p:nvSpPr>
        <p:spPr>
          <a:xfrm>
            <a:off x="411797" y="500970"/>
            <a:ext cx="7777163" cy="3554819"/>
          </a:xfrm>
          <a:prstGeom prst="rect">
            <a:avLst/>
          </a:prstGeom>
        </p:spPr>
        <p:txBody>
          <a:bodyPr wrap="square">
            <a:spAutoFit/>
          </a:bodyPr>
          <a:lstStyle/>
          <a:p>
            <a:pPr algn="ctr" defTabSz="609585">
              <a:spcBef>
                <a:spcPct val="50000"/>
              </a:spcBef>
            </a:pPr>
            <a:r>
              <a:rPr lang="vi-VN" sz="44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Tìm hiểu thông tin và cho biết ngoài các dân tộc ở Tây Nguyên còn có dân tộc nào trên đất nước Việt Nam cũng sử dụng cồng chiêng?</a:t>
            </a:r>
            <a:endParaRPr lang="en-US" sz="4400" b="1" i="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descr="A group of kids sitting at a table&#10;&#10;Description automatically generated">
            <a:extLst>
              <a:ext uri="{FF2B5EF4-FFF2-40B4-BE49-F238E27FC236}">
                <a16:creationId xmlns:a16="http://schemas.microsoft.com/office/drawing/2014/main" id="{D1B35E4A-EF01-9A33-CA66-21B875185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35" y="2957577"/>
            <a:ext cx="5786428" cy="3948678"/>
          </a:xfrm>
          <a:prstGeom prst="rect">
            <a:avLst/>
          </a:prstGeom>
        </p:spPr>
      </p:pic>
    </p:spTree>
    <p:extLst>
      <p:ext uri="{BB962C8B-B14F-4D97-AF65-F5344CB8AC3E}">
        <p14:creationId xmlns:p14="http://schemas.microsoft.com/office/powerpoint/2010/main" val="23046537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291DE9CE-1C43-D705-C248-8FB2724897F0}"/>
              </a:ext>
            </a:extLst>
          </p:cNvPr>
          <p:cNvSpPr/>
          <p:nvPr/>
        </p:nvSpPr>
        <p:spPr>
          <a:xfrm>
            <a:off x="71120" y="111760"/>
            <a:ext cx="11907520" cy="66548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99CB0ED3-2AE5-A0BA-07DE-BA368567FBB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3680" y="1129684"/>
            <a:ext cx="6146428" cy="4154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0D9DE84-3385-505C-7CE0-766BB7611E82}"/>
              </a:ext>
            </a:extLst>
          </p:cNvPr>
          <p:cNvSpPr txBox="1"/>
          <p:nvPr/>
        </p:nvSpPr>
        <p:spPr>
          <a:xfrm>
            <a:off x="6542668" y="698798"/>
            <a:ext cx="5390438" cy="5016758"/>
          </a:xfrm>
          <a:prstGeom prst="rect">
            <a:avLst/>
          </a:prstGeom>
          <a:noFill/>
        </p:spPr>
        <p:txBody>
          <a:bodyPr wrap="square">
            <a:spAutoFit/>
          </a:bodyPr>
          <a:lstStyle/>
          <a:p>
            <a:pPr algn="just"/>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ồng bào </a:t>
            </a:r>
            <a:r>
              <a:rPr lang="vi-VN" sz="3200" b="1" i="1" u="none" strike="noStrike" dirty="0">
                <a:solidFill>
                  <a:srgbClr val="993300"/>
                </a:solidFill>
                <a:effectLst/>
                <a:latin typeface="Calibri" panose="020F0502020204030204" pitchFamily="34" charset="0"/>
                <a:ea typeface="Cambria" panose="02040503050406030204" pitchFamily="18" charset="0"/>
                <a:cs typeface="Calibri" panose="020F0502020204030204" pitchFamily="34" charset="0"/>
                <a:hlinkClick r:id="rId4" tooltip="Xem thêm tin về dân tộc Mường">
                  <a:extLst>
                    <a:ext uri="{A12FA001-AC4F-418D-AE19-62706E023703}">
                      <ahyp:hlinkClr xmlns:ahyp="http://schemas.microsoft.com/office/drawing/2018/hyperlinkcolor" xmlns="" val="tx"/>
                    </a:ext>
                  </a:extLst>
                </a:hlinkClick>
              </a:rPr>
              <a:t>dân tộc Mường</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 ở huyện Thạch Thành, tỉnh  Thanh Hóa. Người Mường dùng cồng chiêng trong nhiều lễ nghi, lễ hội, trong công việc hệ trọng có ảnh hưởng đến sự sinh tồn của gia đình, dòng tộc, làng bản. Họ xem tiếng chiêng là ngôn ngữ để giao tiếp với trời, </a:t>
            </a:r>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đất, thánh thần, </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Rectangle 1"/>
          <p:cNvSpPr/>
          <p:nvPr/>
        </p:nvSpPr>
        <p:spPr>
          <a:xfrm>
            <a:off x="619760" y="5603125"/>
            <a:ext cx="10993120" cy="1077218"/>
          </a:xfrm>
          <a:prstGeom prst="rect">
            <a:avLst/>
          </a:prstGeom>
        </p:spPr>
        <p:txBody>
          <a:bodyPr wrap="square">
            <a:spAutoFit/>
          </a:bodyPr>
          <a:lstStyle/>
          <a:p>
            <a:pPr lvl="0" algn="just"/>
            <a:r>
              <a:rPr lang="vi-VN" sz="3200" b="1" dirty="0" smtClean="0">
                <a:solidFill>
                  <a:srgbClr val="993300"/>
                </a:solidFill>
                <a:latin typeface="Calibri" panose="020F0502020204030204" pitchFamily="34" charset="0"/>
                <a:ea typeface="Cambria" panose="02040503050406030204" pitchFamily="18" charset="0"/>
                <a:cs typeface="Calibri" panose="020F0502020204030204" pitchFamily="34" charset="0"/>
              </a:rPr>
              <a:t>tổ </a:t>
            </a:r>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tiên, giữa người với người, cầu mong cho nhân khang, vật thịnh, cùng những ước nguyện ấm no, hạnh phúc.</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4030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8767C-79E5-01AC-2C83-45D6FE90978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4FA2683E-8D69-BB8A-348A-18037293CD79}"/>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629920" y="1718926"/>
            <a:ext cx="8959420" cy="3930446"/>
          </a:xfrm>
          <a:prstGeom prst="rect">
            <a:avLst/>
          </a:prstGeom>
        </p:spPr>
      </p:pic>
    </p:spTree>
    <p:extLst>
      <p:ext uri="{BB962C8B-B14F-4D97-AF65-F5344CB8AC3E}">
        <p14:creationId xmlns:p14="http://schemas.microsoft.com/office/powerpoint/2010/main" val="4228186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7371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extBox 519">
            <a:extLst>
              <a:ext uri="{FF2B5EF4-FFF2-40B4-BE49-F238E27FC236}">
                <a16:creationId xmlns:a16="http://schemas.microsoft.com/office/drawing/2014/main" id="{3E487698-1076-93E8-53F2-B468CDDC0D4B}"/>
              </a:ext>
            </a:extLst>
          </p:cNvPr>
          <p:cNvSpPr txBox="1"/>
          <p:nvPr/>
        </p:nvSpPr>
        <p:spPr>
          <a:xfrm>
            <a:off x="8216169" y="2055072"/>
            <a:ext cx="3933669" cy="3779044"/>
          </a:xfrm>
          <a:prstGeom prst="roundRect">
            <a:avLst>
              <a:gd name="adj" fmla="val 11621"/>
            </a:avLst>
          </a:prstGeom>
          <a:solidFill>
            <a:schemeClr val="bg1"/>
          </a:solidFill>
          <a:ln w="28575">
            <a:solidFill>
              <a:srgbClr val="046C9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grpSp>
        <p:nvGrpSpPr>
          <p:cNvPr id="9" name="Nhóm 8">
            <a:extLst>
              <a:ext uri="{FF2B5EF4-FFF2-40B4-BE49-F238E27FC236}">
                <a16:creationId xmlns:a16="http://schemas.microsoft.com/office/drawing/2014/main" id="{3B8F2B03-0438-23E5-0A00-D585E36A4E1D}"/>
              </a:ext>
            </a:extLst>
          </p:cNvPr>
          <p:cNvGrpSpPr/>
          <p:nvPr/>
        </p:nvGrpSpPr>
        <p:grpSpPr>
          <a:xfrm>
            <a:off x="857097" y="1067532"/>
            <a:ext cx="7146353" cy="4722933"/>
            <a:chOff x="857097" y="1067532"/>
            <a:chExt cx="7146353" cy="4722933"/>
          </a:xfrm>
        </p:grpSpPr>
        <p:grpSp>
          <p:nvGrpSpPr>
            <p:cNvPr id="522" name="Group 521">
              <a:extLst>
                <a:ext uri="{FF2B5EF4-FFF2-40B4-BE49-F238E27FC236}">
                  <a16:creationId xmlns:a16="http://schemas.microsoft.com/office/drawing/2014/main" id="{D33C0DC3-C365-6733-87CE-3A3C5987853A}"/>
                </a:ext>
              </a:extLst>
            </p:cNvPr>
            <p:cNvGrpSpPr/>
            <p:nvPr/>
          </p:nvGrpSpPr>
          <p:grpSpPr>
            <a:xfrm>
              <a:off x="857097" y="1067532"/>
              <a:ext cx="6938317" cy="4722933"/>
              <a:chOff x="545179" y="627547"/>
              <a:chExt cx="8180640" cy="5568586"/>
            </a:xfrm>
          </p:grpSpPr>
          <p:grpSp>
            <p:nvGrpSpPr>
              <p:cNvPr id="521" name="Group 520">
                <a:extLst>
                  <a:ext uri="{FF2B5EF4-FFF2-40B4-BE49-F238E27FC236}">
                    <a16:creationId xmlns:a16="http://schemas.microsoft.com/office/drawing/2014/main" id="{78076223-5982-157A-E614-B7FC5854D921}"/>
                  </a:ext>
                </a:extLst>
              </p:cNvPr>
              <p:cNvGrpSpPr/>
              <p:nvPr/>
            </p:nvGrpSpPr>
            <p:grpSpPr>
              <a:xfrm>
                <a:off x="545179" y="994386"/>
                <a:ext cx="8180640" cy="5201747"/>
                <a:chOff x="545179" y="994386"/>
                <a:chExt cx="8180640" cy="5201747"/>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761063" y="1017290"/>
                  <a:ext cx="7418106" cy="5178843"/>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04" name="Graphic 261">
                  <a:extLst>
                    <a:ext uri="{FF2B5EF4-FFF2-40B4-BE49-F238E27FC236}">
                      <a16:creationId xmlns:a16="http://schemas.microsoft.com/office/drawing/2014/main" id="{36057A82-270E-9CAD-E86A-804CBB61F96B}"/>
                    </a:ext>
                  </a:extLst>
                </p:cNvPr>
                <p:cNvGrpSpPr/>
                <p:nvPr/>
              </p:nvGrpSpPr>
              <p:grpSpPr>
                <a:xfrm>
                  <a:off x="7035742" y="5033609"/>
                  <a:ext cx="1690077" cy="1026459"/>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545179" y="994386"/>
                  <a:ext cx="2975537" cy="1782207"/>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grpSp>
          <p:grpSp>
            <p:nvGrpSpPr>
              <p:cNvPr id="514" name="Graphic 261">
                <a:extLst>
                  <a:ext uri="{FF2B5EF4-FFF2-40B4-BE49-F238E27FC236}">
                    <a16:creationId xmlns:a16="http://schemas.microsoft.com/office/drawing/2014/main" id="{CB4D08AE-6BF3-6C64-DC37-240F06229C12}"/>
                  </a:ext>
                </a:extLst>
              </p:cNvPr>
              <p:cNvGrpSpPr/>
              <p:nvPr/>
            </p:nvGrpSpPr>
            <p:grpSpPr>
              <a:xfrm>
                <a:off x="596761" y="627547"/>
                <a:ext cx="8126737" cy="5311971"/>
                <a:chOff x="2057261" y="818047"/>
                <a:chExt cx="8126737" cy="5311971"/>
              </a:xfrm>
              <a:solidFill>
                <a:srgbClr val="FFFFFF"/>
              </a:solidFill>
            </p:grpSpPr>
            <p:grpSp>
              <p:nvGrpSpPr>
                <p:cNvPr id="515" name="Graphic 261">
                  <a:extLst>
                    <a:ext uri="{FF2B5EF4-FFF2-40B4-BE49-F238E27FC236}">
                      <a16:creationId xmlns:a16="http://schemas.microsoft.com/office/drawing/2014/main" id="{8E4B18FB-E3B0-BBB6-997B-40FEC868D078}"/>
                    </a:ext>
                  </a:extLst>
                </p:cNvPr>
                <p:cNvGrpSpPr/>
                <p:nvPr/>
              </p:nvGrpSpPr>
              <p:grpSpPr>
                <a:xfrm>
                  <a:off x="2057261" y="1928878"/>
                  <a:ext cx="7472572" cy="4201140"/>
                  <a:chOff x="2057261" y="1928878"/>
                  <a:chExt cx="7472572" cy="4201140"/>
                </a:xfrm>
                <a:solidFill>
                  <a:srgbClr val="FFFFFF"/>
                </a:solidFill>
              </p:grpSpPr>
              <p:sp>
                <p:nvSpPr>
                  <p:cNvPr id="516" name="Freeform: Shape 515">
                    <a:extLst>
                      <a:ext uri="{FF2B5EF4-FFF2-40B4-BE49-F238E27FC236}">
                        <a16:creationId xmlns:a16="http://schemas.microsoft.com/office/drawing/2014/main" id="{27B3791C-7147-17B1-9F24-D60E727A68CA}"/>
                      </a:ext>
                    </a:extLst>
                  </p:cNvPr>
                  <p:cNvSpPr/>
                  <p:nvPr/>
                </p:nvSpPr>
                <p:spPr>
                  <a:xfrm>
                    <a:off x="2057261" y="2656392"/>
                    <a:ext cx="6608117" cy="3199108"/>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3041276" y="1928878"/>
                    <a:ext cx="6488557" cy="4201140"/>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8" name="Freeform: Shape 517">
                  <a:extLst>
                    <a:ext uri="{FF2B5EF4-FFF2-40B4-BE49-F238E27FC236}">
                      <a16:creationId xmlns:a16="http://schemas.microsoft.com/office/drawing/2014/main" id="{F44F887D-C401-C4AE-A3DC-6A274E99DF8B}"/>
                    </a:ext>
                  </a:extLst>
                </p:cNvPr>
                <p:cNvSpPr/>
                <p:nvPr/>
              </p:nvSpPr>
              <p:spPr>
                <a:xfrm>
                  <a:off x="4941175" y="818047"/>
                  <a:ext cx="5242823" cy="43034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 name="Nhóm 3">
              <a:extLst>
                <a:ext uri="{FF2B5EF4-FFF2-40B4-BE49-F238E27FC236}">
                  <a16:creationId xmlns:a16="http://schemas.microsoft.com/office/drawing/2014/main" id="{DA03348B-2942-F26B-FCEC-CB7E4BA08D93}"/>
                </a:ext>
              </a:extLst>
            </p:cNvPr>
            <p:cNvGrpSpPr/>
            <p:nvPr/>
          </p:nvGrpSpPr>
          <p:grpSpPr>
            <a:xfrm>
              <a:off x="5556869" y="3417782"/>
              <a:ext cx="2446581" cy="1234857"/>
              <a:chOff x="5556869" y="3417782"/>
              <a:chExt cx="2446581" cy="1234857"/>
            </a:xfrm>
          </p:grpSpPr>
          <p:sp>
            <p:nvSpPr>
              <p:cNvPr id="2" name="Bong bóng Lời nói: Hình chữ nhật với Góc Tròn 1">
                <a:extLst>
                  <a:ext uri="{FF2B5EF4-FFF2-40B4-BE49-F238E27FC236}">
                    <a16:creationId xmlns:a16="http://schemas.microsoft.com/office/drawing/2014/main" id="{AFED8C87-0505-3B22-AB82-A214B6D2DE5C}"/>
                  </a:ext>
                </a:extLst>
              </p:cNvPr>
              <p:cNvSpPr/>
              <p:nvPr/>
            </p:nvSpPr>
            <p:spPr>
              <a:xfrm>
                <a:off x="5556869" y="3417782"/>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3" name="TextBox 522">
                <a:extLst>
                  <a:ext uri="{FF2B5EF4-FFF2-40B4-BE49-F238E27FC236}">
                    <a16:creationId xmlns:a16="http://schemas.microsoft.com/office/drawing/2014/main" id="{6D20511B-22DE-C595-E2CF-757E924FA115}"/>
                  </a:ext>
                </a:extLst>
              </p:cNvPr>
              <p:cNvSpPr txBox="1"/>
              <p:nvPr/>
            </p:nvSpPr>
            <p:spPr>
              <a:xfrm>
                <a:off x="5612593" y="3524074"/>
                <a:ext cx="22903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pic>
        <p:nvPicPr>
          <p:cNvPr id="8" name="Hình ảnh 7">
            <a:extLst>
              <a:ext uri="{FF2B5EF4-FFF2-40B4-BE49-F238E27FC236}">
                <a16:creationId xmlns:a16="http://schemas.microsoft.com/office/drawing/2014/main" id="{A33C2931-8BA4-4569-7EAD-5ECA8C6B147C}"/>
              </a:ext>
            </a:extLst>
          </p:cNvPr>
          <p:cNvPicPr>
            <a:picLocks noChangeAspect="1"/>
          </p:cNvPicPr>
          <p:nvPr/>
        </p:nvPicPr>
        <p:blipFill>
          <a:blip r:embed="rId2"/>
          <a:stretch>
            <a:fillRect/>
          </a:stretch>
        </p:blipFill>
        <p:spPr>
          <a:xfrm>
            <a:off x="5623635" y="331365"/>
            <a:ext cx="6029467" cy="1426588"/>
          </a:xfrm>
          <a:prstGeom prst="rect">
            <a:avLst/>
          </a:prstGeom>
        </p:spPr>
      </p:pic>
    </p:spTree>
    <p:extLst>
      <p:ext uri="{BB962C8B-B14F-4D97-AF65-F5344CB8AC3E}">
        <p14:creationId xmlns:p14="http://schemas.microsoft.com/office/powerpoint/2010/main" val="5839158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20"/>
                                        </p:tgtEl>
                                        <p:attrNameLst>
                                          <p:attrName>style.visibility</p:attrName>
                                        </p:attrNameLst>
                                      </p:cBhvr>
                                      <p:to>
                                        <p:strVal val="visible"/>
                                      </p:to>
                                    </p:set>
                                    <p:animEffect transition="in" filter="barn(inVertical)">
                                      <p:cBhvr>
                                        <p:cTn id="18" dur="500"/>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21003"/>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718152" y="897148"/>
              <a:ext cx="7822847"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Không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gian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hóa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chiêng</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trải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rộng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địa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009148"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988134" y="2765211"/>
              <a:ext cx="2368425"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tỉnh</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061344" y="3281396"/>
              <a:ext cx="1885949"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 tỉnh</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152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447942" y="4843830"/>
              <a:ext cx="1804627"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 tỉnh</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8061551" y="4835691"/>
              <a:ext cx="173292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tỉnh</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675563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272375" y="307380"/>
            <a:ext cx="11352608" cy="2556435"/>
            <a:chOff x="149116" y="165766"/>
            <a:chExt cx="11352608" cy="2556435"/>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149116" y="165766"/>
              <a:ext cx="11352608" cy="2556435"/>
              <a:chOff x="149116" y="165766"/>
              <a:chExt cx="11352608" cy="2556435"/>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49116" y="457158"/>
                <a:ext cx="11352608" cy="2265043"/>
                <a:chOff x="149116" y="457158"/>
                <a:chExt cx="11352608"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49116" y="457158"/>
                  <a:ext cx="11352608"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4" name="TextBox 3813">
              <a:extLst>
                <a:ext uri="{FF2B5EF4-FFF2-40B4-BE49-F238E27FC236}">
                  <a16:creationId xmlns:a16="http://schemas.microsoft.com/office/drawing/2014/main" id="{BAA9D4FF-85DB-D101-895A-266766DD2D54}"/>
                </a:ext>
              </a:extLst>
            </p:cNvPr>
            <p:cNvSpPr txBox="1"/>
            <p:nvPr/>
          </p:nvSpPr>
          <p:spPr>
            <a:xfrm>
              <a:off x="609697" y="522040"/>
              <a:ext cx="10431445"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err="1">
                  <a:solidFill>
                    <a:srgbClr val="002060"/>
                  </a:solidFill>
                  <a:effectLst/>
                  <a:latin typeface="Cambria" panose="02040503050406030204" pitchFamily="18" charset="0"/>
                  <a:ea typeface="Cambria" panose="02040503050406030204" pitchFamily="18" charset="0"/>
                </a:rPr>
                <a:t>Các</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tỉnh</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nào</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thuộc</a:t>
              </a:r>
              <a:endParaRPr lang="vi-VN" sz="52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Không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gian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văn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hoá</a:t>
              </a:r>
              <a:r>
                <a:rPr lang="vi-VN" sz="5200" b="1" dirty="0">
                  <a:solidFill>
                    <a:srgbClr val="002060"/>
                  </a:solidFill>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Cồng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chiêng</a:t>
              </a:r>
              <a:r>
                <a:rPr lang="en-SG" sz="5200" b="1" i="0" dirty="0">
                  <a:solidFill>
                    <a:srgbClr val="002060"/>
                  </a:solidFill>
                  <a:effectLst/>
                  <a:latin typeface="Cambria" panose="02040503050406030204" pitchFamily="18" charset="0"/>
                  <a:ea typeface="Cambria" panose="02040503050406030204" pitchFamily="18" charset="0"/>
                </a:rPr>
                <a:t>?</a:t>
              </a:r>
              <a:endParaRPr kumimoji="0" lang="vi-VN"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68858" y="2962818"/>
            <a:ext cx="6198976" cy="1281122"/>
            <a:chOff x="873492" y="2490890"/>
            <a:chExt cx="5312303"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580356" y="2587473"/>
              <a:ext cx="4605439" cy="996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Kon Tum, Gia Lai, Đắk Lắk,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Đắk Nông và Lâm 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096000" y="3014490"/>
            <a:ext cx="5744016" cy="1321304"/>
            <a:chOff x="6217824" y="2989513"/>
            <a:chExt cx="4889553" cy="116874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217824" y="2989513"/>
              <a:ext cx="4889553" cy="1152000"/>
              <a:chOff x="6154503" y="2463371"/>
              <a:chExt cx="4889553"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4503" y="2463371"/>
                <a:ext cx="72604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545341" y="3178192"/>
              <a:ext cx="2933062" cy="9800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 Lâm </a:t>
              </a:r>
              <a:r>
                <a:rPr lang="en-SG" sz="2800" b="1" i="0" dirty="0" err="1">
                  <a:solidFill>
                    <a:srgbClr val="002060"/>
                  </a:solidFill>
                  <a:effectLst/>
                  <a:latin typeface="Cambria" panose="02040503050406030204" pitchFamily="18" charset="0"/>
                  <a:ea typeface="Cambria" panose="02040503050406030204" pitchFamily="18" charset="0"/>
                </a:rPr>
                <a:t>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68858" y="4601489"/>
            <a:ext cx="5792417" cy="1311725"/>
            <a:chOff x="379277" y="4544328"/>
            <a:chExt cx="5792417" cy="1311725"/>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5792417" cy="1311725"/>
              <a:chOff x="958238" y="4423396"/>
              <a:chExt cx="5792417" cy="1311725"/>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8" y="4453999"/>
                <a:ext cx="5399377" cy="1281122"/>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442836" y="4692160"/>
              <a:ext cx="464627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 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181228" y="4600220"/>
            <a:ext cx="5658788" cy="1418979"/>
            <a:chOff x="6372683" y="4577431"/>
            <a:chExt cx="5235937"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5235937" cy="1153269"/>
              <a:chOff x="6309362" y="4395154"/>
              <a:chExt cx="5235937"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857109"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248133" y="4704440"/>
              <a:ext cx="4360487" cy="9005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0" i="0" dirty="0">
                  <a:solidFill>
                    <a:srgbClr val="333333"/>
                  </a:solidFill>
                  <a:effectLst/>
                  <a:latin typeface="Roboto" panose="02000000000000000000" pitchFamily="2" charset="0"/>
                </a:rPr>
                <a:t> </a:t>
              </a:r>
              <a:r>
                <a:rPr lang="en-SG" sz="2800" b="1" i="0" dirty="0">
                  <a:solidFill>
                    <a:srgbClr val="002060"/>
                  </a:solidFill>
                  <a:effectLst/>
                  <a:latin typeface="Cambria" panose="02040503050406030204" pitchFamily="18" charset="0"/>
                  <a:ea typeface="Cambria" panose="02040503050406030204" pitchFamily="18" charset="0"/>
                </a:rPr>
                <a:t>Kon Tum, 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Quảng</a:t>
              </a:r>
              <a:r>
                <a:rPr lang="en-SG" sz="2800" b="1" i="0" dirty="0">
                  <a:solidFill>
                    <a:srgbClr val="002060"/>
                  </a:solidFill>
                  <a:effectLst/>
                  <a:latin typeface="Cambria" panose="02040503050406030204" pitchFamily="18" charset="0"/>
                  <a:ea typeface="Cambria" panose="02040503050406030204" pitchFamily="18" charset="0"/>
                </a:rPr>
                <a:t> Nam</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1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816"/>
                                        </p:tgtEl>
                                      </p:cBhvr>
                                    </p:animEffect>
                                    <p:animScale>
                                      <p:cBhvr>
                                        <p:cTn id="35" dur="250" autoRev="1" fill="hold"/>
                                        <p:tgtEl>
                                          <p:spTgt spid="3816"/>
                                        </p:tgtEl>
                                      </p:cBhvr>
                                      <p:by x="105000" y="105000"/>
                                    </p:animScale>
                                  </p:childTnLst>
                                </p:cTn>
                              </p:par>
                              <p:par>
                                <p:cTn id="36" presetID="1" presetClass="mediacall" presetSubtype="0" fill="hold" nodeType="withEffect">
                                  <p:stCondLst>
                                    <p:cond delay="0"/>
                                  </p:stCondLst>
                                  <p:childTnLst>
                                    <p:cmd type="call" cmd="playFrom(0.0)">
                                      <p:cBhvr>
                                        <p:cTn id="37" dur="4597" fill="hold"/>
                                        <p:tgtEl>
                                          <p:spTgt spid="3843"/>
                                        </p:tgtEl>
                                      </p:cBhvr>
                                    </p:cmd>
                                  </p:childTnLst>
                                </p:cTn>
                              </p:par>
                              <p:par>
                                <p:cTn id="38" presetID="9" presetClass="emph" presetSubtype="0" nodeType="withEffect">
                                  <p:stCondLst>
                                    <p:cond delay="0"/>
                                  </p:stCondLst>
                                  <p:childTnLst>
                                    <p:set>
                                      <p:cBhvr>
                                        <p:cTn id="39" dur="indefinite"/>
                                        <p:tgtEl>
                                          <p:spTgt spid="3842"/>
                                        </p:tgtEl>
                                        <p:attrNameLst>
                                          <p:attrName>style.opacity</p:attrName>
                                        </p:attrNameLst>
                                      </p:cBhvr>
                                      <p:to>
                                        <p:strVal val="0.25"/>
                                      </p:to>
                                    </p:set>
                                    <p:animEffect filter="image" prLst="opacity: 0.25">
                                      <p:cBhvr rctx="IE">
                                        <p:cTn id="40" dur="indefinite"/>
                                        <p:tgtEl>
                                          <p:spTgt spid="3842"/>
                                        </p:tgtEl>
                                      </p:cBhvr>
                                    </p:animEffect>
                                  </p:childTnLst>
                                </p:cTn>
                              </p:par>
                              <p:par>
                                <p:cTn id="41" presetID="9" presetClass="emph" presetSubtype="0" nodeType="withEffect">
                                  <p:stCondLst>
                                    <p:cond delay="0"/>
                                  </p:stCondLst>
                                  <p:childTnLst>
                                    <p:set>
                                      <p:cBhvr>
                                        <p:cTn id="42" dur="indefinite"/>
                                        <p:tgtEl>
                                          <p:spTgt spid="3841"/>
                                        </p:tgtEl>
                                        <p:attrNameLst>
                                          <p:attrName>style.opacity</p:attrName>
                                        </p:attrNameLst>
                                      </p:cBhvr>
                                      <p:to>
                                        <p:strVal val="0.25"/>
                                      </p:to>
                                    </p:set>
                                    <p:animEffect filter="image" prLst="opacity: 0.25">
                                      <p:cBhvr rctx="IE">
                                        <p:cTn id="43" dur="indefinite"/>
                                        <p:tgtEl>
                                          <p:spTgt spid="3841"/>
                                        </p:tgtEl>
                                      </p:cBhvr>
                                    </p:animEffect>
                                  </p:childTnLst>
                                </p:cTn>
                              </p:par>
                              <p:par>
                                <p:cTn id="44" presetID="9" presetClass="emph" presetSubtype="0" nodeType="withEffect">
                                  <p:stCondLst>
                                    <p:cond delay="0"/>
                                  </p:stCondLst>
                                  <p:childTnLst>
                                    <p:set>
                                      <p:cBhvr>
                                        <p:cTn id="45" dur="indefinite"/>
                                        <p:tgtEl>
                                          <p:spTgt spid="3840"/>
                                        </p:tgtEl>
                                        <p:attrNameLst>
                                          <p:attrName>style.opacity</p:attrName>
                                        </p:attrNameLst>
                                      </p:cBhvr>
                                      <p:to>
                                        <p:strVal val="0.25"/>
                                      </p:to>
                                    </p:set>
                                    <p:animEffect filter="image" prLst="opacity: 0.25">
                                      <p:cBhvr rctx="IE">
                                        <p:cTn id="46" dur="indefinite"/>
                                        <p:tgtEl>
                                          <p:spTgt spid="3840"/>
                                        </p:tgtEl>
                                      </p:cBhvr>
                                    </p:animEffect>
                                  </p:childTnLst>
                                </p:cTn>
                              </p:par>
                            </p:childTnLst>
                          </p:cTn>
                        </p:par>
                      </p:childTnLst>
                    </p:cTn>
                  </p:par>
                </p:childTnLst>
              </p:cTn>
              <p:nextCondLst>
                <p:cond evt="onClick" delay="0">
                  <p:tgtEl>
                    <p:spTgt spid="3816"/>
                  </p:tgtEl>
                </p:cond>
              </p:nextCondLst>
            </p:seq>
            <p:seq concurrent="1" nextAc="seek">
              <p:cTn id="47" restart="whenNotActive" fill="hold" evtFilter="cancelBubble" nodeType="interactiveSeq">
                <p:stCondLst>
                  <p:cond evt="onClick" delay="0">
                    <p:tgtEl>
                      <p:spTgt spid="384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625" fill="hold"/>
                                        <p:tgtEl>
                                          <p:spTgt spid="3846"/>
                                        </p:tgtEl>
                                      </p:cBhvr>
                                    </p:cmd>
                                  </p:childTnLst>
                                </p:cTn>
                              </p:par>
                              <p:par>
                                <p:cTn id="52" presetID="9" presetClass="emph" presetSubtype="0" nodeType="withEffect">
                                  <p:stCondLst>
                                    <p:cond delay="0"/>
                                  </p:stCondLst>
                                  <p:childTnLst>
                                    <p:set>
                                      <p:cBhvr>
                                        <p:cTn id="53" dur="indefinite"/>
                                        <p:tgtEl>
                                          <p:spTgt spid="3842"/>
                                        </p:tgtEl>
                                        <p:attrNameLst>
                                          <p:attrName>style.opacity</p:attrName>
                                        </p:attrNameLst>
                                      </p:cBhvr>
                                      <p:to>
                                        <p:strVal val="0.25"/>
                                      </p:to>
                                    </p:set>
                                    <p:animEffect filter="image" prLst="opacity: 0.25">
                                      <p:cBhvr rctx="IE">
                                        <p:cTn id="54" dur="indefinite"/>
                                        <p:tgtEl>
                                          <p:spTgt spid="3842"/>
                                        </p:tgtEl>
                                      </p:cBhvr>
                                    </p:animEffect>
                                  </p:childTnLst>
                                </p:cTn>
                              </p:par>
                            </p:childTnLst>
                          </p:cTn>
                        </p:par>
                      </p:childTnLst>
                    </p:cTn>
                  </p:par>
                </p:childTnLst>
              </p:cTn>
              <p:nextCondLst>
                <p:cond evt="onClick" delay="0">
                  <p:tgtEl>
                    <p:spTgt spid="3842"/>
                  </p:tgtEl>
                </p:cond>
              </p:nextCondLst>
            </p:seq>
            <p:seq concurrent="1" nextAc="seek">
              <p:cTn id="55" restart="whenNotActive" fill="hold" evtFilter="cancelBubble" nodeType="interactiveSeq">
                <p:stCondLst>
                  <p:cond evt="onClick" delay="0">
                    <p:tgtEl>
                      <p:spTgt spid="3841"/>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625" fill="hold"/>
                                        <p:tgtEl>
                                          <p:spTgt spid="3845"/>
                                        </p:tgtEl>
                                      </p:cBhvr>
                                    </p:cmd>
                                  </p:childTnLst>
                                </p:cTn>
                              </p:par>
                              <p:par>
                                <p:cTn id="60" presetID="9" presetClass="emph" presetSubtype="0" nodeType="withEffect">
                                  <p:stCondLst>
                                    <p:cond delay="0"/>
                                  </p:stCondLst>
                                  <p:childTnLst>
                                    <p:set>
                                      <p:cBhvr>
                                        <p:cTn id="61" dur="indefinite"/>
                                        <p:tgtEl>
                                          <p:spTgt spid="3841"/>
                                        </p:tgtEl>
                                        <p:attrNameLst>
                                          <p:attrName>style.opacity</p:attrName>
                                        </p:attrNameLst>
                                      </p:cBhvr>
                                      <p:to>
                                        <p:strVal val="0.25"/>
                                      </p:to>
                                    </p:set>
                                    <p:animEffect filter="image" prLst="opacity: 0.25">
                                      <p:cBhvr rctx="IE">
                                        <p:cTn id="62" dur="indefinite"/>
                                        <p:tgtEl>
                                          <p:spTgt spid="3841"/>
                                        </p:tgtEl>
                                      </p:cBhvr>
                                    </p:animEffect>
                                  </p:childTnLst>
                                </p:cTn>
                              </p:par>
                            </p:childTnLst>
                          </p:cTn>
                        </p:par>
                      </p:childTnLst>
                    </p:cTn>
                  </p:par>
                </p:childTnLst>
              </p:cTn>
              <p:nextCondLst>
                <p:cond evt="onClick" delay="0">
                  <p:tgtEl>
                    <p:spTgt spid="3841"/>
                  </p:tgtEl>
                </p:cond>
              </p:nextCondLst>
            </p:seq>
            <p:seq concurrent="1" nextAc="seek">
              <p:cTn id="63" restart="whenNotActive" fill="hold" evtFilter="cancelBubble" nodeType="interactiveSeq">
                <p:stCondLst>
                  <p:cond evt="onClick" delay="0">
                    <p:tgtEl>
                      <p:spTgt spid="3840"/>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625" fill="hold"/>
                                        <p:tgtEl>
                                          <p:spTgt spid="3844"/>
                                        </p:tgtEl>
                                      </p:cBhvr>
                                    </p:cmd>
                                  </p:childTnLst>
                                </p:cTn>
                              </p:par>
                              <p:par>
                                <p:cTn id="68" presetID="9" presetClass="emph" presetSubtype="0" nodeType="withEffect">
                                  <p:stCondLst>
                                    <p:cond delay="0"/>
                                  </p:stCondLst>
                                  <p:childTnLst>
                                    <p:set>
                                      <p:cBhvr>
                                        <p:cTn id="69" dur="indefinite"/>
                                        <p:tgtEl>
                                          <p:spTgt spid="3840"/>
                                        </p:tgtEl>
                                        <p:attrNameLst>
                                          <p:attrName>style.opacity</p:attrName>
                                        </p:attrNameLst>
                                      </p:cBhvr>
                                      <p:to>
                                        <p:strVal val="0.25"/>
                                      </p:to>
                                    </p:set>
                                    <p:animEffect filter="image" prLst="opacity: 0.25">
                                      <p:cBhvr rctx="IE">
                                        <p:cTn id="70"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62480"/>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510595" y="661493"/>
              <a:ext cx="891750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Các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dân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tộc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nào</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là</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chủ</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nhân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của</a:t>
              </a:r>
              <a:endParaRPr lang="vi-VN" sz="45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Không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gian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văn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hoá</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Cồng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chiêng</a:t>
              </a:r>
              <a:r>
                <a:rPr lang="en-SG" sz="4500" b="1" i="0" dirty="0">
                  <a:solidFill>
                    <a:srgbClr val="002060"/>
                  </a:solidFill>
                  <a:effectLst/>
                  <a:latin typeface="Cambria" panose="02040503050406030204" pitchFamily="18" charset="0"/>
                  <a:ea typeface="Cambria" panose="02040503050406030204" pitchFamily="18" charset="0"/>
                </a:rPr>
                <a:t>?</a:t>
              </a:r>
              <a:endPar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481229"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906494" y="2725550"/>
              <a:ext cx="389797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3000" b="1" i="0" dirty="0">
                  <a:effectLst/>
                  <a:latin typeface="Cambria" panose="02040503050406030204" pitchFamily="18" charset="0"/>
                  <a:ea typeface="Cambria" panose="02040503050406030204" pitchFamily="18" charset="0"/>
                </a:rPr>
                <a:t>Ê </a:t>
              </a:r>
              <a:r>
                <a:rPr lang="en-SG" sz="3000" b="1" i="0" dirty="0" err="1">
                  <a:effectLst/>
                  <a:latin typeface="Cambria" panose="02040503050406030204" pitchFamily="18" charset="0"/>
                  <a:ea typeface="Cambria" panose="02040503050406030204" pitchFamily="18" charset="0"/>
                </a:rPr>
                <a:t>Đê</a:t>
              </a:r>
              <a:r>
                <a:rPr lang="en-SG" sz="3000" b="1" i="0" dirty="0">
                  <a:effectLst/>
                  <a:latin typeface="Cambria" panose="02040503050406030204" pitchFamily="18" charset="0"/>
                  <a:ea typeface="Cambria" panose="02040503050406030204" pitchFamily="18" charset="0"/>
                </a:rPr>
                <a:t>, Gia Rai, Ba Na, </a:t>
              </a:r>
              <a:r>
                <a:rPr lang="en-SG" sz="3000" b="1" i="0" dirty="0" err="1">
                  <a:effectLst/>
                  <a:latin typeface="Cambria" panose="02040503050406030204" pitchFamily="18" charset="0"/>
                  <a:ea typeface="Cambria" panose="02040503050406030204" pitchFamily="18" charset="0"/>
                </a:rPr>
                <a:t>Mạ</a:t>
              </a:r>
              <a:endParaRPr kumimoji="0" lang="vi-VN"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217358" y="3029864"/>
            <a:ext cx="5683176" cy="1231106"/>
            <a:chOff x="6065511" y="3007075"/>
            <a:chExt cx="5041866" cy="123110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065511" y="3016761"/>
              <a:ext cx="5041866" cy="1152000"/>
              <a:chOff x="6002190" y="2490619"/>
              <a:chExt cx="5041866"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002190" y="2490619"/>
                <a:ext cx="915161"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282691" y="3007075"/>
              <a:ext cx="3293504"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Mường, Thái, Dao,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H'Mông</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231645" y="4561720"/>
            <a:ext cx="5819780" cy="1152000"/>
            <a:chOff x="40726" y="4538931"/>
            <a:chExt cx="5262952"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40726" y="4538931"/>
              <a:ext cx="5262952" cy="1152000"/>
              <a:chOff x="619687" y="4417999"/>
              <a:chExt cx="5262952"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9687" y="4417999"/>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103636" y="4803909"/>
              <a:ext cx="418576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Tày, Giáy, Cống, Cơ Tu</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232712" y="4543085"/>
            <a:ext cx="5727643" cy="1285741"/>
            <a:chOff x="6082386" y="4520296"/>
            <a:chExt cx="5024991" cy="1285741"/>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082386" y="4520296"/>
              <a:ext cx="5024991" cy="1174710"/>
              <a:chOff x="6019065" y="4338019"/>
              <a:chExt cx="5024991" cy="1174710"/>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019065" y="4338019"/>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030602" y="4574931"/>
              <a:ext cx="3971728"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Ê Đê, Gia Rai, Ba Na,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Mạ, Xơ Đăng,...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4495700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1439165" y="635321"/>
            <a:ext cx="8654569" cy="6042061"/>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1187297" y="608599"/>
            <a:ext cx="3471505" cy="2079268"/>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sp>
        <p:nvSpPr>
          <p:cNvPr id="516" name="Freeform: Shape 515">
            <a:extLst>
              <a:ext uri="{FF2B5EF4-FFF2-40B4-BE49-F238E27FC236}">
                <a16:creationId xmlns:a16="http://schemas.microsoft.com/office/drawing/2014/main" id="{27B3791C-7147-17B1-9F24-D60E727A68CA}"/>
              </a:ext>
            </a:extLst>
          </p:cNvPr>
          <p:cNvSpPr/>
          <p:nvPr/>
        </p:nvSpPr>
        <p:spPr>
          <a:xfrm>
            <a:off x="1247477" y="2325378"/>
            <a:ext cx="7709569" cy="3732341"/>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2395509" y="1476601"/>
            <a:ext cx="7570081" cy="4901393"/>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chemeClr val="bg1"/>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44F887D-C401-C4AE-A3DC-6A274E99DF8B}"/>
              </a:ext>
            </a:extLst>
          </p:cNvPr>
          <p:cNvSpPr/>
          <p:nvPr/>
        </p:nvSpPr>
        <p:spPr>
          <a:xfrm>
            <a:off x="4612087" y="180615"/>
            <a:ext cx="6116705" cy="50207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4" name="Graphic 261">
            <a:extLst>
              <a:ext uri="{FF2B5EF4-FFF2-40B4-BE49-F238E27FC236}">
                <a16:creationId xmlns:a16="http://schemas.microsoft.com/office/drawing/2014/main" id="{36057A82-270E-9CAD-E86A-804CBB61F96B}"/>
              </a:ext>
            </a:extLst>
          </p:cNvPr>
          <p:cNvGrpSpPr/>
          <p:nvPr/>
        </p:nvGrpSpPr>
        <p:grpSpPr>
          <a:xfrm>
            <a:off x="9216592" y="5238698"/>
            <a:ext cx="1971782" cy="1197551"/>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3" name="Nhóm 2">
            <a:extLst>
              <a:ext uri="{FF2B5EF4-FFF2-40B4-BE49-F238E27FC236}">
                <a16:creationId xmlns:a16="http://schemas.microsoft.com/office/drawing/2014/main" id="{5F00AE57-C34F-DE5F-03F1-A050A20B4868}"/>
              </a:ext>
            </a:extLst>
          </p:cNvPr>
          <p:cNvGrpSpPr/>
          <p:nvPr/>
        </p:nvGrpSpPr>
        <p:grpSpPr>
          <a:xfrm>
            <a:off x="8215344" y="3825475"/>
            <a:ext cx="3105635" cy="1246270"/>
            <a:chOff x="5268435" y="3429860"/>
            <a:chExt cx="2446581" cy="1246270"/>
          </a:xfrm>
        </p:grpSpPr>
        <p:sp>
          <p:nvSpPr>
            <p:cNvPr id="4" name="Bong bóng Lời nói: Hình chữ nhật với Góc Tròn 3">
              <a:extLst>
                <a:ext uri="{FF2B5EF4-FFF2-40B4-BE49-F238E27FC236}">
                  <a16:creationId xmlns:a16="http://schemas.microsoft.com/office/drawing/2014/main" id="{0078ED6C-FADB-025E-948E-33C4804267F9}"/>
                </a:ext>
              </a:extLst>
            </p:cNvPr>
            <p:cNvSpPr/>
            <p:nvPr/>
          </p:nvSpPr>
          <p:spPr>
            <a:xfrm>
              <a:off x="5268435" y="3441273"/>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522">
              <a:extLst>
                <a:ext uri="{FF2B5EF4-FFF2-40B4-BE49-F238E27FC236}">
                  <a16:creationId xmlns:a16="http://schemas.microsoft.com/office/drawing/2014/main" id="{EB84B862-CCC5-1D1D-3DF6-167860FDCF7C}"/>
                </a:ext>
              </a:extLst>
            </p:cNvPr>
            <p:cNvSpPr txBox="1"/>
            <p:nvPr/>
          </p:nvSpPr>
          <p:spPr>
            <a:xfrm>
              <a:off x="5361300" y="3429860"/>
              <a:ext cx="21813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giỏi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6" name="Nhóm 5">
            <a:extLst>
              <a:ext uri="{FF2B5EF4-FFF2-40B4-BE49-F238E27FC236}">
                <a16:creationId xmlns:a16="http://schemas.microsoft.com/office/drawing/2014/main" id="{3555A96C-B903-1F23-D765-8631330EFCB9}"/>
              </a:ext>
            </a:extLst>
          </p:cNvPr>
          <p:cNvGrpSpPr/>
          <p:nvPr/>
        </p:nvGrpSpPr>
        <p:grpSpPr>
          <a:xfrm>
            <a:off x="595305" y="2993529"/>
            <a:ext cx="3105635" cy="961513"/>
            <a:chOff x="5268435" y="3429860"/>
            <a:chExt cx="2446581" cy="1246270"/>
          </a:xfrm>
        </p:grpSpPr>
        <p:sp>
          <p:nvSpPr>
            <p:cNvPr id="7" name="Bong bóng Lời nói: Hình chữ nhật với Góc Tròn 6">
              <a:extLst>
                <a:ext uri="{FF2B5EF4-FFF2-40B4-BE49-F238E27FC236}">
                  <a16:creationId xmlns:a16="http://schemas.microsoft.com/office/drawing/2014/main" id="{D598472F-10C0-82F5-7B18-A7E9068F2FB0}"/>
                </a:ext>
              </a:extLst>
            </p:cNvPr>
            <p:cNvSpPr/>
            <p:nvPr/>
          </p:nvSpPr>
          <p:spPr>
            <a:xfrm>
              <a:off x="5268435" y="3441273"/>
              <a:ext cx="2446581" cy="1234857"/>
            </a:xfrm>
            <a:prstGeom prst="wedgeRoundRectCallout">
              <a:avLst>
                <a:gd name="adj1" fmla="val 9673"/>
                <a:gd name="adj2" fmla="val -67789"/>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522">
              <a:extLst>
                <a:ext uri="{FF2B5EF4-FFF2-40B4-BE49-F238E27FC236}">
                  <a16:creationId xmlns:a16="http://schemas.microsoft.com/office/drawing/2014/main" id="{04DD3B70-FA66-9113-15B0-F88027D2D55A}"/>
                </a:ext>
              </a:extLst>
            </p:cNvPr>
            <p:cNvSpPr txBox="1"/>
            <p:nvPr/>
          </p:nvSpPr>
          <p:spPr>
            <a:xfrm>
              <a:off x="5361300" y="3429860"/>
              <a:ext cx="21813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1004592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17"/>
                                        </p:tgtEl>
                                      </p:cBhvr>
                                    </p:animEffect>
                                    <p:animScale>
                                      <p:cBhvr>
                                        <p:cTn id="12" dur="250" autoRev="1" fill="hold"/>
                                        <p:tgtEl>
                                          <p:spTgt spid="517"/>
                                        </p:tgtEl>
                                      </p:cBhvr>
                                      <p:by x="105000" y="105000"/>
                                    </p:animScale>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2000" fill="hold"/>
                                        <p:tgtEl>
                                          <p:spTgt spid="517"/>
                                        </p:tgtEl>
                                        <p:attrNameLst>
                                          <p:attrName>fillcolor</p:attrName>
                                        </p:attrNameLst>
                                      </p:cBhvr>
                                      <p:to>
                                        <a:srgbClr val="C5E0B3"/>
                                      </p:to>
                                    </p:animClr>
                                    <p:set>
                                      <p:cBhvr>
                                        <p:cTn id="16" dur="2000" fill="hold"/>
                                        <p:tgtEl>
                                          <p:spTgt spid="517"/>
                                        </p:tgtEl>
                                        <p:attrNameLst>
                                          <p:attrName>fill.type</p:attrName>
                                        </p:attrNameLst>
                                      </p:cBhvr>
                                      <p:to>
                                        <p:strVal val="solid"/>
                                      </p:to>
                                    </p:set>
                                    <p:set>
                                      <p:cBhvr>
                                        <p:cTn id="17" dur="2000" fill="hold"/>
                                        <p:tgtEl>
                                          <p:spTgt spid="517"/>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45833E-6 -1.48148E-6 L -1.45833E-6 0.00023 C -0.00234 -0.0044 -0.00508 -0.00856 -0.00729 -0.01296 C -0.01653 -0.03287 -0.00325 -0.01227 -0.01562 -0.02986 C -0.02031 -0.04653 -0.01719 -0.04143 -0.02292 -0.04838 C -0.02448 -0.05278 -0.02682 -0.05856 -0.02799 -0.06296 C -0.02851 -0.06504 -0.02851 -0.0669 -0.02903 -0.06852 C -0.03568 -0.08912 -0.02903 -0.0618 -0.03437 -0.08542 C -0.03398 -0.1 -0.03385 -0.11504 -0.0332 -0.12963 C -0.03294 -0.13657 -0.03216 -0.13866 -0.03125 -0.14444 C -0.02799 -0.16319 -0.02995 -0.15116 -0.02799 -0.16667 C -0.02773 -0.16921 -0.02721 -0.17176 -0.02708 -0.17407 C -0.02656 -0.17847 -0.0263 -0.18287 -0.02591 -0.18704 C -0.02565 -0.19097 -0.02526 -0.19444 -0.02487 -0.19815 C -0.02318 -0.22361 -0.025 -0.20903 -0.02292 -0.22407 C -0.01797 -0.30278 -0.02044 -0.25625 -0.02487 -0.43333 C -0.02513 -0.44051 -0.02708 -0.44491 -0.02903 -0.45 C -0.03112 -0.46805 -0.02864 -0.45231 -0.03216 -0.46481 C -0.03346 -0.46921 -0.03437 -0.47361 -0.03542 -0.47778 C -0.03581 -0.47963 -0.03594 -0.48171 -0.03633 -0.48333 C -0.03724 -0.48657 -0.03854 -0.48958 -0.03958 -0.49259 C -0.04023 -0.49514 -0.04075 -0.49768 -0.04153 -0.5 C -0.04284 -0.50393 -0.04479 -0.50717 -0.0457 -0.51111 C -0.04648 -0.51435 -0.04687 -0.51759 -0.04778 -0.52037 C -0.05 -0.52639 -0.05338 -0.53079 -0.05521 -0.53704 C -0.05846 -0.54884 -0.05586 -0.54074 -0.06028 -0.55185 C -0.06107 -0.5537 -0.06159 -0.55602 -0.0625 -0.55741 C -0.06367 -0.55972 -0.06536 -0.56088 -0.06667 -0.56296 C -0.06745 -0.56458 -0.06784 -0.56713 -0.06862 -0.56852 C -0.06953 -0.57014 -0.07083 -0.57106 -0.07174 -0.57222 C -0.07318 -0.57407 -0.07448 -0.57662 -0.07591 -0.57778 C -0.0793 -0.58079 -0.08294 -0.58287 -0.08633 -0.58518 C -0.0888 -0.58704 -0.09127 -0.58889 -0.09362 -0.59074 C -0.09609 -0.59259 -0.09831 -0.5956 -0.10091 -0.59629 L -0.10716 -0.59815 C -0.11146 -0.60208 -0.11432 -0.60486 -0.11862 -0.60741 C -0.12005 -0.60833 -0.12148 -0.60856 -0.12278 -0.60926 C -0.12539 -0.61088 -0.1276 -0.61366 -0.13008 -0.61481 C -0.13255 -0.6162 -0.13502 -0.61597 -0.13737 -0.61667 C -0.14088 -0.61782 -0.1444 -0.61898 -0.14778 -0.62037 C -0.14922 -0.62106 -0.15065 -0.62176 -0.15195 -0.62222 C -0.16484 -0.62662 -0.16354 -0.62592 -0.17591 -0.62778 C -0.19023 -0.62731 -0.20443 -0.62778 -0.21862 -0.62592 C -0.22057 -0.62592 -0.22213 -0.62361 -0.22383 -0.62222 C -0.22487 -0.62176 -0.22604 -0.62153 -0.22695 -0.62037 C -0.23594 -0.61157 -0.23971 -0.60116 -0.24883 -0.58889 C -0.25547 -0.58032 -0.25182 -0.58565 -0.25924 -0.57222 C -0.26028 -0.57037 -0.26146 -0.56875 -0.26237 -0.56667 C -0.2638 -0.56366 -0.2651 -0.56042 -0.26653 -0.55741 C -0.26797 -0.55486 -0.26953 -0.55278 -0.2707 -0.55 C -0.27239 -0.54653 -0.27344 -0.54259 -0.27487 -0.53889 C -0.27591 -0.53657 -0.27721 -0.53426 -0.27799 -0.53148 C -0.27995 -0.52569 -0.28229 -0.51967 -0.2832 -0.51296 C -0.28359 -0.51065 -0.28372 -0.50787 -0.28424 -0.50555 C -0.28542 -0.50162 -0.28737 -0.49861 -0.28841 -0.49444 C -0.28919 -0.49213 -0.28997 -0.48958 -0.29062 -0.48704 C -0.29101 -0.48542 -0.29088 -0.4831 -0.29153 -0.48148 C -0.2931 -0.47801 -0.29505 -0.47546 -0.29674 -0.47222 C -0.29752 -0.46921 -0.29792 -0.46597 -0.29896 -0.46296 C -0.30104 -0.45717 -0.3043 -0.45162 -0.30716 -0.44629 C -0.30807 -0.44028 -0.30872 -0.43542 -0.31042 -0.42963 C -0.3112 -0.42708 -0.3125 -0.42477 -0.31341 -0.42222 C -0.31849 -0.3956 -0.31185 -0.4287 -0.31966 -0.39815 C -0.3207 -0.39467 -0.32122 -0.39097 -0.32174 -0.38704 C -0.32226 -0.38495 -0.32226 -0.38217 -0.32278 -0.37963 C -0.3237 -0.37662 -0.32487 -0.37361 -0.32604 -0.37037 C -0.32799 -0.35231 -0.32565 -0.37014 -0.32903 -0.35185 C -0.33021 -0.34629 -0.33034 -0.3412 -0.33112 -0.33518 C -0.33151 -0.33333 -0.3319 -0.33171 -0.33229 -0.32963 C -0.33268 -0.32731 -0.33294 -0.32477 -0.3332 -0.32222 C -0.33398 -0.31805 -0.33463 -0.31366 -0.33528 -0.30926 C -0.33568 -0.3044 -0.33594 -0.29954 -0.33646 -0.29444 C -0.33698 -0.28889 -0.33776 -0.28356 -0.33841 -0.27778 C -0.3388 -0.27477 -0.33919 -0.27176 -0.33945 -0.26852 C -0.34023 -0.26134 -0.34036 -0.25694 -0.34167 -0.25 C -0.34297 -0.24259 -0.34466 -0.23542 -0.34583 -0.22778 C -0.34609 -0.22546 -0.34635 -0.22292 -0.34674 -0.22037 C -0.34818 -0.21342 -0.34922 -0.21018 -0.35091 -0.2037 C -0.35417 -0.17037 -0.34896 -0.22199 -0.35508 -0.17592 C -0.35651 -0.1662 -0.35729 -0.15625 -0.3582 -0.14629 C -0.35859 -0.14282 -0.35872 -0.13889 -0.35924 -0.13518 C -0.35976 -0.13217 -0.36081 -0.12917 -0.36133 -0.12592 C -0.36185 -0.12292 -0.36198 -0.11991 -0.36237 -0.11667 C -0.36393 -0.10741 -0.36536 -0.10208 -0.36758 -0.09259 C -0.36797 -0.08773 -0.36797 -0.08264 -0.36862 -0.07778 C -0.36901 -0.07523 -0.37018 -0.07315 -0.3707 -0.07037 C -0.37161 -0.0669 -0.37213 -0.06296 -0.37278 -0.05926 C -0.37344 -0.05625 -0.37435 -0.05324 -0.37487 -0.05 C -0.37825 -0.03241 -0.375 -0.04213 -0.38008 -0.02986 C -0.38242 -0.00949 -0.37956 -0.03055 -0.3832 -0.01296 C -0.38372 -0.01065 -0.38372 -0.00787 -0.38424 -0.00555 C -0.38502 -0.00324 -0.38633 -0.00069 -0.38737 0.00185 C -0.38919 0.01389 -0.3875 0.00533 -0.39153 0.01852 C -0.39349 0.02454 -0.39427 0.02917 -0.39674 0.03519 C -0.39805 0.03773 -0.39948 0.04005 -0.40091 0.04259 C -0.40443 0.04792 -0.40638 0.04884 -0.41028 0.05371 C -0.41146 0.05486 -0.41224 0.05648 -0.41341 0.05741 C -0.4164 0.05926 -0.42656 0.06042 -0.42799 0.06111 C -0.43229 0.06204 -0.43633 0.06343 -0.44049 0.06458 L -0.49258 0.06296 C -0.49778 0.0625 -0.50364 0.04607 -0.50508 0.04445 C -0.51458 0.03171 -0.50338 0.04792 -0.51445 0.02593 C -0.51562 0.02361 -0.51745 0.02222 -0.51862 0.02037 C -0.51992 0.01783 -0.52083 0.01528 -0.52174 0.0125 C -0.52331 0.00903 -0.52422 0.00463 -0.52591 0.00185 C -0.52734 -0.00069 -0.52903 -0.00278 -0.53008 -0.00555 C -0.54818 -0.05092 -0.53203 -0.01065 -0.53737 -0.02986 C -0.53828 -0.03287 -0.53945 -0.03588 -0.54049 -0.03889 C -0.53997 -0.09954 -0.55247 -0.11736 -0.53633 -0.14282 C -0.53437 -0.14583 -0.53242 -0.1493 -0.53008 -0.15185 C -0.52851 -0.1537 -0.52669 -0.1544 -0.52487 -0.15555 C -0.51276 -0.15509 -0.50065 -0.15555 -0.48841 -0.1537 C -0.48698 -0.1537 -0.48568 -0.15162 -0.48424 -0.15 C -0.48216 -0.14815 -0.47539 -0.13935 -0.47174 -0.13704 C -0.4694 -0.13565 -0.46693 -0.13495 -0.46445 -0.13333 C -0.4543 -0.12685 -0.46536 -0.13217 -0.45716 -0.12778 C -0.45586 -0.12708 -0.45443 -0.12685 -0.45299 -0.12592 C -0.45156 -0.12523 -0.45039 -0.12338 -0.44883 -0.12245 C -0.44583 -0.12014 -0.44258 -0.11898 -0.43945 -0.11667 C -0.43776 -0.11551 -0.43607 -0.11389 -0.43424 -0.11296 C -0.43229 -0.11204 -0.43008 -0.1118 -0.42799 -0.11111 C -0.4263 -0.11018 -0.42448 -0.10926 -0.42278 -0.10741 C -0.42109 -0.10602 -0.41953 -0.10347 -0.41758 -0.10185 C -0.41627 -0.10092 -0.41484 -0.10092 -0.41341 -0.1 C -0.40325 -0.09421 -0.41328 -0.09815 -0.40299 -0.09444 C -0.39792 -0.09004 -0.38932 -0.08194 -0.3832 -0.07778 C -0.3819 -0.07708 -0.38047 -0.07685 -0.37903 -0.07592 C -0.36445 -0.0662 -0.3862 -0.07917 -0.3707 -0.0669 C -0.36849 -0.06504 -0.36588 -0.06435 -0.36341 -0.06296 C -0.36224 -0.06157 -0.35729 -0.05393 -0.35508 -0.05185 C -0.35351 -0.05046 -0.35169 -0.04954 -0.35 -0.04838 C -0.34857 -0.04745 -0.34726 -0.0456 -0.34583 -0.04444 C -0.34414 -0.04352 -0.34232 -0.04352 -0.34049 -0.04259 C -0.33776 -0.04167 -0.33229 -0.03889 -0.33229 -0.03866 C -0.32669 -0.03958 -0.32109 -0.03981 -0.31549 -0.04074 C -0.31445 -0.0412 -0.31328 -0.04143 -0.3125 -0.04259 C -0.31146 -0.04421 -0.31094 -0.04653 -0.31042 -0.04838 C -0.3095 -0.05116 -0.30898 -0.0544 -0.3082 -0.05741 C -0.30807 -0.06111 -0.30716 -0.06504 -0.30716 -0.06852 C -0.30716 -0.07268 -0.30872 -0.09074 -0.30924 -0.09629 C -0.3095 -0.09861 -0.31002 -0.1 -0.31042 -0.10185 C -0.31081 -0.1044 -0.31081 -0.10694 -0.31133 -0.10926 C -0.31185 -0.11134 -0.31289 -0.11296 -0.31341 -0.11481 C -0.31393 -0.11667 -0.31393 -0.11898 -0.31458 -0.12037 C -0.31719 -0.1287 -0.31758 -0.12685 -0.32083 -0.13333 C -0.32187 -0.13588 -0.32252 -0.13889 -0.32383 -0.14074 C -0.32539 -0.14329 -0.32747 -0.14421 -0.32903 -0.14629 C -0.35078 -0.17407 -0.3306 -0.15116 -0.34258 -0.16296 C -0.3444 -0.16481 -0.34609 -0.1669 -0.34792 -0.16852 C -0.34922 -0.16991 -0.35065 -0.17106 -0.35195 -0.17222 C -0.35312 -0.17338 -0.35403 -0.17523 -0.35508 -0.17592 C -0.3582 -0.17824 -0.36159 -0.17893 -0.36445 -0.18148 C -0.36588 -0.18287 -0.36719 -0.18449 -0.36862 -0.18518 C -0.3707 -0.18634 -0.37292 -0.18657 -0.37487 -0.18704 C -0.3789 -0.18842 -0.38385 -0.19028 -0.38737 -0.19259 C -0.38958 -0.19421 -0.39153 -0.19676 -0.39362 -0.19815 C -0.39531 -0.1993 -0.39713 -0.19954 -0.39883 -0.2 C -0.40026 -0.20069 -0.40169 -0.20116 -0.40299 -0.20185 C -0.40612 -0.2037 -0.40911 -0.20694 -0.41237 -0.20741 C -0.41966 -0.20856 -0.42708 -0.20856 -0.43424 -0.20926 C -0.44271 -0.21042 -0.45091 -0.2118 -0.45924 -0.21296 L -0.49987 -0.21852 C -0.5013 -0.21921 -0.50273 -0.21991 -0.50403 -0.22037 C -0.50586 -0.22106 -0.50768 -0.22106 -0.50924 -0.22222 C -0.52344 -0.23379 -0.50859 -0.22731 -0.5207 -0.23148 C -0.53229 -0.2419 -0.5138 -0.22616 -0.53528 -0.23889 C -0.5401 -0.2419 -0.53737 -0.24051 -0.54362 -0.24259 C -0.54505 -0.24398 -0.54648 -0.24514 -0.54778 -0.24629 C -0.54896 -0.24745 -0.54987 -0.24907 -0.55091 -0.25 C -0.55495 -0.2537 -0.55573 -0.25324 -0.55924 -0.25555 C -0.56107 -0.25694 -0.56276 -0.2581 -0.56445 -0.25926 C -0.56523 -0.26111 -0.56575 -0.26342 -0.56653 -0.26481 C -0.56745 -0.26643 -0.56862 -0.26759 -0.56966 -0.26852 C -0.57344 -0.27245 -0.57552 -0.27292 -0.57903 -0.27778 C -0.59427 -0.29884 -0.57513 -0.27569 -0.58633 -0.28889 C -0.58711 -0.29074 -0.58776 -0.29282 -0.58841 -0.29444 C -0.59114 -0.30092 -0.59453 -0.30625 -0.59674 -0.31296 C -0.60052 -0.3243 -0.59883 -0.31944 -0.60195 -0.32778 C -0.60417 -0.34676 -0.60195 -0.3294 -0.60403 -0.34259 C -0.60482 -0.34745 -0.60508 -0.35116 -0.60612 -0.35555 C -0.60677 -0.3581 -0.60768 -0.36065 -0.6082 -0.36296 C -0.60872 -0.36481 -0.60898 -0.3669 -0.60924 -0.36852 C -0.61002 -0.37176 -0.61068 -0.37477 -0.61133 -0.37778 C -0.61172 -0.38588 -0.61172 -0.39398 -0.61237 -0.40185 C -0.61276 -0.40579 -0.61393 -0.40926 -0.61445 -0.41296 C -0.61497 -0.41551 -0.6151 -0.41805 -0.61549 -0.42037 C -0.61771 -0.43379 -0.61549 -0.41643 -0.61758 -0.43518 C -0.61732 -0.44699 -0.61771 -0.45879 -0.61653 -0.47037 C -0.61627 -0.47407 -0.61471 -0.47685 -0.61341 -0.47963 C -0.61224 -0.48241 -0.61094 -0.48495 -0.60924 -0.48704 C -0.60807 -0.48889 -0.60651 -0.48958 -0.60508 -0.49074 C -0.60208 -0.49398 -0.60221 -0.49421 -0.59987 -0.49815 " pathEditMode="relative" rAng="0" ptsTypes="AAAAAAAAAAAAAAAAAAAAAAAAAAAAAAAAAAAAAAAAAAAAAAAAAAAAAAAAAAAAAAAAAAAAAAAAAAAAAAAAAAAAAAAAAAAAAAAAAAAAAAAAAAAAAAAAAAAAAAAAAAAAAAAAAAAAAAAAAAAAAAAAAAAAAAAAAAAAAAAAAAAAAAAAAAAAAAAAAAAAAAAAAAAAAAAA">
                                      <p:cBhvr>
                                        <p:cTn id="21" dur="5000" fill="hold"/>
                                        <p:tgtEl>
                                          <p:spTgt spid="404"/>
                                        </p:tgtEl>
                                        <p:attrNameLst>
                                          <p:attrName>ppt_x</p:attrName>
                                          <p:attrName>ppt_y</p:attrName>
                                        </p:attrNameLst>
                                      </p:cBhvr>
                                      <p:rCtr x="-30885" y="-28148"/>
                                    </p:animMotion>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4"/>
          <p:cNvSpPr/>
          <p:nvPr/>
        </p:nvSpPr>
        <p:spPr>
          <a:xfrm>
            <a:off x="335280" y="593228"/>
            <a:ext cx="11448225" cy="4385650"/>
          </a:xfrm>
          <a:prstGeom prst="roundRect">
            <a:avLst/>
          </a:prstGeom>
          <a:solidFill>
            <a:srgbClr val="E7F5A3">
              <a:alpha val="92000"/>
            </a:srgb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078" y="630151"/>
            <a:ext cx="1699838" cy="1699838"/>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rotWithShape="1">
          <a:blip r:embed="rId3"/>
          <a:srcRect t="50509" b="12598"/>
          <a:stretch/>
        </p:blipFill>
        <p:spPr>
          <a:xfrm>
            <a:off x="2048317" y="2961007"/>
            <a:ext cx="9126077" cy="1520502"/>
          </a:xfrm>
          <a:prstGeom prst="rect">
            <a:avLst/>
          </a:prstGeom>
        </p:spPr>
      </p:pic>
      <p:pic>
        <p:nvPicPr>
          <p:cNvPr id="4" name="Picture 3">
            <a:extLst>
              <a:ext uri="{FF2B5EF4-FFF2-40B4-BE49-F238E27FC236}">
                <a16:creationId xmlns:a16="http://schemas.microsoft.com/office/drawing/2014/main" id="{22104E02-04FE-285E-3FAE-F2AEF52F6ABD}"/>
              </a:ext>
            </a:extLst>
          </p:cNvPr>
          <p:cNvPicPr>
            <a:picLocks noChangeAspect="1"/>
          </p:cNvPicPr>
          <p:nvPr/>
        </p:nvPicPr>
        <p:blipFill rotWithShape="1">
          <a:blip r:embed="rId4"/>
          <a:srcRect t="25592"/>
          <a:stretch/>
        </p:blipFill>
        <p:spPr>
          <a:xfrm>
            <a:off x="9748914" y="2855752"/>
            <a:ext cx="2016668" cy="2123126"/>
          </a:xfrm>
          <a:prstGeom prst="ellipse">
            <a:avLst/>
          </a:prstGeom>
          <a:ln>
            <a:noFill/>
          </a:ln>
          <a:effectLst>
            <a:softEdge rad="112500"/>
          </a:effectLst>
        </p:spPr>
      </p:pic>
      <p:pic>
        <p:nvPicPr>
          <p:cNvPr id="7" name="Picture 6"/>
          <p:cNvPicPr>
            <a:picLocks noChangeAspect="1"/>
          </p:cNvPicPr>
          <p:nvPr/>
        </p:nvPicPr>
        <p:blipFill>
          <a:blip r:embed="rId5"/>
          <a:stretch>
            <a:fillRect/>
          </a:stretch>
        </p:blipFill>
        <p:spPr>
          <a:xfrm>
            <a:off x="0" y="1021720"/>
            <a:ext cx="10565284" cy="2792210"/>
          </a:xfrm>
          <a:prstGeom prst="rect">
            <a:avLst/>
          </a:prstGeom>
        </p:spPr>
      </p:pic>
      <p:pic>
        <p:nvPicPr>
          <p:cNvPr id="10" name="图片 9" descr="三只小猪1"/>
          <p:cNvPicPr>
            <a:picLocks noChangeAspect="1"/>
          </p:cNvPicPr>
          <p:nvPr/>
        </p:nvPicPr>
        <p:blipFill>
          <a:blip r:embed="rId6"/>
          <a:stretch>
            <a:fillRect/>
          </a:stretch>
        </p:blipFill>
        <p:spPr>
          <a:xfrm>
            <a:off x="335280" y="1539743"/>
            <a:ext cx="550545" cy="480060"/>
          </a:xfrm>
          <a:prstGeom prst="rect">
            <a:avLst/>
          </a:prstGeom>
        </p:spPr>
      </p:pic>
      <p:pic>
        <p:nvPicPr>
          <p:cNvPr id="9" name="图片 8" descr="三只小猪2"/>
          <p:cNvPicPr>
            <a:picLocks noChangeAspect="1"/>
          </p:cNvPicPr>
          <p:nvPr/>
        </p:nvPicPr>
        <p:blipFill>
          <a:blip r:embed="rId7"/>
          <a:stretch>
            <a:fillRect/>
          </a:stretch>
        </p:blipFill>
        <p:spPr>
          <a:xfrm>
            <a:off x="10516727" y="504190"/>
            <a:ext cx="509270" cy="354965"/>
          </a:xfrm>
          <a:prstGeom prst="rect">
            <a:avLst/>
          </a:prstGeom>
        </p:spPr>
      </p:pic>
      <p:pic>
        <p:nvPicPr>
          <p:cNvPr id="14" name="Picture 13"/>
          <p:cNvPicPr>
            <a:picLocks noChangeAspect="1"/>
          </p:cNvPicPr>
          <p:nvPr/>
        </p:nvPicPr>
        <p:blipFill>
          <a:blip r:embed="rId8"/>
          <a:stretch>
            <a:fillRect/>
          </a:stretch>
        </p:blipFill>
        <p:spPr>
          <a:xfrm>
            <a:off x="1702126" y="417453"/>
            <a:ext cx="6468417" cy="1609483"/>
          </a:xfrm>
          <a:prstGeom prst="rect">
            <a:avLst/>
          </a:prstGeom>
        </p:spPr>
      </p:pic>
      <p:pic>
        <p:nvPicPr>
          <p:cNvPr id="16" name="Picture 15"/>
          <p:cNvPicPr>
            <a:picLocks noChangeAspect="1"/>
          </p:cNvPicPr>
          <p:nvPr/>
        </p:nvPicPr>
        <p:blipFill>
          <a:blip r:embed="rId9"/>
          <a:stretch>
            <a:fillRect/>
          </a:stretch>
        </p:blipFill>
        <p:spPr>
          <a:xfrm>
            <a:off x="7594519" y="4081664"/>
            <a:ext cx="1859441" cy="1072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7910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690</TotalTime>
  <Words>705</Words>
  <Application>Microsoft Office PowerPoint</Application>
  <PresentationFormat>Widescreen</PresentationFormat>
  <Paragraphs>59</Paragraphs>
  <Slides>25</Slides>
  <Notes>1</Notes>
  <HiddenSlides>0</HiddenSlides>
  <MMClips>13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#9Slide07 HoneyCream</vt:lpstr>
      <vt:lpstr>Aptos</vt:lpstr>
      <vt:lpstr>Arial</vt:lpstr>
      <vt:lpstr>Calibri</vt:lpstr>
      <vt:lpstr>Calibri Light</vt:lpstr>
      <vt:lpstr>Cambria</vt:lpstr>
      <vt:lpstr>等线</vt:lpstr>
      <vt:lpstr>Roboto</vt:lpstr>
      <vt:lpstr>SVN-Newton</vt:lpstr>
      <vt:lpstr>Times New Roman</vt:lpstr>
      <vt:lpstr>UTM Avo</vt:lpstr>
      <vt:lpstr>思源黑体 CN Regular</vt:lpstr>
      <vt:lpstr>Office 主题​​</vt:lpstr>
      <vt:lpstr>2_Office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MANG NON</cp:keywords>
  <cp:lastModifiedBy>Laptop T&amp;T</cp:lastModifiedBy>
  <cp:revision>63</cp:revision>
  <dcterms:created xsi:type="dcterms:W3CDTF">2021-10-04T12:11:00Z</dcterms:created>
  <dcterms:modified xsi:type="dcterms:W3CDTF">2024-03-11T17:37:52Z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85BBD00E60DE434C9B6564D62434B5F6</vt:lpwstr>
  </property>
  <property fmtid="{D5CDD505-2E9C-101B-9397-08002B2CF9AE}" pid="3" name="KSOProductBuildVer">
    <vt:lpwstr>2052-11.1.0.10938</vt:lpwstr>
  </property>
</Properties>
</file>