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74" r:id="rId3"/>
    <p:sldId id="275" r:id="rId4"/>
    <p:sldId id="264" r:id="rId5"/>
    <p:sldId id="256" r:id="rId6"/>
    <p:sldId id="258" r:id="rId7"/>
    <p:sldId id="259" r:id="rId8"/>
    <p:sldId id="1416" r:id="rId9"/>
    <p:sldId id="1426" r:id="rId10"/>
    <p:sldId id="1427" r:id="rId11"/>
    <p:sldId id="1428" r:id="rId12"/>
    <p:sldId id="1429" r:id="rId13"/>
    <p:sldId id="1430" r:id="rId14"/>
    <p:sldId id="1431" r:id="rId15"/>
    <p:sldId id="276" r:id="rId16"/>
    <p:sldId id="1432" r:id="rId17"/>
    <p:sldId id="1433" r:id="rId18"/>
    <p:sldId id="1434" r:id="rId19"/>
    <p:sldId id="144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16E"/>
    <a:srgbClr val="F20068"/>
    <a:srgbClr val="7A1729"/>
    <a:srgbClr val="C5DFFF"/>
    <a:srgbClr val="B7D8FF"/>
    <a:srgbClr val="CDE4FF"/>
    <a:srgbClr val="F8D5FF"/>
    <a:srgbClr val="D9EAFF"/>
    <a:srgbClr val="FFA7D3"/>
    <a:srgbClr val="FB6D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55" d="100"/>
          <a:sy n="55" d="100"/>
        </p:scale>
        <p:origin x="102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06CB9-8BA9-4850-94D1-33A755E849C3}"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05E1D8-7D5F-46E1-BA3C-857BDE8644B4}" type="slidenum">
              <a:rPr lang="en-US" smtClean="0"/>
              <a:t>‹#›</a:t>
            </a:fld>
            <a:endParaRPr lang="en-US"/>
          </a:p>
        </p:txBody>
      </p:sp>
    </p:spTree>
    <p:extLst>
      <p:ext uri="{BB962C8B-B14F-4D97-AF65-F5344CB8AC3E}">
        <p14:creationId xmlns:p14="http://schemas.microsoft.com/office/powerpoint/2010/main" val="3859920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9045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078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09920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9098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2A15-EB97-7D9C-2246-05E66027F1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E753FE-731B-7D8B-E94D-5C0BB946AF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596BF-1DA4-B078-FA8A-38ABF8348C32}"/>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3/17/2025</a:t>
            </a:fld>
            <a:endParaRPr lang="en-US"/>
          </a:p>
        </p:txBody>
      </p:sp>
      <p:sp>
        <p:nvSpPr>
          <p:cNvPr id="5" name="Footer Placeholder 4">
            <a:extLst>
              <a:ext uri="{FF2B5EF4-FFF2-40B4-BE49-F238E27FC236}">
                <a16:creationId xmlns:a16="http://schemas.microsoft.com/office/drawing/2014/main" id="{57905FFE-2604-21EF-FDAE-DAB78E1473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CBC690-E4C6-4460-291F-64E4032A315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67097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6F27-EC85-0F9F-CEA1-E6D6D01FB7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E1FEA-AA4B-C354-3366-429C352A4B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4A5F7-3D4D-21C1-1F5A-D3AB9EE09142}"/>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3/17/2025</a:t>
            </a:fld>
            <a:endParaRPr lang="en-US"/>
          </a:p>
        </p:txBody>
      </p:sp>
      <p:sp>
        <p:nvSpPr>
          <p:cNvPr id="5" name="Footer Placeholder 4">
            <a:extLst>
              <a:ext uri="{FF2B5EF4-FFF2-40B4-BE49-F238E27FC236}">
                <a16:creationId xmlns:a16="http://schemas.microsoft.com/office/drawing/2014/main" id="{C32FE43F-E9C1-C253-663B-3C28A0C304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06018-EBE1-0651-7DF6-2DEDB0C12DFA}"/>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295178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88E7DC-10FC-1039-D167-B4E6C138109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F03025-22B5-EACF-7FB7-B29CD5E568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E0794-3D90-0DFC-A2FE-0278EB99477A}"/>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3/17/2025</a:t>
            </a:fld>
            <a:endParaRPr lang="en-US"/>
          </a:p>
        </p:txBody>
      </p:sp>
      <p:sp>
        <p:nvSpPr>
          <p:cNvPr id="5" name="Footer Placeholder 4">
            <a:extLst>
              <a:ext uri="{FF2B5EF4-FFF2-40B4-BE49-F238E27FC236}">
                <a16:creationId xmlns:a16="http://schemas.microsoft.com/office/drawing/2014/main" id="{181A39E8-17E5-DFFA-57D6-DDFA26A97D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DC22B1-4620-694D-902B-215A53785BF2}"/>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214880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69516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021630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95636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20224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30351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70267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44130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89087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90EA-FE50-FFB5-55FA-E60C52E690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BA2390-28CC-1B8C-09D4-83B06C1441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1DF02-9823-EE4A-C249-530D29B41350}"/>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3/17/2025</a:t>
            </a:fld>
            <a:endParaRPr lang="en-US"/>
          </a:p>
        </p:txBody>
      </p:sp>
      <p:sp>
        <p:nvSpPr>
          <p:cNvPr id="5" name="Footer Placeholder 4">
            <a:extLst>
              <a:ext uri="{FF2B5EF4-FFF2-40B4-BE49-F238E27FC236}">
                <a16:creationId xmlns:a16="http://schemas.microsoft.com/office/drawing/2014/main" id="{F52947C0-E53E-1EA0-C97F-F550F55CC1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5D026C-3AD8-40F5-65F0-4312679BA883}"/>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073823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23479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06746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843247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907744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74171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96156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36599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544204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796040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75948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A09C-D608-9A8F-54C8-4412D3B5A67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952DA-3BD0-FECE-0E54-C1D6512C7D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8691DF-B85A-3AB0-DF4B-5C2DE4F3497C}"/>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3/17/2025</a:t>
            </a:fld>
            <a:endParaRPr lang="en-US"/>
          </a:p>
        </p:txBody>
      </p:sp>
      <p:sp>
        <p:nvSpPr>
          <p:cNvPr id="5" name="Footer Placeholder 4">
            <a:extLst>
              <a:ext uri="{FF2B5EF4-FFF2-40B4-BE49-F238E27FC236}">
                <a16:creationId xmlns:a16="http://schemas.microsoft.com/office/drawing/2014/main" id="{5E158C97-0215-2FE5-1A10-31CCC9563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92DE9-A2AD-3E13-8ACC-6BD1EF518D74}"/>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118845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38921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33296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27481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987735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58481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17383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88671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40912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00130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312074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0CB5-8583-C53B-D59E-0698F0E2F1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7B312D-C8D9-F8C5-6E30-1E6E30B0916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97B3D-0D1D-EDCC-8895-19AA7865DAB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1E8117-1A2B-CFAF-43BB-93CF78795D0A}"/>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3/17/2025</a:t>
            </a:fld>
            <a:endParaRPr lang="en-US"/>
          </a:p>
        </p:txBody>
      </p:sp>
      <p:sp>
        <p:nvSpPr>
          <p:cNvPr id="6" name="Footer Placeholder 5">
            <a:extLst>
              <a:ext uri="{FF2B5EF4-FFF2-40B4-BE49-F238E27FC236}">
                <a16:creationId xmlns:a16="http://schemas.microsoft.com/office/drawing/2014/main" id="{414719FB-7936-8A7A-292E-822169CAD9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826357-1156-5FED-7D39-F0BDD9BE5536}"/>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42219817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13541823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46719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A7DE-CF9F-0D63-E597-E62FA185D1D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9BB8390-BABE-6137-DBEA-49CBFF0828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9F2E45-753D-2D46-4C78-5683BF5594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F853FE-95CA-C1A3-9568-1CBAD17F2D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23823-E214-D830-3E6F-F4CD2CB08C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E2E104-8898-1A7D-FE46-3C41BEEB338F}"/>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3/17/2025</a:t>
            </a:fld>
            <a:endParaRPr lang="en-US"/>
          </a:p>
        </p:txBody>
      </p:sp>
      <p:sp>
        <p:nvSpPr>
          <p:cNvPr id="8" name="Footer Placeholder 7">
            <a:extLst>
              <a:ext uri="{FF2B5EF4-FFF2-40B4-BE49-F238E27FC236}">
                <a16:creationId xmlns:a16="http://schemas.microsoft.com/office/drawing/2014/main" id="{8A9B5D40-4CEE-9AAC-C4BC-50BC75DBC2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9D565BD-E68C-42A5-A339-E545E2EB1975}"/>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74284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FD18-E710-08E5-42D6-8A1FE480EA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E4756F3-F8B4-B14B-1E8F-47B16F62265E}"/>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3/17/2025</a:t>
            </a:fld>
            <a:endParaRPr lang="en-US"/>
          </a:p>
        </p:txBody>
      </p:sp>
      <p:sp>
        <p:nvSpPr>
          <p:cNvPr id="4" name="Footer Placeholder 3">
            <a:extLst>
              <a:ext uri="{FF2B5EF4-FFF2-40B4-BE49-F238E27FC236}">
                <a16:creationId xmlns:a16="http://schemas.microsoft.com/office/drawing/2014/main" id="{FA4D7530-9F0A-D251-1278-AC547091AD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EA9B6F3-00A8-41A6-808D-B3EB7832D7C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4267378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CF351-E778-E854-EB00-94F383C29C27}"/>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3/17/2025</a:t>
            </a:fld>
            <a:endParaRPr lang="en-US"/>
          </a:p>
        </p:txBody>
      </p:sp>
      <p:sp>
        <p:nvSpPr>
          <p:cNvPr id="3" name="Footer Placeholder 2">
            <a:extLst>
              <a:ext uri="{FF2B5EF4-FFF2-40B4-BE49-F238E27FC236}">
                <a16:creationId xmlns:a16="http://schemas.microsoft.com/office/drawing/2014/main" id="{E6B9FFE3-E6C1-D350-4434-107C0B0B48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A6AA84B-CC63-40AE-9F79-9DB0E67D7BAE}"/>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292708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A0AE-13E0-FE88-A8EF-A4DCCDC2DD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0632E-916B-6D5D-521B-D542C666E0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F66AAA-EA15-A197-3D70-73CEC49802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D9ACFB-2111-177E-97D5-200BCB4E0197}"/>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3/17/2025</a:t>
            </a:fld>
            <a:endParaRPr lang="en-US"/>
          </a:p>
        </p:txBody>
      </p:sp>
      <p:sp>
        <p:nvSpPr>
          <p:cNvPr id="6" name="Footer Placeholder 5">
            <a:extLst>
              <a:ext uri="{FF2B5EF4-FFF2-40B4-BE49-F238E27FC236}">
                <a16:creationId xmlns:a16="http://schemas.microsoft.com/office/drawing/2014/main" id="{0DAC2335-F5C3-E77D-BB6F-02FA186E6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C9D275-49D1-B36E-00E4-816A801FA26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99378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8F7D-BB7D-7068-4817-EF6363F03D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80C758-29AF-E6BE-B95C-DD9A279173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344342-D8D1-6597-E1BA-81FB7CAE6E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A8A7E7-48EC-F0A5-6D24-6BAA49411EE5}"/>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3/17/2025</a:t>
            </a:fld>
            <a:endParaRPr lang="en-US"/>
          </a:p>
        </p:txBody>
      </p:sp>
      <p:sp>
        <p:nvSpPr>
          <p:cNvPr id="6" name="Footer Placeholder 5">
            <a:extLst>
              <a:ext uri="{FF2B5EF4-FFF2-40B4-BE49-F238E27FC236}">
                <a16:creationId xmlns:a16="http://schemas.microsoft.com/office/drawing/2014/main" id="{076529AA-17EF-B2B1-7B10-BDDD0EEF6F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DE5DB26-5C77-C73A-8FA7-9E1B6EDA760B}"/>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520982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0414F490-DB28-C75E-2267-E392E2CDF9A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50124" y="81097"/>
            <a:ext cx="1414000" cy="1414000"/>
          </a:xfrm>
          <a:prstGeom prst="rect">
            <a:avLst/>
          </a:prstGeom>
        </p:spPr>
      </p:pic>
    </p:spTree>
    <p:extLst>
      <p:ext uri="{BB962C8B-B14F-4D97-AF65-F5344CB8AC3E}">
        <p14:creationId xmlns:p14="http://schemas.microsoft.com/office/powerpoint/2010/main" val="415321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pic>
        <p:nvPicPr>
          <p:cNvPr id="2" name="Picture 1" descr="A round pink circle with white text and a black background&#10;&#10;Description automatically generated">
            <a:extLst>
              <a:ext uri="{FF2B5EF4-FFF2-40B4-BE49-F238E27FC236}">
                <a16:creationId xmlns:a16="http://schemas.microsoft.com/office/drawing/2014/main" id="{438E1535-BA83-68B7-AD25-5CF2F7A62DFF}"/>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650124" y="81097"/>
            <a:ext cx="1414000" cy="1414000"/>
          </a:xfrm>
          <a:prstGeom prst="rect">
            <a:avLst/>
          </a:prstGeom>
        </p:spPr>
      </p:pic>
    </p:spTree>
    <p:extLst>
      <p:ext uri="{BB962C8B-B14F-4D97-AF65-F5344CB8AC3E}">
        <p14:creationId xmlns:p14="http://schemas.microsoft.com/office/powerpoint/2010/main" val="315758755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slide" Target="slide11.xml"/><Relationship Id="rId26" Type="http://schemas.openxmlformats.org/officeDocument/2006/relationships/slide" Target="slide13.xml"/><Relationship Id="rId3" Type="http://schemas.openxmlformats.org/officeDocument/2006/relationships/notesSlide" Target="../notesSlides/notesSlide1.xml"/><Relationship Id="rId21" Type="http://schemas.openxmlformats.org/officeDocument/2006/relationships/slide" Target="slide10.xml"/><Relationship Id="rId7" Type="http://schemas.openxmlformats.org/officeDocument/2006/relationships/image" Target="../media/image17.png"/><Relationship Id="rId12" Type="http://schemas.openxmlformats.org/officeDocument/2006/relationships/image" Target="../media/image19.png"/><Relationship Id="rId17" Type="http://schemas.microsoft.com/office/2007/relationships/hdphoto" Target="../media/hdphoto5.wdp"/><Relationship Id="rId25" Type="http://schemas.openxmlformats.org/officeDocument/2006/relationships/image" Target="../media/image26.png"/><Relationship Id="rId2" Type="http://schemas.openxmlformats.org/officeDocument/2006/relationships/slideLayout" Target="../slideLayouts/slideLayout30.xml"/><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tags" Target="../tags/tag1.xml"/><Relationship Id="rId6" Type="http://schemas.microsoft.com/office/2007/relationships/hdphoto" Target="../media/hdphoto1.wdp"/><Relationship Id="rId11" Type="http://schemas.microsoft.com/office/2007/relationships/hdphoto" Target="../media/hdphoto3.wdp"/><Relationship Id="rId24" Type="http://schemas.openxmlformats.org/officeDocument/2006/relationships/slide" Target="slide12.xml"/><Relationship Id="rId5" Type="http://schemas.openxmlformats.org/officeDocument/2006/relationships/image" Target="../media/image16.png"/><Relationship Id="rId15" Type="http://schemas.openxmlformats.org/officeDocument/2006/relationships/image" Target="../media/image20.png"/><Relationship Id="rId23" Type="http://schemas.openxmlformats.org/officeDocument/2006/relationships/image" Target="../media/image25.png"/><Relationship Id="rId28" Type="http://schemas.openxmlformats.org/officeDocument/2006/relationships/image" Target="../media/image28.png"/><Relationship Id="rId10" Type="http://schemas.openxmlformats.org/officeDocument/2006/relationships/image" Target="../media/image18.png"/><Relationship Id="rId19"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slide" Target="slide8.xml"/><Relationship Id="rId14" Type="http://schemas.openxmlformats.org/officeDocument/2006/relationships/slide" Target="slide9.xml"/><Relationship Id="rId22" Type="http://schemas.openxmlformats.org/officeDocument/2006/relationships/image" Target="../media/image24.png"/><Relationship Id="rId27"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slide" Target="slide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18288" y="1673"/>
            <a:ext cx="12192000" cy="6854653"/>
          </a:xfrm>
          <a:prstGeom prst="rect">
            <a:avLst/>
          </a:prstGeom>
        </p:spPr>
      </p:pic>
      <p:pic>
        <p:nvPicPr>
          <p:cNvPr id="11" name="Picture 2">
            <a:extLst>
              <a:ext uri="{FF2B5EF4-FFF2-40B4-BE49-F238E27FC236}">
                <a16:creationId xmlns:a16="http://schemas.microsoft.com/office/drawing/2014/main" id="{F513AA61-3167-BC4F-F62E-DD85639AABB7}"/>
              </a:ext>
            </a:extLst>
          </p:cNvPr>
          <p:cNvPicPr>
            <a:picLocks noChangeAspect="1"/>
          </p:cNvPicPr>
          <p:nvPr/>
        </p:nvPicPr>
        <p:blipFill>
          <a:blip r:embed="rId3"/>
          <a:srcRect/>
          <a:stretch>
            <a:fillRect/>
          </a:stretch>
        </p:blipFill>
        <p:spPr>
          <a:xfrm>
            <a:off x="214154" y="1299109"/>
            <a:ext cx="6774473" cy="4259780"/>
          </a:xfrm>
          <a:prstGeom prst="rect">
            <a:avLst/>
          </a:prstGeom>
        </p:spPr>
      </p:pic>
      <p:sp>
        <p:nvSpPr>
          <p:cNvPr id="13" name="Freeform 6">
            <a:extLst>
              <a:ext uri="{FF2B5EF4-FFF2-40B4-BE49-F238E27FC236}">
                <a16:creationId xmlns:a16="http://schemas.microsoft.com/office/drawing/2014/main" id="{77C57460-CF40-AAAF-DD6B-A0388244E0E0}"/>
              </a:ext>
            </a:extLst>
          </p:cNvPr>
          <p:cNvSpPr/>
          <p:nvPr/>
        </p:nvSpPr>
        <p:spPr>
          <a:xfrm>
            <a:off x="6660465" y="1142999"/>
            <a:ext cx="5531535" cy="5675396"/>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50E37BD-CC2F-60DF-FAEF-A1CA007CF0BC}"/>
              </a:ext>
            </a:extLst>
          </p:cNvPr>
          <p:cNvPicPr>
            <a:picLocks noChangeAspect="1"/>
          </p:cNvPicPr>
          <p:nvPr/>
        </p:nvPicPr>
        <p:blipFill>
          <a:blip r:embed="rId5"/>
          <a:stretch>
            <a:fillRect/>
          </a:stretch>
        </p:blipFill>
        <p:spPr>
          <a:xfrm>
            <a:off x="1125134" y="2685150"/>
            <a:ext cx="4986960" cy="1530229"/>
          </a:xfrm>
          <a:prstGeom prst="rect">
            <a:avLst/>
          </a:prstGeom>
        </p:spPr>
      </p:pic>
    </p:spTree>
    <p:extLst>
      <p:ext uri="{BB962C8B-B14F-4D97-AF65-F5344CB8AC3E}">
        <p14:creationId xmlns:p14="http://schemas.microsoft.com/office/powerpoint/2010/main" val="3909913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6665D2-B24F-B4CE-839F-C71FAB34FD88}"/>
              </a:ext>
            </a:extLst>
          </p:cNvPr>
          <p:cNvPicPr>
            <a:picLocks noChangeAspect="1"/>
          </p:cNvPicPr>
          <p:nvPr/>
        </p:nvPicPr>
        <p:blipFill>
          <a:blip r:embed="rId3"/>
          <a:stretch>
            <a:fillRect/>
          </a:stretch>
        </p:blipFill>
        <p:spPr>
          <a:xfrm>
            <a:off x="2565082" y="217170"/>
            <a:ext cx="7125099" cy="4103370"/>
          </a:xfrm>
          <a:prstGeom prst="rect">
            <a:avLst/>
          </a:prstGeom>
        </p:spPr>
      </p:pic>
      <p:sp>
        <p:nvSpPr>
          <p:cNvPr id="6" name="Rounded Rectangle 42">
            <a:extLst>
              <a:ext uri="{FF2B5EF4-FFF2-40B4-BE49-F238E27FC236}">
                <a16:creationId xmlns:a16="http://schemas.microsoft.com/office/drawing/2014/main" id="{60DC4C93-AD65-A26D-A0F2-4B1F0B47B285}"/>
              </a:ext>
            </a:extLst>
          </p:cNvPr>
          <p:cNvSpPr/>
          <p:nvPr/>
        </p:nvSpPr>
        <p:spPr>
          <a:xfrm>
            <a:off x="2023110" y="4632031"/>
            <a:ext cx="8366760" cy="783193"/>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000" kern="0" dirty="0">
                <a:solidFill>
                  <a:srgbClr val="E5F7B3">
                    <a:lumMod val="25000"/>
                  </a:srgbClr>
                </a:solidFill>
                <a:ea typeface="微软雅黑"/>
              </a:rPr>
              <a:t>Nai Ngọc – Tiếng hát của người đá</a:t>
            </a:r>
            <a:endParaRPr kumimoji="0" lang="en-US" sz="40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endParaRPr>
          </a:p>
        </p:txBody>
      </p:sp>
    </p:spTree>
    <p:extLst>
      <p:ext uri="{BB962C8B-B14F-4D97-AF65-F5344CB8AC3E}">
        <p14:creationId xmlns:p14="http://schemas.microsoft.com/office/powerpoint/2010/main" val="29852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732012-E55E-445D-138B-179AF5A0E8A1}"/>
              </a:ext>
            </a:extLst>
          </p:cNvPr>
          <p:cNvPicPr>
            <a:picLocks noChangeAspect="1"/>
          </p:cNvPicPr>
          <p:nvPr/>
        </p:nvPicPr>
        <p:blipFill>
          <a:blip r:embed="rId3"/>
          <a:stretch>
            <a:fillRect/>
          </a:stretch>
        </p:blipFill>
        <p:spPr>
          <a:xfrm>
            <a:off x="2835592" y="103822"/>
            <a:ext cx="7075742" cy="3930968"/>
          </a:xfrm>
          <a:prstGeom prst="rect">
            <a:avLst/>
          </a:prstGeom>
        </p:spPr>
      </p:pic>
      <p:sp>
        <p:nvSpPr>
          <p:cNvPr id="6" name="Rounded Rectangle 42">
            <a:extLst>
              <a:ext uri="{FF2B5EF4-FFF2-40B4-BE49-F238E27FC236}">
                <a16:creationId xmlns:a16="http://schemas.microsoft.com/office/drawing/2014/main" id="{7181D266-DDB3-853B-4307-43C3DB2613CA}"/>
              </a:ext>
            </a:extLst>
          </p:cNvPr>
          <p:cNvSpPr/>
          <p:nvPr/>
        </p:nvSpPr>
        <p:spPr>
          <a:xfrm>
            <a:off x="2868930" y="4380571"/>
            <a:ext cx="6892290" cy="851297"/>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dirty="0">
                <a:solidFill>
                  <a:srgbClr val="E5F7B3">
                    <a:lumMod val="25000"/>
                  </a:srgbClr>
                </a:solidFill>
                <a:ea typeface="微软雅黑"/>
              </a:rPr>
              <a:t>Mát – Khu rừng của Mát</a:t>
            </a:r>
            <a:endParaRPr kumimoji="0" lang="en-US" sz="44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endParaRPr>
          </a:p>
        </p:txBody>
      </p:sp>
    </p:spTree>
    <p:extLst>
      <p:ext uri="{BB962C8B-B14F-4D97-AF65-F5344CB8AC3E}">
        <p14:creationId xmlns:p14="http://schemas.microsoft.com/office/powerpoint/2010/main" val="306578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19E771-BAAA-3F70-67A6-6DFF19EEB4D0}"/>
              </a:ext>
            </a:extLst>
          </p:cNvPr>
          <p:cNvPicPr>
            <a:picLocks noChangeAspect="1"/>
          </p:cNvPicPr>
          <p:nvPr/>
        </p:nvPicPr>
        <p:blipFill>
          <a:blip r:embed="rId3"/>
          <a:stretch>
            <a:fillRect/>
          </a:stretch>
        </p:blipFill>
        <p:spPr>
          <a:xfrm>
            <a:off x="2948941" y="233361"/>
            <a:ext cx="6969212" cy="3766693"/>
          </a:xfrm>
          <a:prstGeom prst="rect">
            <a:avLst/>
          </a:prstGeom>
        </p:spPr>
      </p:pic>
      <p:sp>
        <p:nvSpPr>
          <p:cNvPr id="5" name="Rounded Rectangle 42">
            <a:extLst>
              <a:ext uri="{FF2B5EF4-FFF2-40B4-BE49-F238E27FC236}">
                <a16:creationId xmlns:a16="http://schemas.microsoft.com/office/drawing/2014/main" id="{066D96C8-8181-F2D5-AC67-A871375FC5E7}"/>
              </a:ext>
            </a:extLst>
          </p:cNvPr>
          <p:cNvSpPr/>
          <p:nvPr/>
        </p:nvSpPr>
        <p:spPr>
          <a:xfrm>
            <a:off x="2297430" y="4311991"/>
            <a:ext cx="8092440" cy="1600438"/>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dirty="0">
                <a:solidFill>
                  <a:srgbClr val="E5F7B3">
                    <a:lumMod val="25000"/>
                  </a:srgbClr>
                </a:solidFill>
                <a:ea typeface="微软雅黑"/>
              </a:rPr>
              <a:t>Thào A Sùng –</a:t>
            </a:r>
            <a:r>
              <a:rPr lang="en-US" sz="4400" kern="0" dirty="0">
                <a:solidFill>
                  <a:srgbClr val="E5F7B3">
                    <a:lumMod val="25000"/>
                  </a:srgbClr>
                </a:solidFill>
                <a:ea typeface="微软雅黑"/>
              </a:rPr>
              <a:t> </a:t>
            </a:r>
            <a:r>
              <a:rPr lang="vi-VN" sz="4400" kern="0" dirty="0">
                <a:solidFill>
                  <a:srgbClr val="E5F7B3">
                    <a:lumMod val="25000"/>
                  </a:srgbClr>
                </a:solidFill>
                <a:ea typeface="微软雅黑"/>
              </a:rPr>
              <a:t>Những búp chè trên cây cổ thụ</a:t>
            </a:r>
            <a:endParaRPr kumimoji="0" lang="en-US" sz="44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endParaRPr>
          </a:p>
        </p:txBody>
      </p:sp>
    </p:spTree>
    <p:extLst>
      <p:ext uri="{BB962C8B-B14F-4D97-AF65-F5344CB8AC3E}">
        <p14:creationId xmlns:p14="http://schemas.microsoft.com/office/powerpoint/2010/main" val="63596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318083" y="101760"/>
            <a:ext cx="1089119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A1729"/>
                </a:solidFill>
                <a:effectLst/>
                <a:uLnTx/>
                <a:uFillTx/>
                <a:latin typeface="Calibri" panose="020F0502020204030204" pitchFamily="34" charset="0"/>
                <a:ea typeface="+mn-ea"/>
                <a:cs typeface="Calibri" panose="020F0502020204030204" pitchFamily="34" charset="0"/>
              </a:rPr>
              <a:t>2. </a:t>
            </a:r>
            <a:r>
              <a:rPr kumimoji="0" lang="vi-VN" sz="4000" b="1" i="0" u="none" strike="noStrike" kern="1200" cap="none" spc="0" normalizeH="0" baseline="0" noProof="0" dirty="0">
                <a:ln>
                  <a:noFill/>
                </a:ln>
                <a:solidFill>
                  <a:srgbClr val="7A1729"/>
                </a:solidFill>
                <a:effectLst/>
                <a:uLnTx/>
                <a:uFillTx/>
                <a:latin typeface="Calibri" panose="020F0502020204030204" pitchFamily="34" charset="0"/>
                <a:ea typeface="+mn-ea"/>
                <a:cs typeface="Calibri" panose="020F0502020204030204" pitchFamily="34" charset="0"/>
              </a:rPr>
              <a:t>Nêu nội dung chính của một trong những câu chuyện được nhắc tới ở bài tập 1.</a:t>
            </a:r>
            <a:endParaRPr kumimoji="0" lang="en-US" sz="4000" b="1" i="0" u="none" strike="noStrike" kern="1200" cap="none" spc="0" normalizeH="0" baseline="0" noProof="0" dirty="0">
              <a:ln>
                <a:noFill/>
              </a:ln>
              <a:solidFill>
                <a:srgbClr val="7A1729"/>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1440180"/>
            <a:ext cx="11875269" cy="517220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83080" y="1828566"/>
            <a:ext cx="9566910" cy="4401205"/>
          </a:xfrm>
          <a:prstGeom prst="rect">
            <a:avLst/>
          </a:prstGeom>
          <a:noFill/>
        </p:spPr>
        <p:txBody>
          <a:bodyPr wrap="square" rtlCol="0">
            <a:spAutoFit/>
          </a:bodyPr>
          <a:lstStyle/>
          <a:p>
            <a:pPr lvl="0" algn="just">
              <a:defRPr/>
            </a:pPr>
            <a:r>
              <a:rPr lang="vi-VN" sz="4000" b="1" dirty="0">
                <a:solidFill>
                  <a:srgbClr val="FF016E"/>
                </a:solidFill>
                <a:cs typeface="Calibri" panose="020F0502020204030204" pitchFamily="34" charset="0"/>
              </a:rPr>
              <a:t>- Hộp quà Màu Thiên Thanh là câu chuyện kể với các bạn nhỏ trong một lớp học đã cùng nhau chuẩn bị một món quà vô cùng đặc biệt và ý nghĩa để tặng cô giáo. Đó là một chiếc hộp chứa những bức thư kể về kỉ niệm của các bạn nhỏ với cô. </a:t>
            </a:r>
            <a:endParaRPr kumimoji="0" lang="en-US" sz="4000" b="0" i="0" u="none" strike="noStrike" kern="1200" cap="none" spc="0" normalizeH="0" baseline="0" noProof="0" dirty="0">
              <a:ln>
                <a:noFill/>
              </a:ln>
              <a:solidFill>
                <a:srgbClr val="FF016E"/>
              </a:solidFill>
              <a:effectLst/>
              <a:uLnTx/>
              <a:uFillTx/>
              <a:latin typeface="Calibri" panose="020F0502020204030204"/>
              <a:cs typeface="Calibri" panose="020F0502020204030204" pitchFamily="34" charset="0"/>
            </a:endParaRP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57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down)">
                                      <p:cBhvr>
                                        <p:cTn id="2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742950"/>
            <a:ext cx="11875269" cy="586943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94510" y="1188486"/>
            <a:ext cx="9566910" cy="4401205"/>
          </a:xfrm>
          <a:prstGeom prst="rect">
            <a:avLst/>
          </a:prstGeom>
          <a:noFill/>
        </p:spPr>
        <p:txBody>
          <a:bodyPr wrap="square" rtlCol="0">
            <a:spAutoFit/>
          </a:bodyPr>
          <a:lstStyle/>
          <a:p>
            <a:pPr lvl="0" algn="just">
              <a:defRPr/>
            </a:pPr>
            <a:r>
              <a:rPr lang="en-US" sz="4000" b="1" dirty="0">
                <a:solidFill>
                  <a:srgbClr val="FF016E"/>
                </a:solidFill>
                <a:cs typeface="Calibri" panose="020F0502020204030204" pitchFamily="34" charset="0"/>
              </a:rPr>
              <a:t>   </a:t>
            </a:r>
            <a:r>
              <a:rPr lang="vi-VN" sz="4000" b="1" dirty="0">
                <a:solidFill>
                  <a:srgbClr val="FF016E"/>
                </a:solidFill>
                <a:cs typeface="Calibri" panose="020F0502020204030204" pitchFamily="34" charset="0"/>
              </a:rPr>
              <a:t>Giỏ hoa tháng 5 câu chuyện kể về một cô bé cảm thấy rất buồn vì người bạn thân của cô bé có thêm bạn mới, nhưng sau khi nghe lời khuyên của mẹ, cô bé đã tặng bạn thân một giỏ hoa vì nhận ra ai cũng cần có nhiều bạn bè. </a:t>
            </a:r>
            <a:endParaRPr kumimoji="0" lang="en-US" sz="4000" b="0" i="0" u="none" strike="noStrike" kern="1200" cap="none" spc="0" normalizeH="0" baseline="0" noProof="0" dirty="0">
              <a:ln>
                <a:noFill/>
              </a:ln>
              <a:solidFill>
                <a:srgbClr val="FF016E"/>
              </a:solidFill>
              <a:effectLst/>
              <a:uLnTx/>
              <a:uFillTx/>
              <a:latin typeface="Calibri" panose="020F0502020204030204"/>
              <a:cs typeface="Calibri" panose="020F0502020204030204" pitchFamily="34" charset="0"/>
            </a:endParaRP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848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742950"/>
            <a:ext cx="11875269" cy="586943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94510" y="1188486"/>
            <a:ext cx="9566910" cy="4524315"/>
          </a:xfrm>
          <a:prstGeom prst="rect">
            <a:avLst/>
          </a:prstGeom>
          <a:noFill/>
        </p:spPr>
        <p:txBody>
          <a:bodyPr wrap="square" rtlCol="0">
            <a:spAutoFit/>
          </a:bodyPr>
          <a:lstStyle/>
          <a:p>
            <a:pPr lvl="0" algn="just">
              <a:defRPr/>
            </a:pPr>
            <a:r>
              <a:rPr lang="vi-VN" sz="4800" b="1" dirty="0">
                <a:solidFill>
                  <a:srgbClr val="FF016E"/>
                </a:solidFill>
                <a:latin typeface="Calibri" panose="020F0502020204030204"/>
                <a:cs typeface="Calibri" panose="020F0502020204030204" pitchFamily="34" charset="0"/>
              </a:rPr>
              <a:t>Khu rừng của Mát: truyện kể về chàng thanh niên tên Mát đã vượt qua nỗi đau đớn mất mát vì trang trại của gia đình bị sét đánh cháy rụi. Để trồng lại cây cối bù lại xanh màu xanh cho trang trại.</a:t>
            </a:r>
            <a:endParaRPr kumimoji="0" lang="en-US" sz="4800" b="0" i="0" u="none" strike="noStrike" kern="1200" cap="none" spc="0" normalizeH="0" baseline="0" noProof="0" dirty="0">
              <a:ln>
                <a:noFill/>
              </a:ln>
              <a:solidFill>
                <a:srgbClr val="FF016E"/>
              </a:solidFill>
              <a:effectLst/>
              <a:uLnTx/>
              <a:uFillTx/>
              <a:latin typeface="Calibri" panose="020F0502020204030204"/>
              <a:cs typeface="Calibri" panose="020F0502020204030204" pitchFamily="34" charset="0"/>
            </a:endParaRP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963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742950"/>
            <a:ext cx="11875269" cy="586943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94510" y="1188486"/>
            <a:ext cx="9566910" cy="5078313"/>
          </a:xfrm>
          <a:prstGeom prst="rect">
            <a:avLst/>
          </a:prstGeom>
          <a:noFill/>
        </p:spPr>
        <p:txBody>
          <a:bodyPr wrap="square" rtlCol="0">
            <a:spAutoFit/>
          </a:bodyPr>
          <a:lstStyle/>
          <a:p>
            <a:pPr lvl="0" algn="just">
              <a:defRPr/>
            </a:pPr>
            <a:r>
              <a:rPr lang="vi-VN" sz="5400" b="1" dirty="0">
                <a:solidFill>
                  <a:srgbClr val="FF016E"/>
                </a:solidFill>
                <a:latin typeface="Calibri" panose="020F0502020204030204"/>
                <a:cs typeface="Calibri" panose="020F0502020204030204" pitchFamily="34" charset="0"/>
              </a:rPr>
              <a:t>Tiếng hát của người đá câu chuyện cổ tích kể về tiếng hát của một người đá đã giúp đuổi muông thú phá lúa, khuyên nhủ </a:t>
            </a:r>
            <a:r>
              <a:rPr lang="en-US" sz="5400" b="1" dirty="0" err="1">
                <a:solidFill>
                  <a:srgbClr val="FF016E"/>
                </a:solidFill>
                <a:latin typeface="Calibri" panose="020F0502020204030204"/>
                <a:cs typeface="Calibri" panose="020F0502020204030204" pitchFamily="34" charset="0"/>
              </a:rPr>
              <a:t>chúng</a:t>
            </a:r>
            <a:r>
              <a:rPr lang="en-US" sz="5400" b="1" dirty="0">
                <a:solidFill>
                  <a:srgbClr val="FF016E"/>
                </a:solidFill>
                <a:latin typeface="Calibri" panose="020F0502020204030204"/>
                <a:cs typeface="Calibri" panose="020F0502020204030204" pitchFamily="34" charset="0"/>
              </a:rPr>
              <a:t> </a:t>
            </a:r>
            <a:r>
              <a:rPr lang="vi-VN" sz="5400" b="1" dirty="0">
                <a:solidFill>
                  <a:srgbClr val="FF016E"/>
                </a:solidFill>
                <a:latin typeface="Calibri" panose="020F0502020204030204"/>
                <a:cs typeface="Calibri" panose="020F0502020204030204" pitchFamily="34" charset="0"/>
              </a:rPr>
              <a:t>trở về sống bên gia đình để dân làm được sống yên vui. </a:t>
            </a:r>
            <a:endParaRPr kumimoji="0" lang="en-US" sz="5400" b="0" i="0" u="none" strike="noStrike" kern="1200" cap="none" spc="0" normalizeH="0" baseline="0" noProof="0" dirty="0">
              <a:ln>
                <a:noFill/>
              </a:ln>
              <a:solidFill>
                <a:srgbClr val="FF016E"/>
              </a:solidFill>
              <a:effectLst/>
              <a:uLnTx/>
              <a:uFillTx/>
              <a:latin typeface="Calibri" panose="020F0502020204030204"/>
              <a:cs typeface="Calibri" panose="020F0502020204030204" pitchFamily="34" charset="0"/>
            </a:endParaRP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585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742950"/>
            <a:ext cx="11875269" cy="586943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94510" y="1188486"/>
            <a:ext cx="9566910" cy="4524315"/>
          </a:xfrm>
          <a:prstGeom prst="rect">
            <a:avLst/>
          </a:prstGeom>
          <a:noFill/>
        </p:spPr>
        <p:txBody>
          <a:bodyPr wrap="square" rtlCol="0">
            <a:spAutoFit/>
          </a:bodyPr>
          <a:lstStyle/>
          <a:p>
            <a:pPr lvl="0" algn="just">
              <a:defRPr/>
            </a:pPr>
            <a:r>
              <a:rPr lang="vi-VN" sz="4800" b="1" dirty="0">
                <a:solidFill>
                  <a:srgbClr val="FF016E"/>
                </a:solidFill>
                <a:latin typeface="Calibri" panose="020F0502020204030204"/>
                <a:cs typeface="Calibri" panose="020F0502020204030204" pitchFamily="34" charset="0"/>
              </a:rPr>
              <a:t>Những búp </a:t>
            </a:r>
            <a:r>
              <a:rPr lang="en-US" sz="4800" b="1" dirty="0" err="1">
                <a:solidFill>
                  <a:srgbClr val="FF016E"/>
                </a:solidFill>
                <a:latin typeface="Calibri" panose="020F0502020204030204"/>
                <a:cs typeface="Calibri" panose="020F0502020204030204" pitchFamily="34" charset="0"/>
              </a:rPr>
              <a:t>chè</a:t>
            </a:r>
            <a:r>
              <a:rPr lang="vi-VN" sz="4800" b="1" dirty="0">
                <a:solidFill>
                  <a:srgbClr val="FF016E"/>
                </a:solidFill>
                <a:latin typeface="Calibri" panose="020F0502020204030204"/>
                <a:cs typeface="Calibri" panose="020F0502020204030204" pitchFamily="34" charset="0"/>
              </a:rPr>
              <a:t> trên cây cổ thụ câu chuyện kể về cậu bé Thào A sùng với tình yêu, niềm tự hào, ước mơ mãnh liệt mà cậu đã dành cho sản vật quê hương mình- những búp chè trên cây cổ thụ ở bản Tà Xùa.</a:t>
            </a: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386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AF33B-E2A1-B6DE-8051-03F2EEE0F25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5F2F5CA-D7B5-1007-50E2-96A0F699A2A0}"/>
              </a:ext>
            </a:extLst>
          </p:cNvPr>
          <p:cNvPicPr>
            <a:picLocks noChangeAspect="1"/>
          </p:cNvPicPr>
          <p:nvPr/>
        </p:nvPicPr>
        <p:blipFill rotWithShape="1">
          <a:blip r:embed="rId2"/>
          <a:srcRect r="927"/>
          <a:stretch/>
        </p:blipFill>
        <p:spPr>
          <a:xfrm>
            <a:off x="18288" y="1673"/>
            <a:ext cx="12192000" cy="6854653"/>
          </a:xfrm>
          <a:prstGeom prst="rect">
            <a:avLst/>
          </a:prstGeom>
        </p:spPr>
      </p:pic>
      <p:sp>
        <p:nvSpPr>
          <p:cNvPr id="13" name="Freeform 6">
            <a:extLst>
              <a:ext uri="{FF2B5EF4-FFF2-40B4-BE49-F238E27FC236}">
                <a16:creationId xmlns:a16="http://schemas.microsoft.com/office/drawing/2014/main" id="{E0387793-1B2F-16E0-B78A-DFEC61104DED}"/>
              </a:ext>
            </a:extLst>
          </p:cNvPr>
          <p:cNvSpPr/>
          <p:nvPr/>
        </p:nvSpPr>
        <p:spPr>
          <a:xfrm>
            <a:off x="7852410" y="1874519"/>
            <a:ext cx="4339590" cy="4943875"/>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3"/>
            <a:stretch>
              <a:fillRect/>
            </a:stretch>
          </a:blipFill>
        </p:spPr>
        <p:txBody>
          <a:bodyPr/>
          <a:lstStyle/>
          <a:p>
            <a:endParaRPr lang="en-US"/>
          </a:p>
        </p:txBody>
      </p:sp>
      <p:pic>
        <p:nvPicPr>
          <p:cNvPr id="3" name="Picture 2">
            <a:extLst>
              <a:ext uri="{FF2B5EF4-FFF2-40B4-BE49-F238E27FC236}">
                <a16:creationId xmlns:a16="http://schemas.microsoft.com/office/drawing/2014/main" id="{86926FCA-42BE-4A0D-2554-FBD5097C7A44}"/>
              </a:ext>
            </a:extLst>
          </p:cNvPr>
          <p:cNvPicPr>
            <a:picLocks noChangeAspect="1"/>
          </p:cNvPicPr>
          <p:nvPr/>
        </p:nvPicPr>
        <p:blipFill>
          <a:blip r:embed="rId4"/>
          <a:stretch>
            <a:fillRect/>
          </a:stretch>
        </p:blipFill>
        <p:spPr>
          <a:xfrm>
            <a:off x="182880" y="1935358"/>
            <a:ext cx="7882811" cy="2804403"/>
          </a:xfrm>
          <a:prstGeom prst="rect">
            <a:avLst/>
          </a:prstGeom>
        </p:spPr>
      </p:pic>
    </p:spTree>
    <p:extLst>
      <p:ext uri="{BB962C8B-B14F-4D97-AF65-F5344CB8AC3E}">
        <p14:creationId xmlns:p14="http://schemas.microsoft.com/office/powerpoint/2010/main" val="849621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ỘT VÒNG VIỆT NAM (New Visualizer) - Tùng Dương - Official Lyric Video (Around Viet Nam)">
            <a:hlinkClick r:id="" action="ppaction://media"/>
            <a:extLst>
              <a:ext uri="{FF2B5EF4-FFF2-40B4-BE49-F238E27FC236}">
                <a16:creationId xmlns:a16="http://schemas.microsoft.com/office/drawing/2014/main" id="{53ADF529-2613-A74E-2BFC-C3FD6D1E560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2922433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46427" y="1711410"/>
            <a:ext cx="5141523" cy="4924630"/>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1531088" y="595423"/>
            <a:ext cx="8832604" cy="1139470"/>
            <a:chOff x="368220" y="1227077"/>
            <a:chExt cx="1153376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46427" y="1227077"/>
              <a:ext cx="11455560" cy="850682"/>
            </a:xfrm>
            <a:prstGeom prst="rect">
              <a:avLst/>
            </a:prstGeom>
            <a:noFill/>
          </p:spPr>
          <p:txBody>
            <a:bodyPr wrap="square" rtlCol="0">
              <a:spAutoFit/>
            </a:bodyPr>
            <a:lstStyle/>
            <a:p>
              <a:pPr algn="ctr">
                <a:lnSpc>
                  <a:spcPct val="120000"/>
                </a:lnSpc>
              </a:pPr>
              <a:r>
                <a:rPr lang="en-US" sz="4400" b="1" dirty="0" err="1"/>
                <a:t>Lời</a:t>
              </a:r>
              <a:r>
                <a:rPr lang="en-US" sz="4400" b="1" dirty="0"/>
                <a:t> </a:t>
              </a:r>
              <a:r>
                <a:rPr lang="en-US" sz="4400" b="1" dirty="0" err="1"/>
                <a:t>bài</a:t>
              </a:r>
              <a:r>
                <a:rPr lang="en-US" sz="4400" b="1" dirty="0"/>
                <a:t> </a:t>
              </a:r>
              <a:r>
                <a:rPr lang="en-US" sz="4400" b="1" dirty="0" err="1"/>
                <a:t>hát</a:t>
              </a:r>
              <a:r>
                <a:rPr lang="en-US" sz="4400" b="1" dirty="0"/>
                <a:t> </a:t>
              </a:r>
              <a:r>
                <a:rPr lang="en-US" sz="4400" b="1" dirty="0" err="1"/>
                <a:t>nói</a:t>
              </a:r>
              <a:r>
                <a:rPr lang="en-US" sz="4400" b="1" dirty="0"/>
                <a:t> </a:t>
              </a:r>
              <a:r>
                <a:rPr lang="en-US" sz="4400" b="1" dirty="0" err="1"/>
                <a:t>lên</a:t>
              </a:r>
              <a:r>
                <a:rPr lang="en-US" sz="4400" b="1" dirty="0"/>
                <a:t> </a:t>
              </a:r>
              <a:r>
                <a:rPr lang="en-US" sz="4400" b="1" dirty="0" err="1"/>
                <a:t>những</a:t>
              </a:r>
              <a:r>
                <a:rPr lang="en-US" sz="4400" b="1" dirty="0"/>
                <a:t> </a:t>
              </a:r>
              <a:r>
                <a:rPr lang="en-US" sz="4400" b="1" dirty="0" err="1"/>
                <a:t>điều</a:t>
              </a:r>
              <a:r>
                <a:rPr lang="en-US" sz="4400" b="1" dirty="0"/>
                <a:t> </a:t>
              </a:r>
              <a:r>
                <a:rPr lang="en-US" sz="4400" b="1" dirty="0" err="1"/>
                <a:t>gì</a:t>
              </a:r>
              <a:r>
                <a:rPr lang="en-US" sz="4400" b="1" dirty="0"/>
                <a:t>?</a:t>
              </a:r>
              <a:endParaRPr lang="en-US" sz="4400" b="1" i="1" dirty="0">
                <a:solidFill>
                  <a:srgbClr val="FF0000"/>
                </a:solidFill>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5334915" y="2211790"/>
            <a:ext cx="6567072" cy="4155759"/>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just">
              <a:lnSpc>
                <a:spcPct val="115000"/>
              </a:lnSpc>
              <a:spcAft>
                <a:spcPts val="800"/>
              </a:spcAft>
              <a:tabLst>
                <a:tab pos="2286000" algn="l"/>
              </a:tabLst>
            </a:pPr>
            <a:r>
              <a:rPr lang="vi-VN" sz="4000" dirty="0">
                <a:solidFill>
                  <a:srgbClr val="FF016E"/>
                </a:solidFill>
                <a:latin typeface="Calibri" panose="020F0502020204030204" pitchFamily="34" charset="0"/>
                <a:ea typeface="Calibri" panose="020F0502020204030204" pitchFamily="34" charset="0"/>
                <a:cs typeface="Calibri" panose="020F0502020204030204" pitchFamily="34" charset="0"/>
              </a:rPr>
              <a:t>Ca ngợi đất nước, con người Việt Nam tươi đẹp, lam lũ, kiên cường đấu tranh, xây dựng đất nước và niềm tự hào dân tộc.</a:t>
            </a:r>
          </a:p>
        </p:txBody>
      </p:sp>
    </p:spTree>
    <p:extLst>
      <p:ext uri="{BB962C8B-B14F-4D97-AF65-F5344CB8AC3E}">
        <p14:creationId xmlns:p14="http://schemas.microsoft.com/office/powerpoint/2010/main" val="2895998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0" y="1673"/>
            <a:ext cx="12192000" cy="6854653"/>
          </a:xfrm>
          <a:prstGeom prst="rect">
            <a:avLst/>
          </a:prstGeom>
        </p:spPr>
      </p:pic>
      <p:sp>
        <p:nvSpPr>
          <p:cNvPr id="8" name="Google Shape;384;p27">
            <a:extLst>
              <a:ext uri="{FF2B5EF4-FFF2-40B4-BE49-F238E27FC236}">
                <a16:creationId xmlns:a16="http://schemas.microsoft.com/office/drawing/2014/main" id="{F9786E26-9EC3-629A-F9AF-90B65C20DC8C}"/>
              </a:ext>
            </a:extLst>
          </p:cNvPr>
          <p:cNvSpPr/>
          <p:nvPr/>
        </p:nvSpPr>
        <p:spPr>
          <a:xfrm>
            <a:off x="3453793" y="1496879"/>
            <a:ext cx="130072" cy="130021"/>
          </a:xfrm>
          <a:custGeom>
            <a:avLst/>
            <a:gdLst/>
            <a:ahLst/>
            <a:cxnLst/>
            <a:rect l="l" t="t" r="r" b="b"/>
            <a:pathLst>
              <a:path w="2954" h="2953" extrusionOk="0">
                <a:moveTo>
                  <a:pt x="1" y="0"/>
                </a:moveTo>
                <a:lnTo>
                  <a:pt x="1" y="2952"/>
                </a:lnTo>
                <a:lnTo>
                  <a:pt x="2953" y="2952"/>
                </a:lnTo>
                <a:lnTo>
                  <a:pt x="29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Hình chữ nhật: Góc Tròn 6">
            <a:extLst>
              <a:ext uri="{FF2B5EF4-FFF2-40B4-BE49-F238E27FC236}">
                <a16:creationId xmlns:a16="http://schemas.microsoft.com/office/drawing/2014/main" id="{AA653F25-653C-1A20-E892-878B7B6370F9}"/>
              </a:ext>
            </a:extLst>
          </p:cNvPr>
          <p:cNvSpPr/>
          <p:nvPr/>
        </p:nvSpPr>
        <p:spPr>
          <a:xfrm>
            <a:off x="414550" y="1561889"/>
            <a:ext cx="7504807" cy="3734219"/>
          </a:xfrm>
          <a:custGeom>
            <a:avLst/>
            <a:gdLst>
              <a:gd name="connsiteX0" fmla="*/ 0 w 7504807"/>
              <a:gd name="connsiteY0" fmla="*/ 622382 h 3734219"/>
              <a:gd name="connsiteX1" fmla="*/ 622382 w 7504807"/>
              <a:gd name="connsiteY1" fmla="*/ 0 h 3734219"/>
              <a:gd name="connsiteX2" fmla="*/ 6882425 w 7504807"/>
              <a:gd name="connsiteY2" fmla="*/ 0 h 3734219"/>
              <a:gd name="connsiteX3" fmla="*/ 7504807 w 7504807"/>
              <a:gd name="connsiteY3" fmla="*/ 622382 h 3734219"/>
              <a:gd name="connsiteX4" fmla="*/ 7504807 w 7504807"/>
              <a:gd name="connsiteY4" fmla="*/ 3111837 h 3734219"/>
              <a:gd name="connsiteX5" fmla="*/ 6882425 w 7504807"/>
              <a:gd name="connsiteY5" fmla="*/ 3734219 h 3734219"/>
              <a:gd name="connsiteX6" fmla="*/ 622382 w 7504807"/>
              <a:gd name="connsiteY6" fmla="*/ 3734219 h 3734219"/>
              <a:gd name="connsiteX7" fmla="*/ 0 w 7504807"/>
              <a:gd name="connsiteY7" fmla="*/ 3111837 h 3734219"/>
              <a:gd name="connsiteX8" fmla="*/ 0 w 7504807"/>
              <a:gd name="connsiteY8" fmla="*/ 622382 h 37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807" h="3734219" fill="none" extrusionOk="0">
                <a:moveTo>
                  <a:pt x="0" y="622382"/>
                </a:moveTo>
                <a:cubicBezTo>
                  <a:pt x="-48681" y="281677"/>
                  <a:pt x="274012" y="26337"/>
                  <a:pt x="622382" y="0"/>
                </a:cubicBezTo>
                <a:cubicBezTo>
                  <a:pt x="2037764" y="77600"/>
                  <a:pt x="5346374" y="-27269"/>
                  <a:pt x="6882425" y="0"/>
                </a:cubicBezTo>
                <a:cubicBezTo>
                  <a:pt x="7239929" y="-18167"/>
                  <a:pt x="7514962" y="281640"/>
                  <a:pt x="7504807" y="622382"/>
                </a:cubicBezTo>
                <a:cubicBezTo>
                  <a:pt x="7613807" y="1711273"/>
                  <a:pt x="7426598" y="2680466"/>
                  <a:pt x="7504807" y="3111837"/>
                </a:cubicBezTo>
                <a:cubicBezTo>
                  <a:pt x="7448393" y="3433500"/>
                  <a:pt x="7186488" y="3751714"/>
                  <a:pt x="6882425" y="3734219"/>
                </a:cubicBezTo>
                <a:cubicBezTo>
                  <a:pt x="5419859" y="3783396"/>
                  <a:pt x="2250097" y="3611517"/>
                  <a:pt x="622382" y="3734219"/>
                </a:cubicBezTo>
                <a:cubicBezTo>
                  <a:pt x="273319" y="3775163"/>
                  <a:pt x="-22341" y="3474805"/>
                  <a:pt x="0" y="3111837"/>
                </a:cubicBezTo>
                <a:cubicBezTo>
                  <a:pt x="47022" y="2590482"/>
                  <a:pt x="104569" y="1458466"/>
                  <a:pt x="0" y="622382"/>
                </a:cubicBezTo>
                <a:close/>
              </a:path>
              <a:path w="7504807" h="3734219" stroke="0" extrusionOk="0">
                <a:moveTo>
                  <a:pt x="0" y="622382"/>
                </a:moveTo>
                <a:cubicBezTo>
                  <a:pt x="21605" y="276180"/>
                  <a:pt x="313853" y="-2349"/>
                  <a:pt x="622382" y="0"/>
                </a:cubicBezTo>
                <a:cubicBezTo>
                  <a:pt x="3569367" y="-129276"/>
                  <a:pt x="5338821" y="-77778"/>
                  <a:pt x="6882425" y="0"/>
                </a:cubicBezTo>
                <a:cubicBezTo>
                  <a:pt x="7220475" y="-18114"/>
                  <a:pt x="7502893" y="289685"/>
                  <a:pt x="7504807" y="622382"/>
                </a:cubicBezTo>
                <a:cubicBezTo>
                  <a:pt x="7586406" y="940573"/>
                  <a:pt x="7659107" y="2074835"/>
                  <a:pt x="7504807" y="3111837"/>
                </a:cubicBezTo>
                <a:cubicBezTo>
                  <a:pt x="7511177" y="3469002"/>
                  <a:pt x="7176216" y="3751192"/>
                  <a:pt x="6882425" y="3734219"/>
                </a:cubicBezTo>
                <a:cubicBezTo>
                  <a:pt x="3792671" y="3778439"/>
                  <a:pt x="1443219" y="3704837"/>
                  <a:pt x="622382" y="3734219"/>
                </a:cubicBezTo>
                <a:cubicBezTo>
                  <a:pt x="268258" y="3694289"/>
                  <a:pt x="-4402" y="3454552"/>
                  <a:pt x="0" y="3111837"/>
                </a:cubicBezTo>
                <a:cubicBezTo>
                  <a:pt x="-159954" y="1914173"/>
                  <a:pt x="22140" y="1009064"/>
                  <a:pt x="0" y="622382"/>
                </a:cubicBezTo>
                <a:close/>
              </a:path>
            </a:pathLst>
          </a:custGeom>
          <a:solidFill>
            <a:schemeClr val="bg1"/>
          </a:solidFill>
          <a:ln w="38100">
            <a:solidFill>
              <a:srgbClr val="7A1729"/>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Freeform 6">
            <a:extLst>
              <a:ext uri="{FF2B5EF4-FFF2-40B4-BE49-F238E27FC236}">
                <a16:creationId xmlns:a16="http://schemas.microsoft.com/office/drawing/2014/main" id="{1B1DFCDD-38D2-F683-748A-4350EC7F1198}"/>
              </a:ext>
            </a:extLst>
          </p:cNvPr>
          <p:cNvSpPr/>
          <p:nvPr/>
        </p:nvSpPr>
        <p:spPr>
          <a:xfrm>
            <a:off x="6660465" y="1182604"/>
            <a:ext cx="5531535" cy="5675396"/>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3"/>
            <a:stretch>
              <a:fillRect/>
            </a:stretch>
          </a:blipFill>
        </p:spPr>
        <p:txBody>
          <a:bodyPr/>
          <a:lstStyle/>
          <a:p>
            <a:endParaRPr lang="en-US"/>
          </a:p>
        </p:txBody>
      </p:sp>
      <p:pic>
        <p:nvPicPr>
          <p:cNvPr id="2" name="Picture 1">
            <a:extLst>
              <a:ext uri="{FF2B5EF4-FFF2-40B4-BE49-F238E27FC236}">
                <a16:creationId xmlns:a16="http://schemas.microsoft.com/office/drawing/2014/main" id="{5B1F3F59-6A80-E6A3-EE64-1C6F2764783B}"/>
              </a:ext>
            </a:extLst>
          </p:cNvPr>
          <p:cNvPicPr>
            <a:picLocks noChangeAspect="1"/>
          </p:cNvPicPr>
          <p:nvPr/>
        </p:nvPicPr>
        <p:blipFill>
          <a:blip r:embed="rId4"/>
          <a:stretch>
            <a:fillRect/>
          </a:stretch>
        </p:blipFill>
        <p:spPr>
          <a:xfrm>
            <a:off x="2571314" y="2323320"/>
            <a:ext cx="3115326" cy="829128"/>
          </a:xfrm>
          <a:prstGeom prst="rect">
            <a:avLst/>
          </a:prstGeom>
        </p:spPr>
      </p:pic>
      <p:pic>
        <p:nvPicPr>
          <p:cNvPr id="3" name="Picture 2">
            <a:extLst>
              <a:ext uri="{FF2B5EF4-FFF2-40B4-BE49-F238E27FC236}">
                <a16:creationId xmlns:a16="http://schemas.microsoft.com/office/drawing/2014/main" id="{38F4F49D-5EEB-0D71-1F40-3F3954A457D9}"/>
              </a:ext>
            </a:extLst>
          </p:cNvPr>
          <p:cNvPicPr>
            <a:picLocks noChangeAspect="1"/>
          </p:cNvPicPr>
          <p:nvPr/>
        </p:nvPicPr>
        <p:blipFill>
          <a:blip r:embed="rId5"/>
          <a:stretch>
            <a:fillRect/>
          </a:stretch>
        </p:blipFill>
        <p:spPr>
          <a:xfrm>
            <a:off x="925251" y="3383745"/>
            <a:ext cx="6407451" cy="70719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F276D478-7AA1-13F6-3038-1785B4236C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0124" y="81097"/>
            <a:ext cx="1414000" cy="1414000"/>
          </a:xfrm>
          <a:prstGeom prst="rect">
            <a:avLst/>
          </a:prstGeom>
        </p:spPr>
      </p:pic>
      <p:sp>
        <p:nvSpPr>
          <p:cNvPr id="7" name="TextBox 6">
            <a:extLst>
              <a:ext uri="{FF2B5EF4-FFF2-40B4-BE49-F238E27FC236}">
                <a16:creationId xmlns:a16="http://schemas.microsoft.com/office/drawing/2014/main" id="{627F32FF-560E-805D-D3E2-866F694B0395}"/>
              </a:ext>
            </a:extLst>
          </p:cNvPr>
          <p:cNvSpPr txBox="1"/>
          <p:nvPr/>
        </p:nvSpPr>
        <p:spPr>
          <a:xfrm>
            <a:off x="1990846" y="4285561"/>
            <a:ext cx="4462344" cy="646331"/>
          </a:xfrm>
          <a:prstGeom prst="rect">
            <a:avLst/>
          </a:prstGeom>
          <a:noFill/>
        </p:spPr>
        <p:txBody>
          <a:bodyPr wrap="square" rtlCol="0">
            <a:spAutoFit/>
          </a:bodyPr>
          <a:lstStyle/>
          <a:p>
            <a:pPr algn="ctr"/>
            <a:r>
              <a:rPr lang="vi-VN" sz="3600" dirty="0">
                <a:solidFill>
                  <a:srgbClr val="FF0000"/>
                </a:solidFill>
                <a:latin typeface="+mj-lt"/>
              </a:rPr>
              <a:t>Tiết 1</a:t>
            </a:r>
            <a:endParaRPr lang="en-US" sz="3600" dirty="0">
              <a:solidFill>
                <a:srgbClr val="FF0000"/>
              </a:solidFill>
              <a:latin typeface="+mj-lt"/>
            </a:endParaRPr>
          </a:p>
        </p:txBody>
      </p:sp>
    </p:spTree>
    <p:extLst>
      <p:ext uri="{BB962C8B-B14F-4D97-AF65-F5344CB8AC3E}">
        <p14:creationId xmlns:p14="http://schemas.microsoft.com/office/powerpoint/2010/main" val="2367914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18288" y="1673"/>
            <a:ext cx="12192000" cy="6854653"/>
          </a:xfrm>
          <a:prstGeom prst="rect">
            <a:avLst/>
          </a:prstGeom>
        </p:spPr>
      </p:pic>
      <p:pic>
        <p:nvPicPr>
          <p:cNvPr id="11" name="Picture 2">
            <a:extLst>
              <a:ext uri="{FF2B5EF4-FFF2-40B4-BE49-F238E27FC236}">
                <a16:creationId xmlns:a16="http://schemas.microsoft.com/office/drawing/2014/main" id="{F513AA61-3167-BC4F-F62E-DD85639AABB7}"/>
              </a:ext>
            </a:extLst>
          </p:cNvPr>
          <p:cNvPicPr>
            <a:picLocks noChangeAspect="1"/>
          </p:cNvPicPr>
          <p:nvPr/>
        </p:nvPicPr>
        <p:blipFill>
          <a:blip r:embed="rId3"/>
          <a:srcRect/>
          <a:stretch>
            <a:fillRect/>
          </a:stretch>
        </p:blipFill>
        <p:spPr>
          <a:xfrm>
            <a:off x="214154" y="1299109"/>
            <a:ext cx="6774473" cy="4259780"/>
          </a:xfrm>
          <a:prstGeom prst="rect">
            <a:avLst/>
          </a:prstGeom>
        </p:spPr>
      </p:pic>
      <p:sp>
        <p:nvSpPr>
          <p:cNvPr id="13" name="Freeform 6">
            <a:extLst>
              <a:ext uri="{FF2B5EF4-FFF2-40B4-BE49-F238E27FC236}">
                <a16:creationId xmlns:a16="http://schemas.microsoft.com/office/drawing/2014/main" id="{77C57460-CF40-AAAF-DD6B-A0388244E0E0}"/>
              </a:ext>
            </a:extLst>
          </p:cNvPr>
          <p:cNvSpPr/>
          <p:nvPr/>
        </p:nvSpPr>
        <p:spPr>
          <a:xfrm>
            <a:off x="6660465" y="1142999"/>
            <a:ext cx="5531535" cy="5675396"/>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4"/>
            <a:stretch>
              <a:fillRect/>
            </a:stretch>
          </a:blipFill>
        </p:spPr>
        <p:txBody>
          <a:bodyPr/>
          <a:lstStyle/>
          <a:p>
            <a:endParaRPr lang="en-US"/>
          </a:p>
        </p:txBody>
      </p:sp>
      <p:pic>
        <p:nvPicPr>
          <p:cNvPr id="2" name="Picture 1">
            <a:extLst>
              <a:ext uri="{FF2B5EF4-FFF2-40B4-BE49-F238E27FC236}">
                <a16:creationId xmlns:a16="http://schemas.microsoft.com/office/drawing/2014/main" id="{BB1E95E2-A73C-B89A-254F-B3DC2067B9CF}"/>
              </a:ext>
            </a:extLst>
          </p:cNvPr>
          <p:cNvPicPr>
            <a:picLocks noChangeAspect="1"/>
          </p:cNvPicPr>
          <p:nvPr/>
        </p:nvPicPr>
        <p:blipFill>
          <a:blip r:embed="rId5"/>
          <a:stretch>
            <a:fillRect/>
          </a:stretch>
        </p:blipFill>
        <p:spPr>
          <a:xfrm>
            <a:off x="1188929" y="2476453"/>
            <a:ext cx="4986960" cy="1883827"/>
          </a:xfrm>
          <a:prstGeom prst="rect">
            <a:avLst/>
          </a:prstGeom>
        </p:spPr>
      </p:pic>
    </p:spTree>
    <p:extLst>
      <p:ext uri="{BB962C8B-B14F-4D97-AF65-F5344CB8AC3E}">
        <p14:creationId xmlns:p14="http://schemas.microsoft.com/office/powerpoint/2010/main" val="3102142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318083" y="101760"/>
            <a:ext cx="10891199" cy="1077218"/>
          </a:xfrm>
          <a:prstGeom prst="rect">
            <a:avLst/>
          </a:prstGeom>
          <a:noFill/>
        </p:spPr>
        <p:txBody>
          <a:bodyPr wrap="square" rtlCol="0">
            <a:spAutoFit/>
          </a:bodyPr>
          <a:lstStyle/>
          <a:p>
            <a:pPr algn="ctr"/>
            <a:r>
              <a:rPr lang="en-US" sz="3200" b="1" dirty="0">
                <a:solidFill>
                  <a:srgbClr val="7A1729"/>
                </a:solidFill>
                <a:latin typeface="Calibri" panose="020F0502020204030204" pitchFamily="34" charset="0"/>
                <a:cs typeface="Calibri" panose="020F0502020204030204" pitchFamily="34" charset="0"/>
              </a:rPr>
              <a:t>1. </a:t>
            </a:r>
            <a:r>
              <a:rPr lang="vi-VN" sz="3200" b="1" dirty="0">
                <a:solidFill>
                  <a:srgbClr val="7A1729"/>
                </a:solidFill>
                <a:latin typeface="Calibri" panose="020F0502020204030204" pitchFamily="34" charset="0"/>
                <a:cs typeface="Calibri" panose="020F0502020204030204" pitchFamily="34" charset="0"/>
              </a:rPr>
              <a:t>Dựa vào lời giới thiệu của mỗi nhân vật dưới đây, cho biết nhân vật đó là ai, xuất hiện trong câu chuyện nào đã học.</a:t>
            </a:r>
            <a:endParaRPr lang="en-US" sz="3200" b="1" dirty="0">
              <a:solidFill>
                <a:srgbClr val="7A1729"/>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1233377"/>
            <a:ext cx="11875269" cy="5379005"/>
          </a:xfrm>
          <a:prstGeom prst="rect">
            <a:avLst/>
          </a:prstGeom>
        </p:spPr>
      </p:pic>
      <p:sp>
        <p:nvSpPr>
          <p:cNvPr id="14" name="Freeform 2">
            <a:extLst>
              <a:ext uri="{FF2B5EF4-FFF2-40B4-BE49-F238E27FC236}">
                <a16:creationId xmlns:a16="http://schemas.microsoft.com/office/drawing/2014/main" id="{BA9866B9-4C64-A38C-FB81-F3ADAC150052}"/>
              </a:ext>
            </a:extLst>
          </p:cNvPr>
          <p:cNvSpPr/>
          <p:nvPr/>
        </p:nvSpPr>
        <p:spPr>
          <a:xfrm>
            <a:off x="10738883" y="733647"/>
            <a:ext cx="1382447" cy="1729884"/>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C6758B77-6084-9347-C0AB-2D6925061811}"/>
              </a:ext>
            </a:extLst>
          </p:cNvPr>
          <p:cNvPicPr>
            <a:picLocks noChangeAspect="1"/>
          </p:cNvPicPr>
          <p:nvPr/>
        </p:nvPicPr>
        <p:blipFill>
          <a:blip r:embed="rId5"/>
          <a:stretch>
            <a:fillRect/>
          </a:stretch>
        </p:blipFill>
        <p:spPr>
          <a:xfrm>
            <a:off x="2732567" y="1403638"/>
            <a:ext cx="6145619" cy="5001038"/>
          </a:xfrm>
          <a:prstGeom prst="rect">
            <a:avLst/>
          </a:prstGeom>
        </p:spPr>
      </p:pic>
    </p:spTree>
    <p:extLst>
      <p:ext uri="{BB962C8B-B14F-4D97-AF65-F5344CB8AC3E}">
        <p14:creationId xmlns:p14="http://schemas.microsoft.com/office/powerpoint/2010/main" val="470301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89616" y="3581683"/>
            <a:ext cx="1195268" cy="1122531"/>
          </a:xfrm>
          <a:prstGeom prst="rect">
            <a:avLst/>
          </a:prstGeom>
        </p:spPr>
      </p:pic>
      <p:sp>
        <p:nvSpPr>
          <p:cNvPr id="6" name="Rounded Rectangle 5"/>
          <p:cNvSpPr/>
          <p:nvPr/>
        </p:nvSpPr>
        <p:spPr>
          <a:xfrm>
            <a:off x="606876" y="563997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309576" y="2655905"/>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43651" y="4591702"/>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338804" y="3581682"/>
            <a:ext cx="1195268" cy="1122531"/>
          </a:xfrm>
          <a:prstGeom prst="rect">
            <a:avLst/>
          </a:prstGeom>
        </p:spPr>
      </p:pic>
      <p:sp>
        <p:nvSpPr>
          <p:cNvPr id="10" name="Rounded Rectangle 9"/>
          <p:cNvSpPr/>
          <p:nvPr/>
        </p:nvSpPr>
        <p:spPr>
          <a:xfrm>
            <a:off x="2605088" y="5635168"/>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213934" y="2492266"/>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071306" y="4626427"/>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422997" y="3640355"/>
            <a:ext cx="1195268" cy="1122531"/>
          </a:xfrm>
          <a:prstGeom prst="rect">
            <a:avLst/>
          </a:prstGeom>
        </p:spPr>
      </p:pic>
      <p:sp>
        <p:nvSpPr>
          <p:cNvPr id="14" name="Rounded Rectangle 13"/>
          <p:cNvSpPr/>
          <p:nvPr/>
        </p:nvSpPr>
        <p:spPr>
          <a:xfrm>
            <a:off x="6692525" y="564360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6358371" y="2492266"/>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6328059" y="4645187"/>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373083" y="3586485"/>
            <a:ext cx="1195268" cy="1122531"/>
          </a:xfrm>
          <a:prstGeom prst="rect">
            <a:avLst/>
          </a:prstGeom>
        </p:spPr>
      </p:pic>
      <p:sp>
        <p:nvSpPr>
          <p:cNvPr id="18" name="Rounded Rectangle 17"/>
          <p:cNvSpPr/>
          <p:nvPr/>
        </p:nvSpPr>
        <p:spPr>
          <a:xfrm>
            <a:off x="4694313" y="567207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4210761" y="2167597"/>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4297234" y="4535371"/>
            <a:ext cx="1454769" cy="1054364"/>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484721" y="3611943"/>
            <a:ext cx="1195268" cy="1122531"/>
          </a:xfrm>
          <a:prstGeom prst="rect">
            <a:avLst/>
          </a:prstGeom>
        </p:spPr>
      </p:pic>
      <p:sp>
        <p:nvSpPr>
          <p:cNvPr id="22" name="Rounded Rectangle 21"/>
          <p:cNvSpPr/>
          <p:nvPr/>
        </p:nvSpPr>
        <p:spPr>
          <a:xfrm>
            <a:off x="8751005" y="567207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5</a:t>
            </a:r>
          </a:p>
        </p:txBody>
      </p:sp>
      <p:pic>
        <p:nvPicPr>
          <p:cNvPr id="23" name="Picture 22"/>
          <p:cNvPicPr>
            <a:picLocks noChangeAspect="1"/>
          </p:cNvPicPr>
          <p:nvPr/>
        </p:nvPicPr>
        <p:blipFill rotWithShape="1">
          <a:blip r:embed="rId23">
            <a:extLst>
              <a:ext uri="{BEBA8EAE-BF5A-486C-A8C5-ECC9F3942E4B}">
                <a14:imgProps xmlns:a14="http://schemas.microsoft.com/office/drawing/2010/main">
                  <a14:imgLayer r:embed="rId8">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8512953" y="2882900"/>
            <a:ext cx="1289185" cy="1880039"/>
          </a:xfrm>
          <a:prstGeom prst="rect">
            <a:avLst/>
          </a:prstGeom>
        </p:spPr>
      </p:pic>
      <p:pic>
        <p:nvPicPr>
          <p:cNvPr id="24" name="Picture 23">
            <a:hlinkClick r:id="rId24" action="ppaction://hlinksldjump"/>
          </p:cNvPr>
          <p:cNvPicPr>
            <a:picLocks noChangeAspect="1"/>
          </p:cNvPicPr>
          <p:nvPr/>
        </p:nvPicPr>
        <p:blipFill rotWithShape="1">
          <a:blip r:embed="rId25">
            <a:extLst>
              <a:ext uri="{BEBA8EAE-BF5A-486C-A8C5-ECC9F3942E4B}">
                <a14:imgProps xmlns:a14="http://schemas.microsoft.com/office/drawing/2010/main">
                  <a14:imgLayer r:embed="rId8">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8518782" y="4656687"/>
            <a:ext cx="1155378" cy="999810"/>
          </a:xfrm>
          <a:prstGeom prst="rect">
            <a:avLst/>
          </a:prstGeom>
        </p:spPr>
      </p:pic>
      <p:pic>
        <p:nvPicPr>
          <p:cNvPr id="31" name="PA_图片 11">
            <a:hlinkClick r:id="rId26"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7"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8"/>
          <a:stretch>
            <a:fillRect/>
          </a:stretch>
        </p:blipFill>
        <p:spPr>
          <a:xfrm>
            <a:off x="3257131" y="382074"/>
            <a:ext cx="6870787" cy="1012024"/>
          </a:xfrm>
          <a:prstGeom prst="rect">
            <a:avLst/>
          </a:prstGeom>
        </p:spPr>
      </p:pic>
    </p:spTree>
    <p:extLst>
      <p:ext uri="{BB962C8B-B14F-4D97-AF65-F5344CB8AC3E}">
        <p14:creationId xmlns:p14="http://schemas.microsoft.com/office/powerpoint/2010/main" val="12517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1" restart="whenNotActive" fill="hold" evtFilter="cancelBubble" nodeType="interactiveSeq">
                <p:stCondLst>
                  <p:cond evt="onClick" delay="0">
                    <p:tgtEl>
                      <p:spTgt spid="24"/>
                    </p:tgtEl>
                  </p:cond>
                </p:stCondLst>
                <p:endSync evt="end" delay="0">
                  <p:rtn val="all"/>
                </p:endSync>
                <p:childTnLst>
                  <p:par>
                    <p:cTn id="82" fill="hold">
                      <p:stCondLst>
                        <p:cond delay="0"/>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p:cTn id="86" dur="500" fill="hold"/>
                                        <p:tgtEl>
                                          <p:spTgt spid="23"/>
                                        </p:tgtEl>
                                        <p:attrNameLst>
                                          <p:attrName>ppt_w</p:attrName>
                                        </p:attrNameLst>
                                      </p:cBhvr>
                                      <p:tavLst>
                                        <p:tav tm="0">
                                          <p:val>
                                            <p:fltVal val="0"/>
                                          </p:val>
                                        </p:tav>
                                        <p:tav tm="100000">
                                          <p:val>
                                            <p:strVal val="#ppt_w"/>
                                          </p:val>
                                        </p:tav>
                                      </p:tavLst>
                                    </p:anim>
                                    <p:anim calcmode="lin" valueType="num">
                                      <p:cBhvr>
                                        <p:cTn id="87" dur="500" fill="hold"/>
                                        <p:tgtEl>
                                          <p:spTgt spid="23"/>
                                        </p:tgtEl>
                                        <p:attrNameLst>
                                          <p:attrName>ppt_h</p:attrName>
                                        </p:attrNameLst>
                                      </p:cBhvr>
                                      <p:tavLst>
                                        <p:tav tm="0">
                                          <p:val>
                                            <p:fltVal val="0"/>
                                          </p:val>
                                        </p:tav>
                                        <p:tav tm="100000">
                                          <p:val>
                                            <p:strVal val="#ppt_h"/>
                                          </p:val>
                                        </p:tav>
                                      </p:tavLst>
                                    </p:anim>
                                    <p:animEffect transition="in" filter="fade">
                                      <p:cBhvr>
                                        <p:cTn id="88" dur="500"/>
                                        <p:tgtEl>
                                          <p:spTgt spid="23"/>
                                        </p:tgtEl>
                                      </p:cBhvr>
                                    </p:animEffect>
                                  </p:childTnLst>
                                </p:cTn>
                              </p:par>
                              <p:par>
                                <p:cTn id="89" presetID="53" presetClass="exit" presetSubtype="32" fill="hold" nodeType="withEffect">
                                  <p:stCondLst>
                                    <p:cond delay="0"/>
                                  </p:stCondLst>
                                  <p:childTnLst>
                                    <p:anim calcmode="lin" valueType="num">
                                      <p:cBhvr>
                                        <p:cTn id="90" dur="500"/>
                                        <p:tgtEl>
                                          <p:spTgt spid="21"/>
                                        </p:tgtEl>
                                        <p:attrNameLst>
                                          <p:attrName>ppt_w</p:attrName>
                                        </p:attrNameLst>
                                      </p:cBhvr>
                                      <p:tavLst>
                                        <p:tav tm="0">
                                          <p:val>
                                            <p:strVal val="ppt_w"/>
                                          </p:val>
                                        </p:tav>
                                        <p:tav tm="100000">
                                          <p:val>
                                            <p:fltVal val="0"/>
                                          </p:val>
                                        </p:tav>
                                      </p:tavLst>
                                    </p:anim>
                                    <p:anim calcmode="lin" valueType="num">
                                      <p:cBhvr>
                                        <p:cTn id="91" dur="500"/>
                                        <p:tgtEl>
                                          <p:spTgt spid="21"/>
                                        </p:tgtEl>
                                        <p:attrNameLst>
                                          <p:attrName>ppt_h</p:attrName>
                                        </p:attrNameLst>
                                      </p:cBhvr>
                                      <p:tavLst>
                                        <p:tav tm="0">
                                          <p:val>
                                            <p:strVal val="ppt_h"/>
                                          </p:val>
                                        </p:tav>
                                        <p:tav tm="100000">
                                          <p:val>
                                            <p:fltVal val="0"/>
                                          </p:val>
                                        </p:tav>
                                      </p:tavLst>
                                    </p:anim>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17A5F6-2F3D-E8EF-7CAE-E3938809EF37}"/>
              </a:ext>
            </a:extLst>
          </p:cNvPr>
          <p:cNvPicPr>
            <a:picLocks noChangeAspect="1"/>
          </p:cNvPicPr>
          <p:nvPr/>
        </p:nvPicPr>
        <p:blipFill>
          <a:blip r:embed="rId4"/>
          <a:stretch>
            <a:fillRect/>
          </a:stretch>
        </p:blipFill>
        <p:spPr>
          <a:xfrm>
            <a:off x="2755896" y="198474"/>
            <a:ext cx="6784404" cy="3813456"/>
          </a:xfrm>
          <a:prstGeom prst="rect">
            <a:avLst/>
          </a:prstGeom>
        </p:spPr>
      </p:pic>
      <p:pic>
        <p:nvPicPr>
          <p:cNvPr id="4" name="PA_图片 11">
            <a:hlinkClick r:id="rId5" action="ppaction://hlinksldjump"/>
            <a:extLst>
              <a:ext uri="{FF2B5EF4-FFF2-40B4-BE49-F238E27FC236}">
                <a16:creationId xmlns:a16="http://schemas.microsoft.com/office/drawing/2014/main" id="{76E11F2D-F10A-51DC-E827-35549D4F15C6}"/>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0847071" y="67645"/>
            <a:ext cx="1250142" cy="1250142"/>
          </a:xfrm>
          <a:prstGeom prst="rect">
            <a:avLst/>
          </a:prstGeom>
        </p:spPr>
      </p:pic>
      <p:sp>
        <p:nvSpPr>
          <p:cNvPr id="5" name="Rounded Rectangle 42">
            <a:extLst>
              <a:ext uri="{FF2B5EF4-FFF2-40B4-BE49-F238E27FC236}">
                <a16:creationId xmlns:a16="http://schemas.microsoft.com/office/drawing/2014/main" id="{99D4D987-F166-EDBD-6C60-19BA569CEF42}"/>
              </a:ext>
            </a:extLst>
          </p:cNvPr>
          <p:cNvSpPr/>
          <p:nvPr/>
        </p:nvSpPr>
        <p:spPr>
          <a:xfrm>
            <a:off x="2868930" y="4254841"/>
            <a:ext cx="7623810" cy="715089"/>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en-US" sz="3600" kern="0" dirty="0">
                <a:solidFill>
                  <a:srgbClr val="E5F7B3">
                    <a:lumMod val="25000"/>
                  </a:srgbClr>
                </a:solidFill>
                <a:latin typeface="Arial" panose="020B0604020202020204" pitchFamily="34" charset="0"/>
                <a:ea typeface="微软雅黑"/>
              </a:rPr>
              <a:t>Quang – </a:t>
            </a:r>
            <a:r>
              <a:rPr lang="en-US" sz="3600" kern="0" dirty="0" err="1">
                <a:solidFill>
                  <a:srgbClr val="E5F7B3">
                    <a:lumMod val="25000"/>
                  </a:srgbClr>
                </a:solidFill>
                <a:latin typeface="Arial" panose="020B0604020202020204" pitchFamily="34" charset="0"/>
                <a:ea typeface="微软雅黑"/>
              </a:rPr>
              <a:t>Hộp</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quà</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màu</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thiên</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thanh</a:t>
            </a:r>
            <a:r>
              <a:rPr lang="en-US" sz="3600" kern="0" dirty="0">
                <a:solidFill>
                  <a:srgbClr val="E5F7B3">
                    <a:lumMod val="25000"/>
                  </a:srgbClr>
                </a:solidFill>
                <a:latin typeface="Arial" panose="020B0604020202020204" pitchFamily="34" charset="0"/>
                <a:ea typeface="微软雅黑"/>
              </a:rPr>
              <a:t>.</a:t>
            </a:r>
            <a:endParaRPr kumimoji="0" lang="en-US" sz="36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cs typeface="+mn-cs"/>
            </a:endParaRPr>
          </a:p>
        </p:txBody>
      </p:sp>
    </p:spTree>
    <p:extLst>
      <p:ext uri="{BB962C8B-B14F-4D97-AF65-F5344CB8AC3E}">
        <p14:creationId xmlns:p14="http://schemas.microsoft.com/office/powerpoint/2010/main" val="37775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par>
                          <p:cTn id="13" fill="hold">
                            <p:stCondLst>
                              <p:cond delay="1500"/>
                            </p:stCondLst>
                            <p:childTnLst>
                              <p:par>
                                <p:cTn id="14" presetID="32" presetClass="emph" presetSubtype="0" repeatCount="indefinite" fill="hold" nodeType="afterEffect">
                                  <p:stCondLst>
                                    <p:cond delay="0"/>
                                  </p:stCondLst>
                                  <p:childTnLst>
                                    <p:animRot by="120000">
                                      <p:cBhvr>
                                        <p:cTn id="15" dur="200" fill="hold">
                                          <p:stCondLst>
                                            <p:cond delay="0"/>
                                          </p:stCondLst>
                                        </p:cTn>
                                        <p:tgtEl>
                                          <p:spTgt spid="4"/>
                                        </p:tgtEl>
                                        <p:attrNameLst>
                                          <p:attrName>r</p:attrName>
                                        </p:attrNameLst>
                                      </p:cBhvr>
                                    </p:animRot>
                                    <p:animRot by="-240000">
                                      <p:cBhvr>
                                        <p:cTn id="16" dur="400" fill="hold">
                                          <p:stCondLst>
                                            <p:cond delay="400"/>
                                          </p:stCondLst>
                                        </p:cTn>
                                        <p:tgtEl>
                                          <p:spTgt spid="4"/>
                                        </p:tgtEl>
                                        <p:attrNameLst>
                                          <p:attrName>r</p:attrName>
                                        </p:attrNameLst>
                                      </p:cBhvr>
                                    </p:animRot>
                                    <p:animRot by="240000">
                                      <p:cBhvr>
                                        <p:cTn id="17" dur="400" fill="hold">
                                          <p:stCondLst>
                                            <p:cond delay="800"/>
                                          </p:stCondLst>
                                        </p:cTn>
                                        <p:tgtEl>
                                          <p:spTgt spid="4"/>
                                        </p:tgtEl>
                                        <p:attrNameLst>
                                          <p:attrName>r</p:attrName>
                                        </p:attrNameLst>
                                      </p:cBhvr>
                                    </p:animRot>
                                    <p:animRot by="-240000">
                                      <p:cBhvr>
                                        <p:cTn id="18" dur="400" fill="hold">
                                          <p:stCondLst>
                                            <p:cond delay="1200"/>
                                          </p:stCondLst>
                                        </p:cTn>
                                        <p:tgtEl>
                                          <p:spTgt spid="4"/>
                                        </p:tgtEl>
                                        <p:attrNameLst>
                                          <p:attrName>r</p:attrName>
                                        </p:attrNameLst>
                                      </p:cBhvr>
                                    </p:animRot>
                                    <p:animRot by="120000">
                                      <p:cBhvr>
                                        <p:cTn id="19" dur="400" fill="hold">
                                          <p:stCondLst>
                                            <p:cond delay="1600"/>
                                          </p:stCondLst>
                                        </p:cTn>
                                        <p:tgtEl>
                                          <p:spTgt spid="4"/>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p:tgtEl>
                                          <p:spTgt spid="5"/>
                                        </p:tgtEl>
                                        <p:attrNameLst>
                                          <p:attrName>ppt_y</p:attrName>
                                        </p:attrNameLst>
                                      </p:cBhvr>
                                      <p:tavLst>
                                        <p:tav tm="0">
                                          <p:val>
                                            <p:strVal val="#ppt_y-#ppt_h*1.125000"/>
                                          </p:val>
                                        </p:tav>
                                        <p:tav tm="100000">
                                          <p:val>
                                            <p:strVal val="#ppt_y"/>
                                          </p:val>
                                        </p:tav>
                                      </p:tavLst>
                                    </p:anim>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BB85E1-A09A-65B1-312E-5DF7E497B1F2}"/>
              </a:ext>
            </a:extLst>
          </p:cNvPr>
          <p:cNvPicPr>
            <a:picLocks noChangeAspect="1"/>
          </p:cNvPicPr>
          <p:nvPr/>
        </p:nvPicPr>
        <p:blipFill>
          <a:blip r:embed="rId3"/>
          <a:stretch>
            <a:fillRect/>
          </a:stretch>
        </p:blipFill>
        <p:spPr>
          <a:xfrm>
            <a:off x="2560319" y="109537"/>
            <a:ext cx="6913649" cy="4005263"/>
          </a:xfrm>
          <a:prstGeom prst="rect">
            <a:avLst/>
          </a:prstGeom>
        </p:spPr>
      </p:pic>
      <p:sp>
        <p:nvSpPr>
          <p:cNvPr id="6" name="Rounded Rectangle 42">
            <a:extLst>
              <a:ext uri="{FF2B5EF4-FFF2-40B4-BE49-F238E27FC236}">
                <a16:creationId xmlns:a16="http://schemas.microsoft.com/office/drawing/2014/main" id="{E435EACF-FBCA-48BD-F239-6E76A2A60BC1}"/>
              </a:ext>
            </a:extLst>
          </p:cNvPr>
          <p:cNvSpPr/>
          <p:nvPr/>
        </p:nvSpPr>
        <p:spPr>
          <a:xfrm>
            <a:off x="2286000" y="4426291"/>
            <a:ext cx="7623810" cy="783193"/>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en-US" sz="4000" kern="0" dirty="0">
                <a:solidFill>
                  <a:srgbClr val="E5F7B3">
                    <a:lumMod val="25000"/>
                  </a:srgbClr>
                </a:solidFill>
                <a:latin typeface="Arial" panose="020B0604020202020204" pitchFamily="34" charset="0"/>
                <a:ea typeface="微软雅黑"/>
              </a:rPr>
              <a:t>Xu-di – </a:t>
            </a:r>
            <a:r>
              <a:rPr lang="en-US" sz="4000" kern="0" dirty="0" err="1">
                <a:solidFill>
                  <a:srgbClr val="E5F7B3">
                    <a:lumMod val="25000"/>
                  </a:srgbClr>
                </a:solidFill>
                <a:latin typeface="Arial" panose="020B0604020202020204" pitchFamily="34" charset="0"/>
                <a:ea typeface="微软雅黑"/>
              </a:rPr>
              <a:t>Giỏ</a:t>
            </a:r>
            <a:r>
              <a:rPr lang="en-US" sz="4000" kern="0" dirty="0">
                <a:solidFill>
                  <a:srgbClr val="E5F7B3">
                    <a:lumMod val="25000"/>
                  </a:srgbClr>
                </a:solidFill>
                <a:latin typeface="Arial" panose="020B0604020202020204" pitchFamily="34" charset="0"/>
                <a:ea typeface="微软雅黑"/>
              </a:rPr>
              <a:t> </a:t>
            </a:r>
            <a:r>
              <a:rPr lang="en-US" sz="4000" kern="0" dirty="0" err="1">
                <a:solidFill>
                  <a:srgbClr val="E5F7B3">
                    <a:lumMod val="25000"/>
                  </a:srgbClr>
                </a:solidFill>
                <a:latin typeface="Arial" panose="020B0604020202020204" pitchFamily="34" charset="0"/>
                <a:ea typeface="微软雅黑"/>
              </a:rPr>
              <a:t>hoa</a:t>
            </a:r>
            <a:r>
              <a:rPr lang="en-US" sz="4000" kern="0" dirty="0">
                <a:solidFill>
                  <a:srgbClr val="E5F7B3">
                    <a:lumMod val="25000"/>
                  </a:srgbClr>
                </a:solidFill>
                <a:latin typeface="Arial" panose="020B0604020202020204" pitchFamily="34" charset="0"/>
                <a:ea typeface="微软雅黑"/>
              </a:rPr>
              <a:t> </a:t>
            </a:r>
            <a:r>
              <a:rPr lang="en-US" sz="4000" kern="0" dirty="0" err="1">
                <a:solidFill>
                  <a:srgbClr val="E5F7B3">
                    <a:lumMod val="25000"/>
                  </a:srgbClr>
                </a:solidFill>
                <a:latin typeface="Arial" panose="020B0604020202020204" pitchFamily="34" charset="0"/>
                <a:ea typeface="微软雅黑"/>
              </a:rPr>
              <a:t>tháng</a:t>
            </a:r>
            <a:r>
              <a:rPr lang="en-US" sz="4000" kern="0" dirty="0">
                <a:solidFill>
                  <a:srgbClr val="E5F7B3">
                    <a:lumMod val="25000"/>
                  </a:srgbClr>
                </a:solidFill>
                <a:latin typeface="Arial" panose="020B0604020202020204" pitchFamily="34" charset="0"/>
                <a:ea typeface="微软雅黑"/>
              </a:rPr>
              <a:t> </a:t>
            </a:r>
            <a:r>
              <a:rPr lang="en-US" sz="4000" kern="0" dirty="0" err="1">
                <a:solidFill>
                  <a:srgbClr val="E5F7B3">
                    <a:lumMod val="25000"/>
                  </a:srgbClr>
                </a:solidFill>
                <a:latin typeface="Arial" panose="020B0604020202020204" pitchFamily="34" charset="0"/>
                <a:ea typeface="微软雅黑"/>
              </a:rPr>
              <a:t>Năm</a:t>
            </a:r>
            <a:r>
              <a:rPr lang="en-US" sz="4000" kern="0" dirty="0">
                <a:solidFill>
                  <a:srgbClr val="E5F7B3">
                    <a:lumMod val="25000"/>
                  </a:srgbClr>
                </a:solidFill>
                <a:latin typeface="Arial" panose="020B0604020202020204" pitchFamily="34" charset="0"/>
                <a:ea typeface="微软雅黑"/>
              </a:rPr>
              <a:t>.</a:t>
            </a:r>
            <a:endParaRPr kumimoji="0" lang="en-US" sz="40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endParaRPr>
          </a:p>
        </p:txBody>
      </p:sp>
    </p:spTree>
    <p:extLst>
      <p:ext uri="{BB962C8B-B14F-4D97-AF65-F5344CB8AC3E}">
        <p14:creationId xmlns:p14="http://schemas.microsoft.com/office/powerpoint/2010/main" val="3726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272</TotalTime>
  <Words>457</Words>
  <Application>Microsoft Office PowerPoint</Application>
  <PresentationFormat>Widescreen</PresentationFormat>
  <Paragraphs>32</Paragraphs>
  <Slides>18</Slides>
  <Notes>6</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等线</vt:lpstr>
      <vt:lpstr>微软雅黑</vt:lpstr>
      <vt:lpstr>Antic</vt:lpstr>
      <vt:lpstr>Aptos</vt:lpstr>
      <vt:lpstr>Arial</vt:lpstr>
      <vt:lpstr>Calibri</vt:lpstr>
      <vt:lpstr>Coiny</vt:lpstr>
      <vt:lpstr>Neucha</vt:lpstr>
      <vt:lpstr>Roboto Condensed Light</vt:lpstr>
      <vt:lpstr>Office Theme</vt:lpstr>
      <vt:lpstr>Lawn and Garden Month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42</cp:revision>
  <dcterms:created xsi:type="dcterms:W3CDTF">2023-08-02T10:09:50Z</dcterms:created>
  <dcterms:modified xsi:type="dcterms:W3CDTF">2025-03-17T06:12:48Z</dcterms:modified>
  <cp:category>9Slide.vn</cp:category>
</cp:coreProperties>
</file>