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63" r:id="rId5"/>
    <p:sldId id="267" r:id="rId6"/>
    <p:sldId id="271" r:id="rId7"/>
    <p:sldId id="268" r:id="rId8"/>
    <p:sldId id="269" r:id="rId9"/>
    <p:sldId id="270" r:id="rId10"/>
    <p:sldId id="272" r:id="rId11"/>
    <p:sldId id="264" r:id="rId12"/>
    <p:sldId id="265" r:id="rId13"/>
  </p:sldIdLst>
  <p:sldSz cx="18288000" cy="10287000"/>
  <p:notesSz cx="6858000" cy="9144000"/>
  <p:embeddedFontLst>
    <p:embeddedFont>
      <p:font typeface="Arial Bold" panose="020B0704020202020204" pitchFamily="34" charset="0"/>
      <p:bold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259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10" Type="http://schemas.openxmlformats.org/officeDocument/2006/relationships/image" Target="../media/image24.sv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BF03A6-097D-5AEA-B6F9-4CF877F185EA}"/>
              </a:ext>
            </a:extLst>
          </p:cNvPr>
          <p:cNvGrpSpPr/>
          <p:nvPr/>
        </p:nvGrpSpPr>
        <p:grpSpPr>
          <a:xfrm>
            <a:off x="2930639" y="6564748"/>
            <a:ext cx="3148564" cy="3339846"/>
            <a:chOff x="2930639" y="6564748"/>
            <a:chExt cx="3148564" cy="33398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AFD3A5E-0BC3-2D2B-1568-9190C64F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01D951-335C-50C3-ACE0-D286E1C7A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C85750-2EA3-F928-987B-0CFBA64BFC71}"/>
              </a:ext>
            </a:extLst>
          </p:cNvPr>
          <p:cNvGrpSpPr/>
          <p:nvPr/>
        </p:nvGrpSpPr>
        <p:grpSpPr>
          <a:xfrm>
            <a:off x="2057400" y="836502"/>
            <a:ext cx="14692695" cy="7540150"/>
            <a:chOff x="2057400" y="836502"/>
            <a:chExt cx="14692695" cy="7540150"/>
          </a:xfrm>
        </p:grpSpPr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805134E8-778B-133E-4839-B91B5D94BEA0}"/>
                </a:ext>
              </a:extLst>
            </p:cNvPr>
            <p:cNvSpPr/>
            <p:nvPr/>
          </p:nvSpPr>
          <p:spPr>
            <a:xfrm>
              <a:off x="2057400" y="836502"/>
              <a:ext cx="14692695" cy="7540150"/>
            </a:xfrm>
            <a:custGeom>
              <a:avLst/>
              <a:gdLst/>
              <a:ahLst/>
              <a:cxnLst/>
              <a:rect l="l" t="t" r="r" b="b"/>
              <a:pathLst>
                <a:path w="5495559" h="4114800">
                  <a:moveTo>
                    <a:pt x="0" y="0"/>
                  </a:moveTo>
                  <a:lnTo>
                    <a:pt x="5495559" y="0"/>
                  </a:lnTo>
                  <a:lnTo>
                    <a:pt x="54955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472D80-A00D-0B99-8AAC-1DE4591F43C4}"/>
                </a:ext>
              </a:extLst>
            </p:cNvPr>
            <p:cNvSpPr txBox="1"/>
            <p:nvPr/>
          </p:nvSpPr>
          <p:spPr>
            <a:xfrm>
              <a:off x="4116079" y="2517971"/>
              <a:ext cx="10575336" cy="28981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Hãy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“Anh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…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571500"/>
            <a:ext cx="16830908" cy="9288266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3943F5-E7BC-99B8-2F45-6BB17237D1B6}"/>
              </a:ext>
            </a:extLst>
          </p:cNvPr>
          <p:cNvGrpSpPr/>
          <p:nvPr/>
        </p:nvGrpSpPr>
        <p:grpSpPr>
          <a:xfrm>
            <a:off x="13871701" y="3467100"/>
            <a:ext cx="4384248" cy="5167594"/>
            <a:chOff x="10820400" y="643000"/>
            <a:chExt cx="5334000" cy="6100700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2CB83176-9273-BF8D-4257-76AF3FB69F2C}"/>
                </a:ext>
              </a:extLst>
            </p:cNvPr>
            <p:cNvSpPr/>
            <p:nvPr/>
          </p:nvSpPr>
          <p:spPr>
            <a:xfrm>
              <a:off x="10820400" y="643000"/>
              <a:ext cx="5334000" cy="61007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3107A0-53B5-266F-FEE9-D573FF463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949"/>
            <a:stretch/>
          </p:blipFill>
          <p:spPr>
            <a:xfrm>
              <a:off x="11066287" y="846672"/>
              <a:ext cx="4859513" cy="565655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51F5AF-0258-5A3A-F717-8A171E3E3E25}"/>
              </a:ext>
            </a:extLst>
          </p:cNvPr>
          <p:cNvGrpSpPr/>
          <p:nvPr/>
        </p:nvGrpSpPr>
        <p:grpSpPr>
          <a:xfrm>
            <a:off x="361945" y="1431757"/>
            <a:ext cx="13431464" cy="8671527"/>
            <a:chOff x="361945" y="1431757"/>
            <a:chExt cx="13431464" cy="86715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104A0-A1E3-A688-DAE9-7CFC2DBD9E28}"/>
                </a:ext>
              </a:extLst>
            </p:cNvPr>
            <p:cNvSpPr/>
            <p:nvPr/>
          </p:nvSpPr>
          <p:spPr>
            <a:xfrm>
              <a:off x="361945" y="2043596"/>
              <a:ext cx="13431464" cy="8059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B5519E-574F-4C9A-3EA0-43B21D45FEC1}"/>
                </a:ext>
              </a:extLst>
            </p:cNvPr>
            <p:cNvSpPr txBox="1"/>
            <p:nvPr/>
          </p:nvSpPr>
          <p:spPr>
            <a:xfrm>
              <a:off x="685800" y="2628900"/>
              <a:ext cx="12990125" cy="731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bước để soạn thảo văn bản trong hình 11.4</a:t>
              </a:r>
              <a:endParaRPr lang="en-US" sz="3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sánh với cách làm của bạn An như sau: </a:t>
              </a:r>
              <a:endParaRPr lang="en-US" sz="3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1.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Soạn thảo tiêu đề bài thơ.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 algn="just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2.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ao chép câu “</a:t>
              </a: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Trong giấc mơ buổi sáng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” đến vị trí sẽ soạn thảo khổ thơ thứ nhất.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 algn="just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3.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Soạn thảo hoàn chỉnh khổ thơ thứ nhất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trỏ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soạn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vi-VN" sz="3600" dirty="0"/>
                <a:t> vị trí sẽ soạn thảo khổ thơ thứ hai</a:t>
              </a:r>
              <a:r>
                <a:rPr lang="en-US" sz="3600" dirty="0"/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4.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Nhấn tổ hợp phím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V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để sao chép câu “</a:t>
              </a: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Trong giấc mơ buổi sáng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5.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Soạn thảo hoàn chỉnh khổ thơ thứ hai.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887538">
                <a:lnSpc>
                  <a:spcPct val="110000"/>
                </a:lnSpc>
                <a:spcAft>
                  <a:spcPts val="300"/>
                </a:spcAft>
              </a:pPr>
              <a:r>
                <a:rPr lang="vi-VN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Soạn thảo văn bản.</a:t>
              </a:r>
              <a:endParaRPr lang="en-US" sz="3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9AE44CF-D69C-221D-F37A-C1884B82D693}"/>
                </a:ext>
              </a:extLst>
            </p:cNvPr>
            <p:cNvGrpSpPr/>
            <p:nvPr/>
          </p:nvGrpSpPr>
          <p:grpSpPr>
            <a:xfrm>
              <a:off x="3419633" y="1431757"/>
              <a:ext cx="6779122" cy="1164464"/>
              <a:chOff x="2333882" y="1722141"/>
              <a:chExt cx="6779122" cy="1164464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85A652C7-9F57-539D-9629-6CE142052698}"/>
                  </a:ext>
                </a:extLst>
              </p:cNvPr>
              <p:cNvSpPr/>
              <p:nvPr/>
            </p:nvSpPr>
            <p:spPr>
              <a:xfrm>
                <a:off x="2333882" y="1722141"/>
                <a:ext cx="6779122" cy="116446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63496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63496"/>
                    </a:lnTo>
                    <a:lnTo>
                      <a:pt x="0" y="20634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A3187A-6F2A-6D9B-1F88-2BF6E14345F2}"/>
                  </a:ext>
                </a:extLst>
              </p:cNvPr>
              <p:cNvSpPr txBox="1"/>
              <p:nvPr/>
            </p:nvSpPr>
            <p:spPr>
              <a:xfrm>
                <a:off x="3224330" y="1946725"/>
                <a:ext cx="54906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Em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647700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081004"/>
            <a:ext cx="14109722" cy="68724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CABDE1-3CE2-52F7-0E8A-782A35FB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400300"/>
            <a:ext cx="13530276" cy="6215467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552700"/>
            <a:ext cx="11717548" cy="349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11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48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SAO CHÉP, DI CHUYỂN </a:t>
            </a:r>
            <a:r>
              <a:rPr lang="en-US" sz="48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48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48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48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48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bản</a:t>
            </a:r>
            <a:endParaRPr lang="en-US" sz="48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701825" y="51202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478870" y="1300869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D993B3-09F9-97E6-FD31-B0257554B53C}"/>
              </a:ext>
            </a:extLst>
          </p:cNvPr>
          <p:cNvGrpSpPr/>
          <p:nvPr/>
        </p:nvGrpSpPr>
        <p:grpSpPr>
          <a:xfrm>
            <a:off x="1066800" y="1428292"/>
            <a:ext cx="15087600" cy="743408"/>
            <a:chOff x="696578" y="1357811"/>
            <a:chExt cx="15087600" cy="7434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62BAD2-F52B-BB6A-99E5-E1302A436E2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244A17-1A76-D1B3-DAD7-E2C81598940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29B92-C95C-14F1-DA9A-32D696F102C2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C33D87-DE98-9A5B-EE03-FAAC05E78EEA}"/>
                </a:ext>
              </a:extLst>
            </p:cNvPr>
            <p:cNvSpPr txBox="1"/>
            <p:nvPr/>
          </p:nvSpPr>
          <p:spPr>
            <a:xfrm>
              <a:off x="1362708" y="1393333"/>
              <a:ext cx="14421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Sao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endPara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3F1F5A-132D-1229-9804-37B8DC7EE1B8}"/>
              </a:ext>
            </a:extLst>
          </p:cNvPr>
          <p:cNvGrpSpPr/>
          <p:nvPr/>
        </p:nvGrpSpPr>
        <p:grpSpPr>
          <a:xfrm>
            <a:off x="12548734" y="2144034"/>
            <a:ext cx="5544177" cy="6914640"/>
            <a:chOff x="11576674" y="2095918"/>
            <a:chExt cx="5544177" cy="691464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44484FF-4877-CC39-DAB0-4B81550ED2E3}"/>
                </a:ext>
              </a:extLst>
            </p:cNvPr>
            <p:cNvSpPr/>
            <p:nvPr/>
          </p:nvSpPr>
          <p:spPr>
            <a:xfrm>
              <a:off x="11576674" y="2095918"/>
              <a:ext cx="5544177" cy="6914640"/>
            </a:xfrm>
            <a:custGeom>
              <a:avLst/>
              <a:gdLst/>
              <a:ahLst/>
              <a:cxnLst/>
              <a:rect l="l" t="t" r="r" b="b"/>
              <a:pathLst>
                <a:path w="5929509" h="7480834">
                  <a:moveTo>
                    <a:pt x="0" y="0"/>
                  </a:moveTo>
                  <a:lnTo>
                    <a:pt x="5929510" y="0"/>
                  </a:lnTo>
                  <a:lnTo>
                    <a:pt x="5929510" y="7480834"/>
                  </a:lnTo>
                  <a:lnTo>
                    <a:pt x="0" y="7480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861660-869E-B8F2-A502-2EAC22358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06609" y="3083689"/>
              <a:ext cx="5153159" cy="579361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AA0858-DD2B-3BC4-63A1-C5B650BD1685}"/>
              </a:ext>
            </a:extLst>
          </p:cNvPr>
          <p:cNvGrpSpPr/>
          <p:nvPr/>
        </p:nvGrpSpPr>
        <p:grpSpPr>
          <a:xfrm>
            <a:off x="835896" y="2218182"/>
            <a:ext cx="11593949" cy="6963918"/>
            <a:chOff x="835896" y="2218182"/>
            <a:chExt cx="11593949" cy="69639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5AA3FD6-5618-F908-4E8F-41F7869F3229}"/>
                </a:ext>
              </a:extLst>
            </p:cNvPr>
            <p:cNvSpPr/>
            <p:nvPr/>
          </p:nvSpPr>
          <p:spPr>
            <a:xfrm>
              <a:off x="835896" y="2218182"/>
              <a:ext cx="11580196" cy="69639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0E2F5C-8BCB-BDC2-E6A6-57A7F90A67F9}"/>
                </a:ext>
              </a:extLst>
            </p:cNvPr>
            <p:cNvSpPr txBox="1"/>
            <p:nvPr/>
          </p:nvSpPr>
          <p:spPr>
            <a:xfrm>
              <a:off x="914400" y="2413491"/>
              <a:ext cx="11515445" cy="6692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8737" algn="ctr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b="1" dirty="0">
                  <a:solidFill>
                    <a:srgbClr val="0000FF"/>
                  </a:solidFill>
                </a:rPr>
                <a:t>Em cùng bạn soạn thảo văn bản trong hình 11.1: </a:t>
              </a:r>
              <a:endParaRPr lang="en-US" sz="3600" b="1" dirty="0">
                <a:solidFill>
                  <a:srgbClr val="0000FF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 </a:t>
              </a:r>
              <a:r>
                <a:rPr lang="vi-VN" sz="3600" dirty="0">
                  <a:solidFill>
                    <a:schemeClr val="tx1"/>
                  </a:solidFill>
                </a:rPr>
                <a:t>Bước 1. Soạn thảo khổ thơ thứ nhất.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2. Sao chép câu thơ đầu của khổ thơ thứ nhất tới vị trí sẽ soạn thảo khổ thơ thứ hai: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[1]</a:t>
              </a:r>
              <a:r>
                <a:rPr lang="vi-VN" sz="3600" dirty="0">
                  <a:solidFill>
                    <a:schemeClr val="tx1"/>
                  </a:solidFill>
                </a:rPr>
                <a:t> Chọn câu thơ thứ nhất (khối văn bản);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[2]</a:t>
              </a:r>
              <a:r>
                <a:rPr lang="vi-VN" sz="3600" dirty="0">
                  <a:solidFill>
                    <a:schemeClr val="tx1"/>
                  </a:solidFill>
                </a:rPr>
                <a:t> Chọn lệnh </a:t>
              </a:r>
              <a:r>
                <a:rPr lang="vi-VN" sz="3600" dirty="0">
                  <a:solidFill>
                    <a:srgbClr val="FF0000"/>
                  </a:solidFill>
                </a:rPr>
                <a:t>Copy</a:t>
              </a:r>
              <a:r>
                <a:rPr lang="vi-VN" sz="3600" dirty="0">
                  <a:solidFill>
                    <a:schemeClr val="tx1"/>
                  </a:solidFill>
                </a:rPr>
                <a:t>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3090863" indent="-638175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[3]</a:t>
              </a:r>
              <a:r>
                <a:rPr lang="vi-VN" sz="3600" dirty="0">
                  <a:solidFill>
                    <a:schemeClr val="tx1"/>
                  </a:solidFill>
                </a:rPr>
                <a:t> Đưa con trỏ soạn thảo tới vị trí sẽ soạn thảo khổ thơ thứ hai;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[4] </a:t>
              </a:r>
              <a:r>
                <a:rPr lang="vi-VN" sz="3600" dirty="0">
                  <a:solidFill>
                    <a:schemeClr val="tx1"/>
                  </a:solidFill>
                </a:rPr>
                <a:t>Chọn lệnh </a:t>
              </a:r>
              <a:r>
                <a:rPr lang="vi-VN" sz="3600" dirty="0">
                  <a:solidFill>
                    <a:srgbClr val="FF0000"/>
                  </a:solidFill>
                </a:rPr>
                <a:t>Paste</a:t>
              </a:r>
              <a:r>
                <a:rPr lang="vi-VN" sz="3600" dirty="0">
                  <a:solidFill>
                    <a:schemeClr val="tx1"/>
                  </a:solidFill>
                </a:rPr>
                <a:t>.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3. Soạn thảo hoàn chỉnh khổ thơ thứ hai.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87B8DD-E334-7865-A31F-EFD2FAA4BBE8}"/>
              </a:ext>
            </a:extLst>
          </p:cNvPr>
          <p:cNvGrpSpPr/>
          <p:nvPr/>
        </p:nvGrpSpPr>
        <p:grpSpPr>
          <a:xfrm>
            <a:off x="2949550" y="1608211"/>
            <a:ext cx="12388899" cy="2064494"/>
            <a:chOff x="2079565" y="1834678"/>
            <a:chExt cx="9749442" cy="206449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5C39FD7-3781-BAD2-5B0B-677C7945D8DB}"/>
                </a:ext>
              </a:extLst>
            </p:cNvPr>
            <p:cNvSpPr/>
            <p:nvPr/>
          </p:nvSpPr>
          <p:spPr>
            <a:xfrm>
              <a:off x="2079565" y="1834678"/>
              <a:ext cx="9749442" cy="2064494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288419" y="2101881"/>
              <a:ext cx="9280988" cy="15465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F692A-97E0-4050-3576-5E77ED419DB3}"/>
              </a:ext>
            </a:extLst>
          </p:cNvPr>
          <p:cNvGrpSpPr/>
          <p:nvPr/>
        </p:nvGrpSpPr>
        <p:grpSpPr>
          <a:xfrm>
            <a:off x="2324495" y="4052965"/>
            <a:ext cx="13013954" cy="5122662"/>
            <a:chOff x="1655288" y="4460424"/>
            <a:chExt cx="13013954" cy="512266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B7622A0-57E4-B7A4-3345-B6F4D2E746A3}"/>
                </a:ext>
              </a:extLst>
            </p:cNvPr>
            <p:cNvGrpSpPr/>
            <p:nvPr/>
          </p:nvGrpSpPr>
          <p:grpSpPr>
            <a:xfrm>
              <a:off x="2208302" y="4460424"/>
              <a:ext cx="12345898" cy="4512360"/>
              <a:chOff x="2208302" y="4460424"/>
              <a:chExt cx="12345898" cy="451236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2208302" y="4460424"/>
                <a:ext cx="12345898" cy="4512360"/>
                <a:chOff x="0" y="-76200"/>
                <a:chExt cx="2244717" cy="1162887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2244717" cy="108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717" h="1012125">
                      <a:moveTo>
                        <a:pt x="46327" y="0"/>
                      </a:moveTo>
                      <a:lnTo>
                        <a:pt x="2198390" y="0"/>
                      </a:lnTo>
                      <a:cubicBezTo>
                        <a:pt x="2223976" y="0"/>
                        <a:pt x="2244717" y="20741"/>
                        <a:pt x="2244717" y="46327"/>
                      </a:cubicBezTo>
                      <a:lnTo>
                        <a:pt x="2244717" y="965798"/>
                      </a:lnTo>
                      <a:cubicBezTo>
                        <a:pt x="2244717" y="978085"/>
                        <a:pt x="2239836" y="989868"/>
                        <a:pt x="2231148" y="998556"/>
                      </a:cubicBezTo>
                      <a:cubicBezTo>
                        <a:pt x="2222460" y="1007244"/>
                        <a:pt x="2210677" y="1012125"/>
                        <a:pt x="2198390" y="1012125"/>
                      </a:cubicBezTo>
                      <a:lnTo>
                        <a:pt x="46327" y="1012125"/>
                      </a:lnTo>
                      <a:cubicBezTo>
                        <a:pt x="20741" y="1012125"/>
                        <a:pt x="0" y="991384"/>
                        <a:pt x="0" y="965798"/>
                      </a:cubicBezTo>
                      <a:lnTo>
                        <a:pt x="0" y="46327"/>
                      </a:lnTo>
                      <a:cubicBezTo>
                        <a:pt x="0" y="20741"/>
                        <a:pt x="20741" y="0"/>
                        <a:pt x="46327" y="0"/>
                      </a:cubicBezTo>
                      <a:close/>
                    </a:path>
                  </a:pathLst>
                </a:custGeom>
                <a:solidFill>
                  <a:srgbClr val="FDD07E"/>
                </a:solid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-76200"/>
                  <a:ext cx="2244717" cy="10883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5872224-4028-1099-48FA-20FA1255D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8385" y="4991100"/>
                <a:ext cx="11885731" cy="3692360"/>
              </a:xfrm>
              <a:prstGeom prst="rect">
                <a:avLst/>
              </a:prstGeom>
            </p:spPr>
          </p:pic>
        </p:grpSp>
        <p:sp>
          <p:nvSpPr>
            <p:cNvPr id="18" name="Freeform 18"/>
            <p:cNvSpPr/>
            <p:nvPr/>
          </p:nvSpPr>
          <p:spPr>
            <a:xfrm>
              <a:off x="13333131" y="4478870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24727" b="-10930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55288" y="8253827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24727" b="-109305"/>
              </a:stretch>
            </a:blipFill>
          </p:spPr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BE40BA4C-5A43-3B37-3216-591CEB5A470F}"/>
              </a:ext>
            </a:extLst>
          </p:cNvPr>
          <p:cNvSpPr/>
          <p:nvPr/>
        </p:nvSpPr>
        <p:spPr>
          <a:xfrm>
            <a:off x="15245529" y="6296000"/>
            <a:ext cx="2981734" cy="3649466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091875-4A1B-F3C1-44C8-1B5F3D5410B7}"/>
              </a:ext>
            </a:extLst>
          </p:cNvPr>
          <p:cNvGrpSpPr/>
          <p:nvPr/>
        </p:nvGrpSpPr>
        <p:grpSpPr>
          <a:xfrm>
            <a:off x="1143000" y="1628844"/>
            <a:ext cx="12954000" cy="747486"/>
            <a:chOff x="696578" y="1353733"/>
            <a:chExt cx="15623309" cy="747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170E57-BD12-2EE3-4067-105E71B4BF61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2C184-B131-B3CF-C15A-C6F62E8772E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411BF6-0F32-FE7C-A192-5B77163657A4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C1E5D4-D46B-C71F-D37B-091028D2A41F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Sao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endPara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C82685-9773-2A00-F69C-F7D5F5E790FD}"/>
              </a:ext>
            </a:extLst>
          </p:cNvPr>
          <p:cNvGrpSpPr/>
          <p:nvPr/>
        </p:nvGrpSpPr>
        <p:grpSpPr>
          <a:xfrm>
            <a:off x="12649200" y="2019300"/>
            <a:ext cx="5544177" cy="6914640"/>
            <a:chOff x="11576674" y="2095918"/>
            <a:chExt cx="5544177" cy="69146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03F9BFBB-C011-A69B-86B1-C1A979C01281}"/>
                </a:ext>
              </a:extLst>
            </p:cNvPr>
            <p:cNvSpPr/>
            <p:nvPr/>
          </p:nvSpPr>
          <p:spPr>
            <a:xfrm>
              <a:off x="11576674" y="2095918"/>
              <a:ext cx="5544177" cy="6914640"/>
            </a:xfrm>
            <a:custGeom>
              <a:avLst/>
              <a:gdLst/>
              <a:ahLst/>
              <a:cxnLst/>
              <a:rect l="l" t="t" r="r" b="b"/>
              <a:pathLst>
                <a:path w="5929509" h="7480834">
                  <a:moveTo>
                    <a:pt x="0" y="0"/>
                  </a:moveTo>
                  <a:lnTo>
                    <a:pt x="5929510" y="0"/>
                  </a:lnTo>
                  <a:lnTo>
                    <a:pt x="5929510" y="7480834"/>
                  </a:lnTo>
                  <a:lnTo>
                    <a:pt x="0" y="7480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D40206F-0CB5-0E44-FFDA-4CDB9235C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06609" y="3083689"/>
              <a:ext cx="5153159" cy="57936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A7EF46-45B2-84A8-463C-5EDD0E6FA6D2}"/>
              </a:ext>
            </a:extLst>
          </p:cNvPr>
          <p:cNvGrpSpPr/>
          <p:nvPr/>
        </p:nvGrpSpPr>
        <p:grpSpPr>
          <a:xfrm>
            <a:off x="992804" y="2370582"/>
            <a:ext cx="11643614" cy="6963918"/>
            <a:chOff x="992804" y="2370582"/>
            <a:chExt cx="11643614" cy="69639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F9AB48A-F9C9-AE0C-ED7B-04D28A3D2FB7}"/>
                </a:ext>
              </a:extLst>
            </p:cNvPr>
            <p:cNvSpPr/>
            <p:nvPr/>
          </p:nvSpPr>
          <p:spPr>
            <a:xfrm>
              <a:off x="992804" y="2370582"/>
              <a:ext cx="11580196" cy="69639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C29E49-3625-BDAC-5108-6EC345248979}"/>
                </a:ext>
              </a:extLst>
            </p:cNvPr>
            <p:cNvSpPr txBox="1"/>
            <p:nvPr/>
          </p:nvSpPr>
          <p:spPr>
            <a:xfrm>
              <a:off x="1066800" y="2565891"/>
              <a:ext cx="11569618" cy="66924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58737" algn="ctr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b="1" dirty="0">
                  <a:solidFill>
                    <a:srgbClr val="0000FF"/>
                  </a:solidFill>
                </a:rPr>
                <a:t>Em cùng bạn soạn thảo văn bản trong hình 11.1: </a:t>
              </a:r>
              <a:endParaRPr lang="en-US" sz="3600" b="1" dirty="0">
                <a:solidFill>
                  <a:srgbClr val="0000FF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1. Soạn thảo khổ thơ thứ nhất.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2. Sao chép câu thơ đầu của khổ thơ thứ nhất tới vị trí sẽ soạn thảo khổ thơ thứ hai: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5873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[1]</a:t>
              </a:r>
              <a:r>
                <a:rPr lang="vi-VN" sz="3600" dirty="0">
                  <a:solidFill>
                    <a:schemeClr val="tx1"/>
                  </a:solidFill>
                </a:rPr>
                <a:t> Chọn câu thơ thứ nhất (khối văn bản);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5873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[2]</a:t>
              </a:r>
              <a:r>
                <a:rPr lang="vi-VN" sz="3600" dirty="0">
                  <a:solidFill>
                    <a:schemeClr val="tx1"/>
                  </a:solidFill>
                </a:rPr>
                <a:t> Nhấn tổ hợp phím </a:t>
              </a:r>
              <a:r>
                <a:rPr lang="vi-VN" sz="3600" dirty="0">
                  <a:solidFill>
                    <a:srgbClr val="FF0000"/>
                  </a:solidFill>
                </a:rPr>
                <a:t>Ctrl + C</a:t>
              </a:r>
              <a:r>
                <a:rPr lang="vi-VN" sz="3600" dirty="0">
                  <a:solidFill>
                    <a:schemeClr val="tx1"/>
                  </a:solidFill>
                </a:rPr>
                <a:t>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3208338" indent="-696913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[3]</a:t>
              </a:r>
              <a:r>
                <a:rPr lang="vi-VN" sz="3600" dirty="0">
                  <a:solidFill>
                    <a:schemeClr val="tx1"/>
                  </a:solidFill>
                </a:rPr>
                <a:t> Đưa con trỏ soạn thảo tới vị trí sẽ soạn thảo khổ thơ thứ hai;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5873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[4]</a:t>
              </a:r>
              <a:r>
                <a:rPr lang="vi-VN" sz="3600" dirty="0">
                  <a:solidFill>
                    <a:schemeClr val="tx1"/>
                  </a:solidFill>
                </a:rPr>
                <a:t> Nhấn tổ hợp phím </a:t>
              </a:r>
              <a:r>
                <a:rPr lang="vi-VN" sz="3600" dirty="0">
                  <a:solidFill>
                    <a:srgbClr val="FF0000"/>
                  </a:solidFill>
                </a:rPr>
                <a:t>Ctrl + V</a:t>
              </a:r>
              <a:r>
                <a:rPr lang="vi-VN" sz="3600" dirty="0">
                  <a:solidFill>
                    <a:schemeClr val="tx1"/>
                  </a:solidFill>
                </a:rPr>
                <a:t>.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3. Soạn thảo hoàn chỉnh khổ thơ thứ hai.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87B8DD-E334-7865-A31F-EFD2FAA4BBE8}"/>
              </a:ext>
            </a:extLst>
          </p:cNvPr>
          <p:cNvGrpSpPr/>
          <p:nvPr/>
        </p:nvGrpSpPr>
        <p:grpSpPr>
          <a:xfrm>
            <a:off x="2949550" y="1608211"/>
            <a:ext cx="12388899" cy="1740516"/>
            <a:chOff x="2079565" y="1834678"/>
            <a:chExt cx="9749442" cy="1740516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5C39FD7-3781-BAD2-5B0B-677C7945D8DB}"/>
                </a:ext>
              </a:extLst>
            </p:cNvPr>
            <p:cNvSpPr/>
            <p:nvPr/>
          </p:nvSpPr>
          <p:spPr>
            <a:xfrm>
              <a:off x="2079565" y="1834678"/>
              <a:ext cx="9749442" cy="1740516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13791" y="2309494"/>
              <a:ext cx="9280988" cy="73783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B052EC-B171-0F2B-3578-0455450C93AC}"/>
              </a:ext>
            </a:extLst>
          </p:cNvPr>
          <p:cNvGrpSpPr/>
          <p:nvPr/>
        </p:nvGrpSpPr>
        <p:grpSpPr>
          <a:xfrm>
            <a:off x="15377064" y="6346604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69F9D4-0BDB-A04F-F8FE-BBBF61D3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7DB53E-E84F-090C-9195-8D32D240E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2304638" y="3707144"/>
            <a:ext cx="13678719" cy="5273112"/>
            <a:chOff x="2324495" y="3902515"/>
            <a:chExt cx="13678719" cy="5273112"/>
          </a:xfrm>
        </p:grpSpPr>
        <p:grpSp>
          <p:nvGrpSpPr>
            <p:cNvPr id="11" name="Group 11"/>
            <p:cNvGrpSpPr/>
            <p:nvPr/>
          </p:nvGrpSpPr>
          <p:grpSpPr>
            <a:xfrm>
              <a:off x="2514598" y="4052965"/>
              <a:ext cx="13182599" cy="4707295"/>
              <a:chOff x="-65984" y="-76200"/>
              <a:chExt cx="2396845" cy="121312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65984" y="-49399"/>
                <a:ext cx="2396845" cy="1186323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201BAB-0784-5C16-91D6-8A4E5E69C776}"/>
                </a:ext>
              </a:extLst>
            </p:cNvPr>
            <p:cNvSpPr/>
            <p:nvPr/>
          </p:nvSpPr>
          <p:spPr>
            <a:xfrm>
              <a:off x="2838893" y="4472682"/>
              <a:ext cx="12499555" cy="39073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324495" y="7846368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24727" b="-10930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4667103" y="3902515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24727" b="-109305"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412F0E-2046-3A9C-6380-043970BAA32E}"/>
                </a:ext>
              </a:extLst>
            </p:cNvPr>
            <p:cNvSpPr txBox="1"/>
            <p:nvPr/>
          </p:nvSpPr>
          <p:spPr>
            <a:xfrm>
              <a:off x="3102600" y="4832658"/>
              <a:ext cx="11895715" cy="3355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20000"/>
                </a:lnSpc>
                <a:buAutoNum type="alphaLcPeriod"/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So sánh hai cách sao chép khối văn bản bằng chuột và bằng bàn phím.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buAutoNum type="alphaLcPeriod"/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Cho biết khi nhấn tổ hợp phím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C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X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) tương ứng với việc chọn lệnh nào trong các lệnh thực hiện sao chép (di chuyển) khối văn bản.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FBCA5F-A693-C901-3D45-85F5CB328A61}"/>
              </a:ext>
            </a:extLst>
          </p:cNvPr>
          <p:cNvGrpSpPr/>
          <p:nvPr/>
        </p:nvGrpSpPr>
        <p:grpSpPr>
          <a:xfrm>
            <a:off x="1835999" y="2969975"/>
            <a:ext cx="3613519" cy="4188835"/>
            <a:chOff x="1835999" y="2969975"/>
            <a:chExt cx="3613519" cy="4188835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9B2E96A4-2312-1389-401F-3B6414AE5A65}"/>
                </a:ext>
              </a:extLst>
            </p:cNvPr>
            <p:cNvGrpSpPr/>
            <p:nvPr/>
          </p:nvGrpSpPr>
          <p:grpSpPr>
            <a:xfrm rot="-646107">
              <a:off x="1835999" y="2969975"/>
              <a:ext cx="3613519" cy="4188835"/>
              <a:chOff x="0" y="0"/>
              <a:chExt cx="4818025" cy="5585113"/>
            </a:xfrm>
          </p:grpSpPr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73D9C9B9-FB8E-91D1-762D-2DAB8B19A151}"/>
                  </a:ext>
                </a:extLst>
              </p:cNvPr>
              <p:cNvGrpSpPr/>
              <p:nvPr/>
            </p:nvGrpSpPr>
            <p:grpSpPr>
              <a:xfrm rot="514076">
                <a:off x="495605" y="705667"/>
                <a:ext cx="4001563" cy="4607073"/>
                <a:chOff x="0" y="0"/>
                <a:chExt cx="1133220" cy="1304697"/>
              </a:xfrm>
            </p:grpSpPr>
            <p:sp>
              <p:nvSpPr>
                <p:cNvPr id="31" name="Freeform 23">
                  <a:extLst>
                    <a:ext uri="{FF2B5EF4-FFF2-40B4-BE49-F238E27FC236}">
                      <a16:creationId xmlns:a16="http://schemas.microsoft.com/office/drawing/2014/main" id="{02BB30BA-7EB6-E2B8-AACC-C507F2B0EB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B6890BDE-BF24-95DA-C394-31AA25E4EAE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2222C967-BCC9-56CA-CBDB-245B56C0AF10}"/>
                  </a:ext>
                </a:extLst>
              </p:cNvPr>
              <p:cNvGrpSpPr/>
              <p:nvPr/>
            </p:nvGrpSpPr>
            <p:grpSpPr>
              <a:xfrm rot="514076">
                <a:off x="320857" y="491137"/>
                <a:ext cx="4001563" cy="4607073"/>
                <a:chOff x="0" y="0"/>
                <a:chExt cx="1133220" cy="1304697"/>
              </a:xfrm>
            </p:grpSpPr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E9B053E5-3BB1-1125-5141-F5FC23F8E3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0" name="TextBox 27">
                  <a:extLst>
                    <a:ext uri="{FF2B5EF4-FFF2-40B4-BE49-F238E27FC236}">
                      <a16:creationId xmlns:a16="http://schemas.microsoft.com/office/drawing/2014/main" id="{11820ABE-C69E-EC17-6D3B-4DBD3EEDDE6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DA6576D0-C950-B7A0-29E0-5A82BF5B2F1A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D317F339-C7BC-2152-7E55-AF03110A19B9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8B6B1-5AC1-7292-6E2C-0D5F645F0B14}"/>
                </a:ext>
              </a:extLst>
            </p:cNvPr>
            <p:cNvSpPr txBox="1"/>
            <p:nvPr/>
          </p:nvSpPr>
          <p:spPr>
            <a:xfrm>
              <a:off x="2418728" y="4526841"/>
              <a:ext cx="23150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893AC-527A-A988-8B6F-7C6D91FB279E}"/>
              </a:ext>
            </a:extLst>
          </p:cNvPr>
          <p:cNvGrpSpPr/>
          <p:nvPr/>
        </p:nvGrpSpPr>
        <p:grpSpPr>
          <a:xfrm>
            <a:off x="5941841" y="2196202"/>
            <a:ext cx="10479470" cy="6196132"/>
            <a:chOff x="5941841" y="2196202"/>
            <a:chExt cx="10479470" cy="6196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859DDCD-D1F4-0DB7-022F-536ECA6A12BA}"/>
                </a:ext>
              </a:extLst>
            </p:cNvPr>
            <p:cNvGrpSpPr/>
            <p:nvPr/>
          </p:nvGrpSpPr>
          <p:grpSpPr>
            <a:xfrm>
              <a:off x="5941841" y="2196202"/>
              <a:ext cx="10479470" cy="6196132"/>
              <a:chOff x="5941841" y="2196202"/>
              <a:chExt cx="10479470" cy="6196132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4FA75549-AF7E-7C60-3B3F-533DCA528ABF}"/>
                  </a:ext>
                </a:extLst>
              </p:cNvPr>
              <p:cNvSpPr/>
              <p:nvPr/>
            </p:nvSpPr>
            <p:spPr>
              <a:xfrm>
                <a:off x="5941841" y="2196202"/>
                <a:ext cx="10479470" cy="6196132"/>
              </a:xfrm>
              <a:custGeom>
                <a:avLst/>
                <a:gdLst/>
                <a:ahLst/>
                <a:cxnLst/>
                <a:rect l="l" t="t" r="r" b="b"/>
                <a:pathLst>
                  <a:path w="5303716" h="4114800">
                    <a:moveTo>
                      <a:pt x="0" y="0"/>
                    </a:moveTo>
                    <a:lnTo>
                      <a:pt x="5303716" y="0"/>
                    </a:lnTo>
                    <a:lnTo>
                      <a:pt x="530371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760FCC-953A-F6FC-6DA8-627AC65B562C}"/>
                  </a:ext>
                </a:extLst>
              </p:cNvPr>
              <p:cNvSpPr txBox="1"/>
              <p:nvPr/>
            </p:nvSpPr>
            <p:spPr>
              <a:xfrm>
                <a:off x="6794879" y="3239167"/>
                <a:ext cx="8973001" cy="401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1200"/>
                  </a:spcAft>
                </a:pPr>
                <a:r>
                  <a:rPr lang="vi-VN" sz="4000" dirty="0"/>
                  <a:t>Các bước di chuyển khối văn bản bằng bàn phím cũng tương tự như sao chép khối văn bản</a:t>
                </a:r>
                <a:r>
                  <a:rPr lang="en-US" sz="4000" dirty="0"/>
                  <a:t>;</a:t>
                </a:r>
                <a:r>
                  <a:rPr lang="vi-VN" sz="4000" dirty="0"/>
                  <a:t> </a:t>
                </a:r>
                <a:r>
                  <a:rPr lang="en-US" sz="4000" dirty="0"/>
                  <a:t>n</a:t>
                </a:r>
                <a:r>
                  <a:rPr lang="vi-VN" sz="4000" dirty="0"/>
                  <a:t>hưng ở bước </a:t>
                </a:r>
                <a:r>
                  <a:rPr lang="vi-VN" sz="4000" dirty="0">
                    <a:solidFill>
                      <a:srgbClr val="FF0000"/>
                    </a:solidFill>
                  </a:rPr>
                  <a:t>[2]</a:t>
                </a:r>
                <a:r>
                  <a:rPr lang="vi-VN" sz="4000" dirty="0"/>
                  <a:t>, thay vì nhấn tổ hợp phím </a:t>
                </a:r>
                <a:r>
                  <a:rPr lang="vi-VN" sz="4000" dirty="0">
                    <a:solidFill>
                      <a:srgbClr val="FF0000"/>
                    </a:solidFill>
                  </a:rPr>
                  <a:t>Ctrl + C</a:t>
                </a:r>
                <a:r>
                  <a:rPr lang="vi-VN" sz="4000" dirty="0"/>
                  <a:t>, em nhấn tổ hợp phím </a:t>
                </a:r>
                <a:r>
                  <a:rPr lang="vi-VN" sz="4000" dirty="0">
                    <a:solidFill>
                      <a:srgbClr val="FF0000"/>
                    </a:solidFill>
                  </a:rPr>
                  <a:t>Ctrl + X.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167F5E-142F-A12F-C2AF-74F4FE97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63" b="93562" l="416" r="995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887702">
              <a:off x="13277717" y="6716802"/>
              <a:ext cx="2602051" cy="1260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3CCB3C-768A-C2B6-85A0-F10EF2E0ED72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7CEF8D-E22B-A438-9A28-BD7600993F95}"/>
              </a:ext>
            </a:extLst>
          </p:cNvPr>
          <p:cNvGrpSpPr/>
          <p:nvPr/>
        </p:nvGrpSpPr>
        <p:grpSpPr>
          <a:xfrm>
            <a:off x="1600200" y="1485900"/>
            <a:ext cx="15163800" cy="7871254"/>
            <a:chOff x="1600200" y="1790700"/>
            <a:chExt cx="15163800" cy="78712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B28674-76DF-615B-0446-9F454F65D439}"/>
                </a:ext>
              </a:extLst>
            </p:cNvPr>
            <p:cNvSpPr txBox="1"/>
            <p:nvPr/>
          </p:nvSpPr>
          <p:spPr>
            <a:xfrm>
              <a:off x="7142987" y="1844971"/>
              <a:ext cx="419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PHIẾU HỌC TẬP</a:t>
              </a:r>
              <a:endPara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01B7CA-0900-3996-8794-50BB00AC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3785390"/>
              <a:ext cx="12954000" cy="39385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4E81C7-EAB7-A5B4-74E8-CC88D9FC8406}"/>
                </a:ext>
              </a:extLst>
            </p:cNvPr>
            <p:cNvSpPr txBox="1"/>
            <p:nvPr/>
          </p:nvSpPr>
          <p:spPr>
            <a:xfrm>
              <a:off x="2133600" y="3086100"/>
              <a:ext cx="1172789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en-US" sz="3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EE0519-9BB4-F69E-9BD8-84BCA36E45E4}"/>
                </a:ext>
              </a:extLst>
            </p:cNvPr>
            <p:cNvSpPr/>
            <p:nvPr/>
          </p:nvSpPr>
          <p:spPr>
            <a:xfrm>
              <a:off x="1600200" y="1790700"/>
              <a:ext cx="15163800" cy="784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5D0DA8-B0CB-72BE-36EF-25A76531C8CC}"/>
                </a:ext>
              </a:extLst>
            </p:cNvPr>
            <p:cNvSpPr txBox="1"/>
            <p:nvPr/>
          </p:nvSpPr>
          <p:spPr>
            <a:xfrm>
              <a:off x="2169885" y="7938405"/>
              <a:ext cx="13954461" cy="172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……………………………………………………………………...........................</a:t>
              </a:r>
            </a:p>
            <a:p>
              <a:pPr>
                <a:spcAft>
                  <a:spcPts val="600"/>
                </a:spcAft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…………………………………………………………………………………….....</a:t>
              </a:r>
            </a:p>
            <a:p>
              <a:pPr>
                <a:spcAft>
                  <a:spcPts val="600"/>
                </a:spcAft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………………………………………………………………………………………..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2CC513-E305-97DE-68C0-8E8D70B7D0E0}"/>
                </a:ext>
              </a:extLst>
            </p:cNvPr>
            <p:cNvSpPr txBox="1"/>
            <p:nvPr/>
          </p:nvSpPr>
          <p:spPr>
            <a:xfrm>
              <a:off x="2157168" y="2409677"/>
              <a:ext cx="140153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………………………………………………………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:…………….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8641966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49395-1265-55F8-FCED-C5EA7F381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87" l="0" r="99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3" y="0"/>
            <a:ext cx="2851438" cy="242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8AAE-A325-D7B9-FA62-1A221F430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1127" y="2937009"/>
            <a:ext cx="11734800" cy="70808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C13C83-2AB4-971A-0C7B-CA9DFAADA81B}"/>
              </a:ext>
            </a:extLst>
          </p:cNvPr>
          <p:cNvGrpSpPr/>
          <p:nvPr/>
        </p:nvGrpSpPr>
        <p:grpSpPr>
          <a:xfrm>
            <a:off x="2590800" y="952500"/>
            <a:ext cx="13704830" cy="1840678"/>
            <a:chOff x="2414059" y="1969198"/>
            <a:chExt cx="9085339" cy="1840678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12AF587-C17A-7C8F-F080-08B3D1B4460D}"/>
                </a:ext>
              </a:extLst>
            </p:cNvPr>
            <p:cNvSpPr/>
            <p:nvPr/>
          </p:nvSpPr>
          <p:spPr>
            <a:xfrm>
              <a:off x="2414059" y="1969198"/>
              <a:ext cx="9085339" cy="1840678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D3277610-D037-8B85-D0D5-73140E91295B}"/>
                </a:ext>
              </a:extLst>
            </p:cNvPr>
            <p:cNvSpPr txBox="1"/>
            <p:nvPr/>
          </p:nvSpPr>
          <p:spPr>
            <a:xfrm>
              <a:off x="2570386" y="2081615"/>
              <a:ext cx="8757487" cy="1517147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508000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tệp </a:t>
              </a:r>
              <a:r>
                <a:rPr lang="vi-VN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(hình 11.2) và thực hiện sửa đổi để được nội dung như hình 11.3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632</Words>
  <Application>Microsoft Office PowerPoint</Application>
  <PresentationFormat>Custom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Wingdings</vt:lpstr>
      <vt:lpstr>Tahoma</vt:lpstr>
      <vt:lpstr>Arial</vt:lpstr>
      <vt:lpstr>Arial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21</cp:revision>
  <dcterms:created xsi:type="dcterms:W3CDTF">2006-08-16T00:00:00Z</dcterms:created>
  <dcterms:modified xsi:type="dcterms:W3CDTF">2024-06-02T16:01:54Z</dcterms:modified>
  <dc:identifier>DAGEvgh5pV8</dc:identifier>
</cp:coreProperties>
</file>