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4"/>
  </p:notesMasterIdLst>
  <p:sldIdLst>
    <p:sldId id="2007577470" r:id="rId4"/>
    <p:sldId id="256" r:id="rId5"/>
    <p:sldId id="257" r:id="rId6"/>
    <p:sldId id="258" r:id="rId7"/>
    <p:sldId id="259" r:id="rId8"/>
    <p:sldId id="260" r:id="rId9"/>
    <p:sldId id="261" r:id="rId10"/>
    <p:sldId id="2007577469" r:id="rId11"/>
    <p:sldId id="426" r:id="rId12"/>
    <p:sldId id="608" r:id="rId13"/>
    <p:sldId id="2007577465" r:id="rId14"/>
    <p:sldId id="2007577464" r:id="rId15"/>
    <p:sldId id="2007577471" r:id="rId16"/>
    <p:sldId id="2007577467" r:id="rId17"/>
    <p:sldId id="2007577474" r:id="rId18"/>
    <p:sldId id="2007577472" r:id="rId19"/>
    <p:sldId id="2007577466" r:id="rId20"/>
    <p:sldId id="2007577473" r:id="rId21"/>
    <p:sldId id="898" r:id="rId22"/>
    <p:sldId id="263"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www" initials="q" lastIdx="2" clrIdx="0">
    <p:extLst>
      <p:ext uri="{19B8F6BF-5375-455C-9EA6-DF929625EA0E}">
        <p15:presenceInfo xmlns:p15="http://schemas.microsoft.com/office/powerpoint/2012/main" userId="qww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81" d="100"/>
          <a:sy n="81" d="100"/>
        </p:scale>
        <p:origin x="754" y="58"/>
      </p:cViewPr>
      <p:guideLst>
        <p:guide orient="horz" pos="2183"/>
        <p:guide pos="3840"/>
      </p:guideLst>
    </p:cSldViewPr>
  </p:slideViewPr>
  <p:notesTextViewPr>
    <p:cViewPr>
      <p:scale>
        <a:sx n="1" d="1"/>
        <a:sy n="1" d="1"/>
      </p:scale>
      <p:origin x="0" y="0"/>
    </p:cViewPr>
  </p:notesTextViewPr>
  <p:sorterViewPr>
    <p:cViewPr>
      <p:scale>
        <a:sx n="66" d="100"/>
        <a:sy n="66" d="100"/>
      </p:scale>
      <p:origin x="0" y="-71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6D41F-AA0A-408A-A509-D87CE4CEB165}" type="datetimeFigureOut">
              <a:rPr lang="zh-CN" altLang="en-US" smtClean="0"/>
              <a:t>2023/12/12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62C6C-6970-40B6-A836-A7F42A16B71E}" type="slidenum">
              <a:rPr lang="zh-CN" altLang="en-US" smtClean="0"/>
              <a:t>‹#›</a:t>
            </a:fld>
            <a:endParaRPr lang="zh-CN" altLang="en-US"/>
          </a:p>
        </p:txBody>
      </p:sp>
    </p:spTree>
    <p:extLst>
      <p:ext uri="{BB962C8B-B14F-4D97-AF65-F5344CB8AC3E}">
        <p14:creationId xmlns:p14="http://schemas.microsoft.com/office/powerpoint/2010/main" val="1253814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từng</a:t>
            </a:r>
            <a:r>
              <a:rPr lang="en-US" dirty="0"/>
              <a:t> con </a:t>
            </a:r>
            <a:r>
              <a:rPr lang="en-US" dirty="0" err="1"/>
              <a:t>thuyền</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Cuối</a:t>
            </a:r>
            <a:r>
              <a:rPr lang="en-US" dirty="0"/>
              <a:t> </a:t>
            </a:r>
            <a:r>
              <a:rPr lang="en-US" dirty="0" err="1"/>
              <a:t>cùng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vàng</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vào</a:t>
            </a:r>
            <a:r>
              <a:rPr lang="en-US" dirty="0"/>
              <a:t> </a:t>
            </a:r>
            <a:r>
              <a:rPr lang="en-US" dirty="0" err="1"/>
              <a:t>cảng</a:t>
            </a:r>
            <a:r>
              <a:rPr lang="en-US" dirty="0"/>
              <a:t>.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423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434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871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215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711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8684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17403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2023/12/12</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4080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2023/12/12</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73754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2023/12/12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82945827"/>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C43D-4E28-8089-A22F-600DF3BDD3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87822B3-6445-A3C4-4BA6-2A62180147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C58F1D9-AE20-1CA8-9728-7EAD5F8E6DD4}"/>
              </a:ext>
            </a:extLst>
          </p:cNvPr>
          <p:cNvSpPr>
            <a:spLocks noGrp="1"/>
          </p:cNvSpPr>
          <p:nvPr>
            <p:ph type="dt" sz="half" idx="10"/>
          </p:nvPr>
        </p:nvSpPr>
        <p:spPr/>
        <p:txBody>
          <a:bodyPr/>
          <a:lstStyle/>
          <a:p>
            <a:fld id="{83F0EA35-7865-4986-B12F-8C38EC182754}" type="datetimeFigureOut">
              <a:rPr lang="vi-VN" smtClean="0"/>
              <a:t>12/12/2023</a:t>
            </a:fld>
            <a:endParaRPr lang="vi-VN"/>
          </a:p>
        </p:txBody>
      </p:sp>
      <p:sp>
        <p:nvSpPr>
          <p:cNvPr id="5" name="Footer Placeholder 4">
            <a:extLst>
              <a:ext uri="{FF2B5EF4-FFF2-40B4-BE49-F238E27FC236}">
                <a16:creationId xmlns:a16="http://schemas.microsoft.com/office/drawing/2014/main" id="{A182463B-9B4C-789A-7E29-4F5BF290ED1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7E01293-D4BC-F193-F26D-43DE234D6B17}"/>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779636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45B3-8A16-791A-FC07-6D78F4319C1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0D1F686-2694-5681-D966-D97FC24218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194824-06D2-D4BB-AC5D-F42FA4890517}"/>
              </a:ext>
            </a:extLst>
          </p:cNvPr>
          <p:cNvSpPr>
            <a:spLocks noGrp="1"/>
          </p:cNvSpPr>
          <p:nvPr>
            <p:ph type="dt" sz="half" idx="10"/>
          </p:nvPr>
        </p:nvSpPr>
        <p:spPr/>
        <p:txBody>
          <a:bodyPr/>
          <a:lstStyle/>
          <a:p>
            <a:fld id="{83F0EA35-7865-4986-B12F-8C38EC182754}" type="datetimeFigureOut">
              <a:rPr lang="vi-VN" smtClean="0"/>
              <a:t>12/12/2023</a:t>
            </a:fld>
            <a:endParaRPr lang="vi-VN"/>
          </a:p>
        </p:txBody>
      </p:sp>
      <p:sp>
        <p:nvSpPr>
          <p:cNvPr id="5" name="Footer Placeholder 4">
            <a:extLst>
              <a:ext uri="{FF2B5EF4-FFF2-40B4-BE49-F238E27FC236}">
                <a16:creationId xmlns:a16="http://schemas.microsoft.com/office/drawing/2014/main" id="{4443D3FD-FE30-081C-9B10-1956FF0BF1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EFFC1C-7021-A993-355A-452C1FCE2B9F}"/>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4329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604B-40A8-C2D2-779E-051A970E12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06A830A-C8DD-F346-81AC-E340DE9869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C8A591-F555-ECD1-8E67-B06482EC7050}"/>
              </a:ext>
            </a:extLst>
          </p:cNvPr>
          <p:cNvSpPr>
            <a:spLocks noGrp="1"/>
          </p:cNvSpPr>
          <p:nvPr>
            <p:ph type="dt" sz="half" idx="10"/>
          </p:nvPr>
        </p:nvSpPr>
        <p:spPr/>
        <p:txBody>
          <a:bodyPr/>
          <a:lstStyle/>
          <a:p>
            <a:fld id="{83F0EA35-7865-4986-B12F-8C38EC182754}" type="datetimeFigureOut">
              <a:rPr lang="vi-VN" smtClean="0"/>
              <a:t>12/12/2023</a:t>
            </a:fld>
            <a:endParaRPr lang="vi-VN"/>
          </a:p>
        </p:txBody>
      </p:sp>
      <p:sp>
        <p:nvSpPr>
          <p:cNvPr id="5" name="Footer Placeholder 4">
            <a:extLst>
              <a:ext uri="{FF2B5EF4-FFF2-40B4-BE49-F238E27FC236}">
                <a16:creationId xmlns:a16="http://schemas.microsoft.com/office/drawing/2014/main" id="{B8E0A971-ADB4-F8F8-0E5D-CA5F9AB6FAE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41495F-DA1F-1980-3E45-2325DB6F277E}"/>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424363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F226-F5A8-7EF8-FF66-AC744EA091D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5FF991-938B-D5CD-40CE-29BD2B54C1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AADBBA8-1F06-C7CB-85A1-80B0368FEA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8FE48F4-24F2-663C-7A48-4BA4529C67AD}"/>
              </a:ext>
            </a:extLst>
          </p:cNvPr>
          <p:cNvSpPr>
            <a:spLocks noGrp="1"/>
          </p:cNvSpPr>
          <p:nvPr>
            <p:ph type="dt" sz="half" idx="10"/>
          </p:nvPr>
        </p:nvSpPr>
        <p:spPr/>
        <p:txBody>
          <a:bodyPr/>
          <a:lstStyle/>
          <a:p>
            <a:fld id="{83F0EA35-7865-4986-B12F-8C38EC182754}" type="datetimeFigureOut">
              <a:rPr lang="vi-VN" smtClean="0"/>
              <a:t>12/12/2023</a:t>
            </a:fld>
            <a:endParaRPr lang="vi-VN"/>
          </a:p>
        </p:txBody>
      </p:sp>
      <p:sp>
        <p:nvSpPr>
          <p:cNvPr id="6" name="Footer Placeholder 5">
            <a:extLst>
              <a:ext uri="{FF2B5EF4-FFF2-40B4-BE49-F238E27FC236}">
                <a16:creationId xmlns:a16="http://schemas.microsoft.com/office/drawing/2014/main" id="{8DD722AD-FB65-39A7-C75D-5898A75F8BE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10A3112-921E-D4D0-006A-403CA6F2326C}"/>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542114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FCE3-7B0A-70E2-5D83-F67D69003AD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CDA80D9-C8D5-4194-B9B3-81B2AA0A5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134C23-61E9-4A2E-D2EE-20D203BA3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F4B77F3-771E-06FF-E9E6-C2B32781D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F4A0B-B715-1B92-AA70-655C770CD7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13BBE2A-E235-5C1F-BF3C-CC3F1325036C}"/>
              </a:ext>
            </a:extLst>
          </p:cNvPr>
          <p:cNvSpPr>
            <a:spLocks noGrp="1"/>
          </p:cNvSpPr>
          <p:nvPr>
            <p:ph type="dt" sz="half" idx="10"/>
          </p:nvPr>
        </p:nvSpPr>
        <p:spPr/>
        <p:txBody>
          <a:bodyPr/>
          <a:lstStyle/>
          <a:p>
            <a:fld id="{83F0EA35-7865-4986-B12F-8C38EC182754}" type="datetimeFigureOut">
              <a:rPr lang="vi-VN" smtClean="0"/>
              <a:t>12/12/2023</a:t>
            </a:fld>
            <a:endParaRPr lang="vi-VN"/>
          </a:p>
        </p:txBody>
      </p:sp>
      <p:sp>
        <p:nvSpPr>
          <p:cNvPr id="8" name="Footer Placeholder 7">
            <a:extLst>
              <a:ext uri="{FF2B5EF4-FFF2-40B4-BE49-F238E27FC236}">
                <a16:creationId xmlns:a16="http://schemas.microsoft.com/office/drawing/2014/main" id="{2D679AE7-1C6C-8F24-C839-E30EA778578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524E82B-75D2-EEBD-50D3-F31C14666E8D}"/>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3563170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1716-7FE0-D453-9935-76A33CE861B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0DA7E2D-CA38-BB6B-06B7-8EE052BD5063}"/>
              </a:ext>
            </a:extLst>
          </p:cNvPr>
          <p:cNvSpPr>
            <a:spLocks noGrp="1"/>
          </p:cNvSpPr>
          <p:nvPr>
            <p:ph type="dt" sz="half" idx="10"/>
          </p:nvPr>
        </p:nvSpPr>
        <p:spPr/>
        <p:txBody>
          <a:bodyPr/>
          <a:lstStyle/>
          <a:p>
            <a:fld id="{83F0EA35-7865-4986-B12F-8C38EC182754}" type="datetimeFigureOut">
              <a:rPr lang="vi-VN" smtClean="0"/>
              <a:t>12/12/2023</a:t>
            </a:fld>
            <a:endParaRPr lang="vi-VN"/>
          </a:p>
        </p:txBody>
      </p:sp>
      <p:sp>
        <p:nvSpPr>
          <p:cNvPr id="4" name="Footer Placeholder 3">
            <a:extLst>
              <a:ext uri="{FF2B5EF4-FFF2-40B4-BE49-F238E27FC236}">
                <a16:creationId xmlns:a16="http://schemas.microsoft.com/office/drawing/2014/main" id="{F7EAE5C2-E55F-6636-AD3F-77A6ABFF2A4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DC687D-1E08-C92E-433D-95ADD155FBC4}"/>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88417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8C67B-F341-C13F-09A0-4291F77DFF68}"/>
              </a:ext>
            </a:extLst>
          </p:cNvPr>
          <p:cNvSpPr>
            <a:spLocks noGrp="1"/>
          </p:cNvSpPr>
          <p:nvPr>
            <p:ph type="dt" sz="half" idx="10"/>
          </p:nvPr>
        </p:nvSpPr>
        <p:spPr/>
        <p:txBody>
          <a:bodyPr/>
          <a:lstStyle/>
          <a:p>
            <a:fld id="{83F0EA35-7865-4986-B12F-8C38EC182754}" type="datetimeFigureOut">
              <a:rPr lang="vi-VN" smtClean="0"/>
              <a:t>12/12/2023</a:t>
            </a:fld>
            <a:endParaRPr lang="vi-VN"/>
          </a:p>
        </p:txBody>
      </p:sp>
      <p:sp>
        <p:nvSpPr>
          <p:cNvPr id="3" name="Footer Placeholder 2">
            <a:extLst>
              <a:ext uri="{FF2B5EF4-FFF2-40B4-BE49-F238E27FC236}">
                <a16:creationId xmlns:a16="http://schemas.microsoft.com/office/drawing/2014/main" id="{0A9D3AE1-A0AA-B486-D114-C844FE7672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2B66171-AF4E-DC07-AD62-564C2A0256B7}"/>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305301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34230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BF94-D145-0131-B6E0-332F3ABAB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AE6D20F-05DF-D384-5987-851EF2AF76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3DE687-A50A-5B81-988E-F8103311D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6B6B3A-1E53-E048-B1D5-8BC2EC485B74}"/>
              </a:ext>
            </a:extLst>
          </p:cNvPr>
          <p:cNvSpPr>
            <a:spLocks noGrp="1"/>
          </p:cNvSpPr>
          <p:nvPr>
            <p:ph type="dt" sz="half" idx="10"/>
          </p:nvPr>
        </p:nvSpPr>
        <p:spPr/>
        <p:txBody>
          <a:bodyPr/>
          <a:lstStyle/>
          <a:p>
            <a:fld id="{83F0EA35-7865-4986-B12F-8C38EC182754}" type="datetimeFigureOut">
              <a:rPr lang="vi-VN" smtClean="0"/>
              <a:t>12/12/2023</a:t>
            </a:fld>
            <a:endParaRPr lang="vi-VN"/>
          </a:p>
        </p:txBody>
      </p:sp>
      <p:sp>
        <p:nvSpPr>
          <p:cNvPr id="6" name="Footer Placeholder 5">
            <a:extLst>
              <a:ext uri="{FF2B5EF4-FFF2-40B4-BE49-F238E27FC236}">
                <a16:creationId xmlns:a16="http://schemas.microsoft.com/office/drawing/2014/main" id="{776A6958-585D-547C-EF89-FCB9C82A68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2CE68E0-4B14-9403-0FE2-F5BEBADB3C8B}"/>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1866345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2221-4E31-844F-6DFE-6C873E139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2D89BC5-713B-73A3-DC68-AA4ECBCBB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739A8A2-054B-3BBD-F3D1-2943CAAF7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C88B8-529C-3242-6908-B786A5CEBA58}"/>
              </a:ext>
            </a:extLst>
          </p:cNvPr>
          <p:cNvSpPr>
            <a:spLocks noGrp="1"/>
          </p:cNvSpPr>
          <p:nvPr>
            <p:ph type="dt" sz="half" idx="10"/>
          </p:nvPr>
        </p:nvSpPr>
        <p:spPr/>
        <p:txBody>
          <a:bodyPr/>
          <a:lstStyle/>
          <a:p>
            <a:fld id="{83F0EA35-7865-4986-B12F-8C38EC182754}" type="datetimeFigureOut">
              <a:rPr lang="vi-VN" smtClean="0"/>
              <a:t>12/12/2023</a:t>
            </a:fld>
            <a:endParaRPr lang="vi-VN"/>
          </a:p>
        </p:txBody>
      </p:sp>
      <p:sp>
        <p:nvSpPr>
          <p:cNvPr id="6" name="Footer Placeholder 5">
            <a:extLst>
              <a:ext uri="{FF2B5EF4-FFF2-40B4-BE49-F238E27FC236}">
                <a16:creationId xmlns:a16="http://schemas.microsoft.com/office/drawing/2014/main" id="{578F9EC3-474D-FBEA-B5DD-099276C0AFB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D2857A6-67BC-3AF2-73F6-68477FBE6650}"/>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701635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17BAE-A8ED-DF3D-4AA9-A965ABD8657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137DBFA-4187-F10B-AC90-0D70A01C10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8BAD7E-A3A3-4943-6DF6-DD60EA04B025}"/>
              </a:ext>
            </a:extLst>
          </p:cNvPr>
          <p:cNvSpPr>
            <a:spLocks noGrp="1"/>
          </p:cNvSpPr>
          <p:nvPr>
            <p:ph type="dt" sz="half" idx="10"/>
          </p:nvPr>
        </p:nvSpPr>
        <p:spPr/>
        <p:txBody>
          <a:bodyPr/>
          <a:lstStyle/>
          <a:p>
            <a:fld id="{83F0EA35-7865-4986-B12F-8C38EC182754}" type="datetimeFigureOut">
              <a:rPr lang="vi-VN" smtClean="0"/>
              <a:t>12/12/2023</a:t>
            </a:fld>
            <a:endParaRPr lang="vi-VN"/>
          </a:p>
        </p:txBody>
      </p:sp>
      <p:sp>
        <p:nvSpPr>
          <p:cNvPr id="5" name="Footer Placeholder 4">
            <a:extLst>
              <a:ext uri="{FF2B5EF4-FFF2-40B4-BE49-F238E27FC236}">
                <a16:creationId xmlns:a16="http://schemas.microsoft.com/office/drawing/2014/main" id="{B72E3C94-A682-B50A-498B-9ACD39D25F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B1E2DD9-AADC-6972-334B-FEB8D062DAE9}"/>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604408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0DB998-CF10-1B8B-160B-BE5239AF7E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A647DA9-D0A4-8910-0797-DF4EC99C58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C7A51C-790F-27B7-EBA3-D3A12C5AB8E5}"/>
              </a:ext>
            </a:extLst>
          </p:cNvPr>
          <p:cNvSpPr>
            <a:spLocks noGrp="1"/>
          </p:cNvSpPr>
          <p:nvPr>
            <p:ph type="dt" sz="half" idx="10"/>
          </p:nvPr>
        </p:nvSpPr>
        <p:spPr/>
        <p:txBody>
          <a:bodyPr/>
          <a:lstStyle/>
          <a:p>
            <a:fld id="{83F0EA35-7865-4986-B12F-8C38EC182754}" type="datetimeFigureOut">
              <a:rPr lang="vi-VN" smtClean="0"/>
              <a:t>12/12/2023</a:t>
            </a:fld>
            <a:endParaRPr lang="vi-VN"/>
          </a:p>
        </p:txBody>
      </p:sp>
      <p:sp>
        <p:nvSpPr>
          <p:cNvPr id="5" name="Footer Placeholder 4">
            <a:extLst>
              <a:ext uri="{FF2B5EF4-FFF2-40B4-BE49-F238E27FC236}">
                <a16:creationId xmlns:a16="http://schemas.microsoft.com/office/drawing/2014/main" id="{F21BE303-A69D-D1C8-1E64-0050A68BE6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704E99E-8D10-88DF-2AD3-4E8F93210B02}"/>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803510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5270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106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8622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4601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12/12/2023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810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12/12/2023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118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748160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12/12/2023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6327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2648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5076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4508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6853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2023/12/12</a:t>
            </a:fld>
            <a:endParaRPr lang="zh-CN" altLang="en-US"/>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96825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2023/12/12</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1556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2023/12/12</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47149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2023/12/12</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77758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2023/12/12</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21194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2023/12/12</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23666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13.png"/><Relationship Id="rId2" Type="http://schemas.openxmlformats.org/officeDocument/2006/relationships/slideLayout" Target="../slideLayouts/slideLayout25.xml"/><Relationship Id="rId16"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pic>
        <p:nvPicPr>
          <p:cNvPr id="2" name="Picture 1">
            <a:extLst>
              <a:ext uri="{FF2B5EF4-FFF2-40B4-BE49-F238E27FC236}">
                <a16:creationId xmlns:a16="http://schemas.microsoft.com/office/drawing/2014/main" id="{3DCAAD6C-4105-480A-B0A6-3C8076EFD42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2927D741-94D6-BB70-868C-6E054D8B707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4047071B-7E78-0C6B-1D5A-0B0874EA488B}"/>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C545DA4-2BE3-A38C-5E08-4D3B15E9DB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00B83826-A67A-8962-1FF8-424AD864912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1" name="Picture 10">
            <a:extLst>
              <a:ext uri="{FF2B5EF4-FFF2-40B4-BE49-F238E27FC236}">
                <a16:creationId xmlns:a16="http://schemas.microsoft.com/office/drawing/2014/main" id="{D9829A3C-4381-BE0C-1436-259F092ADA2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2EA487FD-964D-FD48-ED56-9FC4F1169F1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40BFE5A-FE3A-60C9-A7FE-F2C09D636D9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36123A8C-738C-A45C-E526-D4C7B3C994A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7D97E4AB-BC93-FED5-8256-05AD0046FCF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A5CD4B9F-D923-4144-A949-CE2A5DBF02D1}"/>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8C39A0C5-F0A2-B31D-D6E7-814B80AD928B}"/>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F4C7112C-2D62-098C-B7CA-8101E340BF7C}"/>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42ED0F85-3F59-A1C6-CDBE-5E2D2B271429}"/>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558433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ED007-608F-3FDB-90BB-D220E6794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ACB0D5E-60E8-FCB0-CDED-C548DEF91A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F433C2D-1F1C-559A-C7BC-4D530777DE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0EA35-7865-4986-B12F-8C38EC182754}" type="datetimeFigureOut">
              <a:rPr lang="vi-VN" smtClean="0"/>
              <a:t>12/12/2023</a:t>
            </a:fld>
            <a:endParaRPr lang="vi-VN"/>
          </a:p>
        </p:txBody>
      </p:sp>
      <p:sp>
        <p:nvSpPr>
          <p:cNvPr id="5" name="Footer Placeholder 4">
            <a:extLst>
              <a:ext uri="{FF2B5EF4-FFF2-40B4-BE49-F238E27FC236}">
                <a16:creationId xmlns:a16="http://schemas.microsoft.com/office/drawing/2014/main" id="{DB6DB1A9-8108-5BF7-F671-5CB7DAB50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CB5F90C-102D-C95E-97C4-4874290D6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32B7F-F866-4A3C-B1C0-BD022044B2C2}" type="slidenum">
              <a:rPr lang="vi-VN" smtClean="0"/>
              <a:t>‹#›</a:t>
            </a:fld>
            <a:endParaRPr lang="vi-VN"/>
          </a:p>
        </p:txBody>
      </p:sp>
      <p:pic>
        <p:nvPicPr>
          <p:cNvPr id="7" name="Picture 6">
            <a:extLst>
              <a:ext uri="{FF2B5EF4-FFF2-40B4-BE49-F238E27FC236}">
                <a16:creationId xmlns:a16="http://schemas.microsoft.com/office/drawing/2014/main" id="{B5367785-5295-0E58-90C9-9EB45806F09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D1BB785F-A011-CE5D-CECC-B3A6ABEDC2F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DA68FA18-C908-B9A3-CB03-9BA6AE6561AE}"/>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56D9D9F-77FB-AB55-D913-D0B88E4DDA38}"/>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5020253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7733976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slide" Target="slide3.xml"/><Relationship Id="rId18" Type="http://schemas.openxmlformats.org/officeDocument/2006/relationships/slide" Target="slide5.xml"/><Relationship Id="rId3" Type="http://schemas.openxmlformats.org/officeDocument/2006/relationships/slideLayout" Target="../slideLayouts/slideLayout13.xml"/><Relationship Id="rId21" Type="http://schemas.openxmlformats.org/officeDocument/2006/relationships/slide" Target="slide4.xml"/><Relationship Id="rId7" Type="http://schemas.openxmlformats.org/officeDocument/2006/relationships/image" Target="../media/image19.png"/><Relationship Id="rId12" Type="http://schemas.openxmlformats.org/officeDocument/2006/relationships/image" Target="../media/image23.gif"/><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25.png"/><Relationship Id="rId20"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gif"/><Relationship Id="rId15" Type="http://schemas.microsoft.com/office/2007/relationships/hdphoto" Target="../media/hdphoto2.wdp"/><Relationship Id="rId23" Type="http://schemas.openxmlformats.org/officeDocument/2006/relationships/slide" Target="slide7.xml"/><Relationship Id="rId10" Type="http://schemas.openxmlformats.org/officeDocument/2006/relationships/image" Target="../media/image22.png"/><Relationship Id="rId19" Type="http://schemas.openxmlformats.org/officeDocument/2006/relationships/image" Target="../media/image27.pn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slide" Target="slide2.xml"/><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31.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0.png"/><Relationship Id="rId12" Type="http://schemas.microsoft.com/office/2007/relationships/hdphoto" Target="../media/hdphoto4.wdp"/><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0.png"/><Relationship Id="rId12" Type="http://schemas.microsoft.com/office/2007/relationships/hdphoto" Target="../media/hdphoto4.wdp"/><Relationship Id="rId2" Type="http://schemas.openxmlformats.org/officeDocument/2006/relationships/notesSlide" Target="../notesSlides/notesSlide4.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0.png"/><Relationship Id="rId12" Type="http://schemas.microsoft.com/office/2007/relationships/hdphoto" Target="../media/hdphoto4.wdp"/><Relationship Id="rId2" Type="http://schemas.openxmlformats.org/officeDocument/2006/relationships/notesSlide" Target="../notesSlides/notesSlide5.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9.png"/><Relationship Id="rId5" Type="http://schemas.microsoft.com/office/2007/relationships/hdphoto" Target="../media/hdphoto6.wdp"/><Relationship Id="rId10" Type="http://schemas.openxmlformats.org/officeDocument/2006/relationships/image" Target="../media/image40.png"/><Relationship Id="rId4" Type="http://schemas.openxmlformats.org/officeDocument/2006/relationships/image" Target="../media/image38.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pic>
        <p:nvPicPr>
          <p:cNvPr id="5" name="Picture 4">
            <a:extLst>
              <a:ext uri="{FF2B5EF4-FFF2-40B4-BE49-F238E27FC236}">
                <a16:creationId xmlns:a16="http://schemas.microsoft.com/office/drawing/2014/main" id="{C46FDE9D-9678-15B8-87DE-EC161C843C74}"/>
              </a:ext>
            </a:extLst>
          </p:cNvPr>
          <p:cNvPicPr>
            <a:picLocks noChangeAspect="1"/>
          </p:cNvPicPr>
          <p:nvPr/>
        </p:nvPicPr>
        <p:blipFill>
          <a:blip r:embed="rId4"/>
          <a:stretch>
            <a:fillRect/>
          </a:stretch>
        </p:blipFill>
        <p:spPr>
          <a:xfrm>
            <a:off x="3460954" y="4079411"/>
            <a:ext cx="7491525" cy="2930990"/>
          </a:xfrm>
          <a:prstGeom prst="rect">
            <a:avLst/>
          </a:prstGeom>
        </p:spPr>
      </p:pic>
    </p:spTree>
    <p:extLst>
      <p:ext uri="{BB962C8B-B14F-4D97-AF65-F5344CB8AC3E}">
        <p14:creationId xmlns:p14="http://schemas.microsoft.com/office/powerpoint/2010/main" val="118372376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1A643F-5C44-0953-035E-3CE0F332CBBE}"/>
              </a:ext>
            </a:extLst>
          </p:cNvPr>
          <p:cNvSpPr txBox="1"/>
          <p:nvPr/>
        </p:nvSpPr>
        <p:spPr>
          <a:xfrm>
            <a:off x="1864360" y="831334"/>
            <a:ext cx="6106160" cy="369332"/>
          </a:xfrm>
          <a:prstGeom prst="rect">
            <a:avLst/>
          </a:prstGeom>
          <a:noFill/>
        </p:spPr>
        <p:txBody>
          <a:bodyPr wrap="square">
            <a:spAutoFit/>
          </a:bodyPr>
          <a:lstStyle/>
          <a:p>
            <a:r>
              <a:rPr lang="en-SG" b="0" i="0" dirty="0">
                <a:solidFill>
                  <a:srgbClr val="333333"/>
                </a:solidFill>
                <a:effectLst/>
                <a:latin typeface="Roboto" panose="02000000000000000000" pitchFamily="2" charset="0"/>
              </a:rPr>
              <a:t>:</a:t>
            </a:r>
            <a:endParaRPr lang="en-SG" dirty="0"/>
          </a:p>
        </p:txBody>
      </p:sp>
      <p:sp>
        <p:nvSpPr>
          <p:cNvPr id="6" name="TextBox 5">
            <a:extLst>
              <a:ext uri="{FF2B5EF4-FFF2-40B4-BE49-F238E27FC236}">
                <a16:creationId xmlns:a16="http://schemas.microsoft.com/office/drawing/2014/main" id="{4C41B9F1-8B70-E0FF-FC37-F555AF2A200A}"/>
              </a:ext>
            </a:extLst>
          </p:cNvPr>
          <p:cNvSpPr txBox="1"/>
          <p:nvPr/>
        </p:nvSpPr>
        <p:spPr>
          <a:xfrm>
            <a:off x="1247140" y="2028150"/>
            <a:ext cx="10365740" cy="1938992"/>
          </a:xfrm>
          <a:prstGeom prst="rect">
            <a:avLst/>
          </a:prstGeom>
          <a:noFill/>
        </p:spPr>
        <p:txBody>
          <a:bodyPr wrap="square">
            <a:spAutoFit/>
          </a:bodyPr>
          <a:lstStyle/>
          <a:p>
            <a:pPr algn="l"/>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Kể</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số</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hoạt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động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kinh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tế</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biển</a:t>
            </a:r>
            <a:r>
              <a:rPr lang="en-SG" sz="4000" b="1" i="0" dirty="0">
                <a:solidFill>
                  <a:srgbClr val="002060"/>
                </a:solidFill>
                <a:effectLst/>
                <a:latin typeface="Cambria" panose="02040503050406030204" pitchFamily="18" charset="0"/>
                <a:ea typeface="Cambria" panose="02040503050406030204" pitchFamily="18" charset="0"/>
              </a:rPr>
              <a:t> ở </a:t>
            </a:r>
            <a:r>
              <a:rPr lang="en-SG" sz="4000" b="1" i="0" dirty="0" err="1">
                <a:solidFill>
                  <a:srgbClr val="002060"/>
                </a:solidFill>
                <a:effectLst/>
                <a:latin typeface="Cambria" panose="02040503050406030204" pitchFamily="18" charset="0"/>
                <a:ea typeface="Cambria" panose="02040503050406030204" pitchFamily="18" charset="0"/>
              </a:rPr>
              <a:t>vùng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Duyên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hải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Trung.</a:t>
            </a:r>
          </a:p>
          <a:p>
            <a:pPr algn="l"/>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Kể</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số</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bãi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và</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cảng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biển</a:t>
            </a:r>
            <a:r>
              <a:rPr lang="en-SG" sz="4000" b="1" i="0" dirty="0">
                <a:solidFill>
                  <a:srgbClr val="002060"/>
                </a:solidFill>
                <a:effectLst/>
                <a:latin typeface="Cambria" panose="02040503050406030204" pitchFamily="18" charset="0"/>
                <a:ea typeface="Cambria" panose="02040503050406030204" pitchFamily="18" charset="0"/>
              </a:rPr>
              <a:t> ở </a:t>
            </a:r>
            <a:r>
              <a:rPr lang="en-SG" sz="4000" b="1" i="0" dirty="0" err="1">
                <a:solidFill>
                  <a:srgbClr val="002060"/>
                </a:solidFill>
                <a:effectLst/>
                <a:latin typeface="Cambria" panose="02040503050406030204" pitchFamily="18" charset="0"/>
                <a:ea typeface="Cambria" panose="02040503050406030204" pitchFamily="18" charset="0"/>
              </a:rPr>
              <a:t>vùng</a:t>
            </a:r>
            <a:endParaRPr lang="en-SG" sz="4000" b="1" i="0" dirty="0">
              <a:solidFill>
                <a:srgbClr val="002060"/>
              </a:solidFill>
              <a:effectLst/>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CC3ED725-A0AB-2AFF-9C67-472340F23EA2}"/>
              </a:ext>
            </a:extLst>
          </p:cNvPr>
          <p:cNvGrpSpPr/>
          <p:nvPr/>
        </p:nvGrpSpPr>
        <p:grpSpPr>
          <a:xfrm>
            <a:off x="1442720" y="202045"/>
            <a:ext cx="9885680" cy="1475261"/>
            <a:chOff x="1174622" y="1607348"/>
            <a:chExt cx="7968343" cy="1495332"/>
          </a:xfrm>
        </p:grpSpPr>
        <p:sp>
          <p:nvSpPr>
            <p:cNvPr id="16" name="MH_SubTitle_1">
              <a:extLst>
                <a:ext uri="{FF2B5EF4-FFF2-40B4-BE49-F238E27FC236}">
                  <a16:creationId xmlns:a16="http://schemas.microsoft.com/office/drawing/2014/main" id="{88BA7F77-F68B-874F-B4F1-E73BAE768457}"/>
                </a:ext>
              </a:extLst>
            </p:cNvPr>
            <p:cNvSpPr>
              <a:spLocks noChangeArrowheads="1"/>
            </p:cNvSpPr>
            <p:nvPr>
              <p:custDataLst>
                <p:tags r:id="rId2"/>
              </p:custDataLst>
            </p:nvPr>
          </p:nvSpPr>
          <p:spPr bwMode="gray">
            <a:xfrm>
              <a:off x="1174622" y="1607348"/>
              <a:ext cx="7968343" cy="1495332"/>
            </a:xfrm>
            <a:prstGeom prst="roundRect">
              <a:avLst>
                <a:gd name="adj" fmla="val 50000"/>
              </a:avLst>
            </a:prstGeom>
            <a:solidFill>
              <a:srgbClr val="F1DFD2"/>
            </a:solidFill>
            <a:ln>
              <a:noFill/>
            </a:ln>
            <a:scene3d>
              <a:camera prst="orthographicFront"/>
              <a:lightRig rig="threePt" dir="t"/>
            </a:scene3d>
            <a:sp3d>
              <a:bevelT w="114300" prst="hardEdge"/>
            </a:sp3d>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marL="0" marR="0" lvl="0" indent="0" algn="ctr" defTabSz="866943" rtl="0" eaLnBrk="0" fontAlgn="base" latinLnBrk="0" hangingPunct="0">
                <a:lnSpc>
                  <a:spcPct val="100000"/>
                </a:lnSpc>
                <a:spcBef>
                  <a:spcPct val="20000"/>
                </a:spcBef>
                <a:spcAft>
                  <a:spcPct val="0"/>
                </a:spcAft>
                <a:buClrTx/>
                <a:buSzTx/>
                <a:buFontTx/>
                <a:buNone/>
                <a:tabLst/>
                <a:defRPr/>
              </a:pPr>
              <a:endParaRPr kumimoji="1" lang="zh-CN" altLang="en-US" sz="3000" b="1" i="0" u="none" strike="noStrike" kern="1200" cap="none" spc="0" normalizeH="0" baseline="0" noProof="0" dirty="0">
                <a:ln>
                  <a:noFill/>
                </a:ln>
                <a:solidFill>
                  <a:srgbClr val="ED7D31">
                    <a:lumMod val="50000"/>
                  </a:srgbClr>
                </a:solidFill>
                <a:effectLst>
                  <a:outerShdw blurRad="38100" dist="38100" dir="2700000" algn="tl">
                    <a:srgbClr val="000000">
                      <a:alpha val="43137"/>
                    </a:srgbClr>
                  </a:outerShdw>
                </a:effectLst>
                <a:uLnTx/>
                <a:uFillTx/>
                <a:latin typeface="UTM Guanine" panose="02040603050506020204" pitchFamily="18" charset="0"/>
                <a:ea typeface="inpin heiti" panose="00000500000000000000" pitchFamily="2" charset="-122"/>
                <a:cs typeface="+mn-cs"/>
                <a:sym typeface="inpin heiti" panose="00000500000000000000" pitchFamily="2" charset="-122"/>
              </a:endParaRPr>
            </a:p>
          </p:txBody>
        </p:sp>
        <p:sp>
          <p:nvSpPr>
            <p:cNvPr id="17" name="TextBox 16">
              <a:extLst>
                <a:ext uri="{FF2B5EF4-FFF2-40B4-BE49-F238E27FC236}">
                  <a16:creationId xmlns:a16="http://schemas.microsoft.com/office/drawing/2014/main" id="{6878D122-C24E-01DE-2A2A-381352E873B6}"/>
                </a:ext>
              </a:extLst>
            </p:cNvPr>
            <p:cNvSpPr txBox="1"/>
            <p:nvPr/>
          </p:nvSpPr>
          <p:spPr>
            <a:xfrm>
              <a:off x="2015077" y="1684291"/>
              <a:ext cx="6751173" cy="1341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UTM Guanine" panose="02040603050506020204" pitchFamily="18" charset="0"/>
                  <a:ea typeface="微软雅黑"/>
                  <a:cs typeface="+mn-cs"/>
                </a:rPr>
                <a:t>1.  Đọc thông tin và quan sát các hình 6, 7 em hãy:</a:t>
              </a:r>
              <a:endParaRPr kumimoji="0" lang="en-US" sz="4000" b="1" i="0" u="none" strike="noStrike" kern="1200" cap="none" spc="0" normalizeH="0" baseline="0" noProof="0" dirty="0">
                <a:ln>
                  <a:noFill/>
                </a:ln>
                <a:solidFill>
                  <a:srgbClr val="70AD47">
                    <a:lumMod val="50000"/>
                  </a:srgbClr>
                </a:solidFill>
                <a:effectLst/>
                <a:uLnTx/>
                <a:uFillTx/>
                <a:latin typeface="UTM Guanine" panose="02040603050506020204" pitchFamily="18" charset="0"/>
                <a:ea typeface="微软雅黑"/>
                <a:cs typeface="+mn-cs"/>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kids sitting at desks&#10;&#10;Description automatically generated">
            <a:extLst>
              <a:ext uri="{FF2B5EF4-FFF2-40B4-BE49-F238E27FC236}">
                <a16:creationId xmlns:a16="http://schemas.microsoft.com/office/drawing/2014/main" id="{E52D5973-5691-45D5-2BE7-515E621E0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042" y="1114170"/>
            <a:ext cx="9299534" cy="5743830"/>
          </a:xfrm>
          <a:prstGeom prst="rect">
            <a:avLst/>
          </a:prstGeom>
        </p:spPr>
      </p:pic>
    </p:spTree>
    <p:extLst>
      <p:ext uri="{BB962C8B-B14F-4D97-AF65-F5344CB8AC3E}">
        <p14:creationId xmlns:p14="http://schemas.microsoft.com/office/powerpoint/2010/main" val="1644202044"/>
      </p:ext>
    </p:extLst>
  </p:cSld>
  <p:clrMapOvr>
    <a:masterClrMapping/>
  </p:clrMapOvr>
  <p:transition>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5D3AC-8346-39D2-DF95-EED3862FB10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432560" y="548640"/>
            <a:ext cx="9716931" cy="6153769"/>
          </a:xfrm>
          <a:prstGeom prst="rect">
            <a:avLst/>
          </a:prstGeom>
        </p:spPr>
      </p:pic>
      <p:sp>
        <p:nvSpPr>
          <p:cNvPr id="6" name="TextBox 5">
            <a:extLst>
              <a:ext uri="{FF2B5EF4-FFF2-40B4-BE49-F238E27FC236}">
                <a16:creationId xmlns:a16="http://schemas.microsoft.com/office/drawing/2014/main" id="{C180F18B-477F-9746-2DA8-DB4D007E933F}"/>
              </a:ext>
            </a:extLst>
          </p:cNvPr>
          <p:cNvSpPr txBox="1"/>
          <p:nvPr/>
        </p:nvSpPr>
        <p:spPr>
          <a:xfrm>
            <a:off x="1042509" y="86975"/>
            <a:ext cx="11531600" cy="461665"/>
          </a:xfrm>
          <a:prstGeom prst="rect">
            <a:avLst/>
          </a:prstGeom>
          <a:noFill/>
        </p:spPr>
        <p:txBody>
          <a:bodyPr wrap="square" rtlCol="0">
            <a:spAutoFit/>
          </a:bodyPr>
          <a:lstStyle/>
          <a:p>
            <a:r>
              <a:rPr lang="vi-VN" sz="2400" b="1" dirty="0">
                <a:solidFill>
                  <a:srgbClr val="FF0000"/>
                </a:solidFill>
                <a:latin typeface="Cambria" panose="02040503050406030204" pitchFamily="18" charset="0"/>
                <a:ea typeface="Cambria" panose="02040503050406030204" pitchFamily="18" charset="0"/>
              </a:rPr>
              <a:t>BẢNG MỘT SỐ HOẠT ĐỘNG KINH TẾ BIỂN CỦA VÙNG DUYÊN HẢI MIỀN TRUNG</a:t>
            </a:r>
            <a:endParaRPr lang="en-SG"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385750"/>
      </p:ext>
    </p:extLst>
  </p:cSld>
  <p:clrMapOvr>
    <a:masterClrMapping/>
  </p:clrMapOvr>
  <p:transition>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sp>
        <p:nvSpPr>
          <p:cNvPr id="2" name="文本框 22">
            <a:extLst>
              <a:ext uri="{FF2B5EF4-FFF2-40B4-BE49-F238E27FC236}">
                <a16:creationId xmlns:a16="http://schemas.microsoft.com/office/drawing/2014/main" id="{56F08EC8-DBFB-2BF0-06A4-370B3F598420}"/>
              </a:ext>
            </a:extLst>
          </p:cNvPr>
          <p:cNvSpPr txBox="1"/>
          <p:nvPr/>
        </p:nvSpPr>
        <p:spPr>
          <a:xfrm rot="16200000">
            <a:off x="5239852" y="2088447"/>
            <a:ext cx="3262432" cy="6923310"/>
          </a:xfrm>
          <a:prstGeom prst="rect">
            <a:avLst/>
          </a:prstGeom>
          <a:noFill/>
        </p:spPr>
        <p:txBody>
          <a:bodyPr vert="eaVert" wrap="square" rtlCol="0">
            <a:spAutoFit/>
          </a:bodyPr>
          <a:lstStyle/>
          <a:p>
            <a:pPr algn="ctr"/>
            <a:r>
              <a:rPr lang="vi-VN" altLang="zh-CN" sz="10000" dirty="0">
                <a:gradFill>
                  <a:gsLst>
                    <a:gs pos="1000">
                      <a:schemeClr val="accent1">
                        <a:lumMod val="5000"/>
                        <a:lumOff val="95000"/>
                      </a:schemeClr>
                    </a:gs>
                    <a:gs pos="64000">
                      <a:srgbClr val="FF0000"/>
                    </a:gs>
                    <a:gs pos="36000">
                      <a:srgbClr val="7030A0"/>
                    </a:gs>
                  </a:gsLst>
                  <a:lin ang="5400000" scaled="1"/>
                </a:gradFill>
                <a:latin typeface="#9Slide07 SVNZiclets" panose="02000603000000000000" pitchFamily="2" charset="0"/>
                <a:ea typeface="微软雅黑" panose="020B0503020204020204" pitchFamily="34" charset="-122"/>
              </a:rPr>
              <a:t>LUYỆN </a:t>
            </a:r>
          </a:p>
          <a:p>
            <a:pPr algn="ctr"/>
            <a:r>
              <a:rPr lang="vi-VN" altLang="zh-CN" sz="10000" dirty="0">
                <a:gradFill>
                  <a:gsLst>
                    <a:gs pos="1000">
                      <a:schemeClr val="accent1">
                        <a:lumMod val="5000"/>
                        <a:lumOff val="95000"/>
                      </a:schemeClr>
                    </a:gs>
                    <a:gs pos="64000">
                      <a:srgbClr val="FF0000"/>
                    </a:gs>
                    <a:gs pos="36000">
                      <a:srgbClr val="7030A0"/>
                    </a:gs>
                  </a:gsLst>
                  <a:lin ang="5400000" scaled="1"/>
                </a:gradFill>
                <a:latin typeface="#9Slide07 SVNZiclets" panose="02000603000000000000" pitchFamily="2" charset="0"/>
                <a:ea typeface="微软雅黑" panose="020B0503020204020204" pitchFamily="34" charset="-122"/>
              </a:rPr>
              <a:t>TẬP</a:t>
            </a:r>
            <a:endParaRPr lang="en-US" altLang="zh-CN" sz="10000" dirty="0">
              <a:gradFill>
                <a:gsLst>
                  <a:gs pos="1000">
                    <a:schemeClr val="accent1">
                      <a:lumMod val="5000"/>
                      <a:lumOff val="95000"/>
                    </a:schemeClr>
                  </a:gs>
                  <a:gs pos="64000">
                    <a:srgbClr val="FF0000"/>
                  </a:gs>
                  <a:gs pos="36000">
                    <a:srgbClr val="7030A0"/>
                  </a:gs>
                </a:gsLst>
                <a:lin ang="5400000" scaled="1"/>
              </a:gradFill>
              <a:latin typeface="#9Slide07 SVNZiclets" panose="02000603000000000000" pitchFamily="2" charset="0"/>
              <a:ea typeface="微软雅黑" panose="020B0503020204020204" pitchFamily="34" charset="-122"/>
            </a:endParaRPr>
          </a:p>
        </p:txBody>
      </p:sp>
    </p:spTree>
    <p:extLst>
      <p:ext uri="{BB962C8B-B14F-4D97-AF65-F5344CB8AC3E}">
        <p14:creationId xmlns:p14="http://schemas.microsoft.com/office/powerpoint/2010/main" val="251468198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D2DF745-9FC5-19C5-13D1-213C45AC616B}"/>
              </a:ext>
            </a:extLst>
          </p:cNvPr>
          <p:cNvSpPr/>
          <p:nvPr/>
        </p:nvSpPr>
        <p:spPr>
          <a:xfrm>
            <a:off x="1030645" y="150669"/>
            <a:ext cx="10474052" cy="168272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5" name="TextBox 4">
            <a:extLst>
              <a:ext uri="{FF2B5EF4-FFF2-40B4-BE49-F238E27FC236}">
                <a16:creationId xmlns:a16="http://schemas.microsoft.com/office/drawing/2014/main" id="{EC06D7D8-4EBC-80F4-91A3-2961D341AD17}"/>
              </a:ext>
            </a:extLst>
          </p:cNvPr>
          <p:cNvSpPr txBox="1"/>
          <p:nvPr/>
        </p:nvSpPr>
        <p:spPr>
          <a:xfrm>
            <a:off x="902737" y="321509"/>
            <a:ext cx="10734040" cy="1323439"/>
          </a:xfrm>
          <a:prstGeom prst="rect">
            <a:avLst/>
          </a:prstGeom>
          <a:noFill/>
        </p:spPr>
        <p:txBody>
          <a:bodyPr wrap="square">
            <a:spAutoFit/>
          </a:bodyPr>
          <a:lstStyle/>
          <a:p>
            <a:pPr algn="ctr"/>
            <a:r>
              <a:rPr lang="vi-VN" sz="4000" b="1" i="0" dirty="0">
                <a:solidFill>
                  <a:srgbClr val="C00000"/>
                </a:solidFill>
                <a:effectLst/>
                <a:latin typeface="Cambria" panose="02040503050406030204" pitchFamily="18" charset="0"/>
                <a:ea typeface="Cambria" panose="02040503050406030204" pitchFamily="18" charset="0"/>
              </a:rPr>
              <a:t>1. Vẽ sơ đồ tư duy thể hiện một số hoạt động kinh tế biển ở vùng Duyên hải miền Trung.</a:t>
            </a:r>
            <a:endParaRPr lang="en-SG" sz="4000" b="1" dirty="0">
              <a:solidFill>
                <a:srgbClr val="C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AB22C57-EAAC-40D9-4D9A-8B1E7488AE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2036" t="9853" r="8758" b="-8301"/>
          <a:stretch/>
        </p:blipFill>
        <p:spPr>
          <a:xfrm>
            <a:off x="628131" y="2004234"/>
            <a:ext cx="10935737" cy="4319732"/>
          </a:xfrm>
          <a:prstGeom prst="rect">
            <a:avLst/>
          </a:prstGeom>
        </p:spPr>
      </p:pic>
    </p:spTree>
    <p:extLst>
      <p:ext uri="{BB962C8B-B14F-4D97-AF65-F5344CB8AC3E}">
        <p14:creationId xmlns:p14="http://schemas.microsoft.com/office/powerpoint/2010/main" val="47613683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29358" t="47250" r="26939" b="18737"/>
          <a:stretch/>
        </p:blipFill>
        <p:spPr bwMode="auto">
          <a:xfrm>
            <a:off x="2432115" y="838985"/>
            <a:ext cx="7220932" cy="43646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2663646"/>
      </p:ext>
    </p:extLst>
  </p:cSld>
  <p:clrMapOvr>
    <a:masterClrMapping/>
  </p:clrMapOvr>
  <p:transition>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Picture 2">
            <a:extLst>
              <a:ext uri="{FF2B5EF4-FFF2-40B4-BE49-F238E27FC236}">
                <a16:creationId xmlns:a16="http://schemas.microsoft.com/office/drawing/2014/main" id="{C113C21E-40E4-64FD-E089-A31B8847FBE8}"/>
              </a:ext>
            </a:extLst>
          </p:cNvPr>
          <p:cNvPicPr>
            <a:picLocks noChangeAspect="1"/>
          </p:cNvPicPr>
          <p:nvPr/>
        </p:nvPicPr>
        <p:blipFill>
          <a:blip r:embed="rId3"/>
          <a:stretch>
            <a:fillRect/>
          </a:stretch>
        </p:blipFill>
        <p:spPr>
          <a:xfrm>
            <a:off x="2854360" y="1487255"/>
            <a:ext cx="6919560" cy="3883489"/>
          </a:xfrm>
          <a:prstGeom prst="rect">
            <a:avLst/>
          </a:prstGeom>
        </p:spPr>
      </p:pic>
    </p:spTree>
    <p:extLst>
      <p:ext uri="{BB962C8B-B14F-4D97-AF65-F5344CB8AC3E}">
        <p14:creationId xmlns:p14="http://schemas.microsoft.com/office/powerpoint/2010/main" val="3336602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A98653A-5B42-E25D-9FC6-34CF04A9ADDA}"/>
              </a:ext>
            </a:extLst>
          </p:cNvPr>
          <p:cNvSpPr/>
          <p:nvPr/>
        </p:nvSpPr>
        <p:spPr>
          <a:xfrm>
            <a:off x="1002404" y="204728"/>
            <a:ext cx="10572075" cy="213806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7" name="TextBox 6">
            <a:extLst>
              <a:ext uri="{FF2B5EF4-FFF2-40B4-BE49-F238E27FC236}">
                <a16:creationId xmlns:a16="http://schemas.microsoft.com/office/drawing/2014/main" id="{AB77871F-F90C-AF24-8E23-A1A5457CE29D}"/>
              </a:ext>
            </a:extLst>
          </p:cNvPr>
          <p:cNvSpPr txBox="1"/>
          <p:nvPr/>
        </p:nvSpPr>
        <p:spPr>
          <a:xfrm>
            <a:off x="1160481" y="204728"/>
            <a:ext cx="10332719" cy="1938992"/>
          </a:xfrm>
          <a:prstGeom prst="rect">
            <a:avLst/>
          </a:prstGeom>
          <a:noFill/>
        </p:spPr>
        <p:txBody>
          <a:bodyPr wrap="square">
            <a:spAutoFit/>
          </a:bodyPr>
          <a:lstStyle/>
          <a:p>
            <a:pPr algn="just"/>
            <a:r>
              <a:rPr lang="vi-VN" sz="4000" b="1" i="0" dirty="0">
                <a:solidFill>
                  <a:srgbClr val="C00000"/>
                </a:solidFill>
                <a:effectLst/>
                <a:latin typeface="Cambria" panose="02040503050406030204" pitchFamily="18" charset="0"/>
                <a:ea typeface="Cambria" panose="02040503050406030204" pitchFamily="18" charset="0"/>
              </a:rPr>
              <a:t>Sưu tầm thông tin về một vận dụng gắn liền với hoạt động kinh tế biển ở vùng Duyên hải miền Trung và trình bày trước lớp.</a:t>
            </a:r>
            <a:endParaRPr lang="en-SG" sz="4000" b="1" dirty="0">
              <a:solidFill>
                <a:srgbClr val="C0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EE123EE-09FD-80AB-5314-CF48159D07FC}"/>
              </a:ext>
            </a:extLst>
          </p:cNvPr>
          <p:cNvSpPr txBox="1"/>
          <p:nvPr/>
        </p:nvSpPr>
        <p:spPr>
          <a:xfrm>
            <a:off x="1731981" y="3002975"/>
            <a:ext cx="9189720" cy="3016210"/>
          </a:xfrm>
          <a:prstGeom prst="rect">
            <a:avLst/>
          </a:prstGeom>
          <a:noFill/>
        </p:spPr>
        <p:txBody>
          <a:bodyPr wrap="square">
            <a:spAutoFit/>
          </a:bodyPr>
          <a:lstStyle/>
          <a:p>
            <a:pPr algn="just"/>
            <a:r>
              <a:rPr lang="vi-VN" sz="3800" b="1" i="0" dirty="0">
                <a:solidFill>
                  <a:srgbClr val="002060"/>
                </a:solidFill>
                <a:effectLst/>
                <a:latin typeface="Cambria" panose="02040503050406030204" pitchFamily="18" charset="0"/>
                <a:ea typeface="Cambria" panose="02040503050406030204" pitchFamily="18" charset="0"/>
              </a:rPr>
              <a:t>Thuyền thúng được làm từ tre, có hình như chiếc thúng, là phương tiện đánh bắt thủy sản của ngư dân vùng ven biển, ngoài ra thuyền thúng còn được sử dụng trong hoạt động du lịch.</a:t>
            </a:r>
            <a:endParaRPr lang="en-SG" sz="3800" b="1" dirty="0">
              <a:solidFill>
                <a:srgbClr val="002060"/>
              </a:solidFill>
              <a:latin typeface="Cambria" panose="02040503050406030204" pitchFamily="18" charset="0"/>
              <a:ea typeface="Cambria" panose="02040503050406030204" pitchFamily="18" charset="0"/>
            </a:endParaRPr>
          </a:p>
        </p:txBody>
      </p:sp>
      <p:pic>
        <p:nvPicPr>
          <p:cNvPr id="11" name="图片 14">
            <a:extLst>
              <a:ext uri="{FF2B5EF4-FFF2-40B4-BE49-F238E27FC236}">
                <a16:creationId xmlns:a16="http://schemas.microsoft.com/office/drawing/2014/main" id="{42DA1DF6-11D7-6156-AA42-0A1B5D656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10" y="-650047"/>
            <a:ext cx="13341986" cy="10322253"/>
          </a:xfrm>
          <a:prstGeom prst="rect">
            <a:avLst/>
          </a:prstGeom>
        </p:spPr>
      </p:pic>
    </p:spTree>
    <p:extLst>
      <p:ext uri="{BB962C8B-B14F-4D97-AF65-F5344CB8AC3E}">
        <p14:creationId xmlns:p14="http://schemas.microsoft.com/office/powerpoint/2010/main" val="152908524"/>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4C8E6-8DEB-320C-7C4A-B48C9456D51D}"/>
              </a:ext>
            </a:extLst>
          </p:cNvPr>
          <p:cNvPicPr>
            <a:picLocks noChangeAspect="1"/>
          </p:cNvPicPr>
          <p:nvPr/>
        </p:nvPicPr>
        <p:blipFill>
          <a:blip r:embed="rId2"/>
          <a:stretch>
            <a:fillRect/>
          </a:stretch>
        </p:blipFill>
        <p:spPr>
          <a:xfrm>
            <a:off x="498793" y="0"/>
            <a:ext cx="5778998" cy="4367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04C0467-6977-4A0D-D65D-A304A6EA4221}"/>
              </a:ext>
            </a:extLst>
          </p:cNvPr>
          <p:cNvPicPr>
            <a:picLocks noChangeAspect="1"/>
          </p:cNvPicPr>
          <p:nvPr/>
        </p:nvPicPr>
        <p:blipFill>
          <a:blip r:embed="rId3"/>
          <a:stretch>
            <a:fillRect/>
          </a:stretch>
        </p:blipFill>
        <p:spPr>
          <a:xfrm>
            <a:off x="6313349" y="2966720"/>
            <a:ext cx="5847551" cy="3891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4517490"/>
      </p:ext>
    </p:extLst>
  </p:cSld>
  <p:clrMapOvr>
    <a:masterClrMapping/>
  </p:clrMapOvr>
  <p:transition>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318C6-42D5-434C-8906-EF70BC585D9C}"/>
              </a:ext>
            </a:extLst>
          </p:cNvPr>
          <p:cNvPicPr>
            <a:picLocks noChangeAspect="1"/>
          </p:cNvPicPr>
          <p:nvPr/>
        </p:nvPicPr>
        <p:blipFill>
          <a:blip r:embed="rId2"/>
          <a:stretch>
            <a:fillRect/>
          </a:stretch>
        </p:blipFill>
        <p:spPr>
          <a:xfrm>
            <a:off x="2164726" y="2487053"/>
            <a:ext cx="8522947" cy="2645893"/>
          </a:xfrm>
          <a:prstGeom prst="rect">
            <a:avLst/>
          </a:prstGeom>
        </p:spPr>
      </p:pic>
    </p:spTree>
    <p:extLst>
      <p:ext uri="{BB962C8B-B14F-4D97-AF65-F5344CB8AC3E}">
        <p14:creationId xmlns:p14="http://schemas.microsoft.com/office/powerpoint/2010/main" val="790258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0AC80FE-AD16-6895-2231-28B75E517BA7}"/>
              </a:ext>
            </a:extLst>
          </p:cNvPr>
          <p:cNvPicPr>
            <a:picLocks noChangeAspect="1"/>
          </p:cNvPicPr>
          <p:nvPr/>
        </p:nvPicPr>
        <p:blipFill rotWithShape="1">
          <a:blip r:embed="rId5">
            <a:extLst>
              <a:ext uri="{28A0092B-C50C-407E-A947-70E740481C1C}">
                <a14:useLocalDpi xmlns:a14="http://schemas.microsoft.com/office/drawing/2010/main" val="0"/>
              </a:ext>
            </a:extLst>
          </a:blip>
          <a:srcRect t="33664"/>
          <a:stretch/>
        </p:blipFill>
        <p:spPr>
          <a:xfrm>
            <a:off x="5313355" y="187451"/>
            <a:ext cx="5886450" cy="3904843"/>
          </a:xfrm>
          <a:prstGeom prst="rect">
            <a:avLst/>
          </a:prstGeom>
        </p:spPr>
      </p:pic>
      <p:pic>
        <p:nvPicPr>
          <p:cNvPr id="21" name="Picture 20">
            <a:extLst>
              <a:ext uri="{FF2B5EF4-FFF2-40B4-BE49-F238E27FC236}">
                <a16:creationId xmlns:a16="http://schemas.microsoft.com/office/drawing/2014/main" id="{C8A14E23-1A46-0010-BE84-5C9AD4AFD159}"/>
              </a:ext>
            </a:extLst>
          </p:cNvPr>
          <p:cNvPicPr>
            <a:picLocks noChangeAspect="1"/>
          </p:cNvPicPr>
          <p:nvPr/>
        </p:nvPicPr>
        <p:blipFill rotWithShape="1">
          <a:blip r:embed="rId5">
            <a:extLst>
              <a:ext uri="{28A0092B-C50C-407E-A947-70E740481C1C}">
                <a14:useLocalDpi xmlns:a14="http://schemas.microsoft.com/office/drawing/2010/main" val="0"/>
              </a:ext>
            </a:extLst>
          </a:blip>
          <a:srcRect t="33664"/>
          <a:stretch/>
        </p:blipFill>
        <p:spPr>
          <a:xfrm>
            <a:off x="6305550" y="2327323"/>
            <a:ext cx="5886450" cy="3904843"/>
          </a:xfrm>
          <a:prstGeom prst="rect">
            <a:avLst/>
          </a:prstGeom>
        </p:spPr>
      </p:pic>
      <p:pic>
        <p:nvPicPr>
          <p:cNvPr id="25" name="Tieng-song-bien-www_nhacchuongvui_com.mp3">
            <a:hlinkClick r:id="" action="ppaction://media"/>
            <a:extLst>
              <a:ext uri="{FF2B5EF4-FFF2-40B4-BE49-F238E27FC236}">
                <a16:creationId xmlns:a16="http://schemas.microsoft.com/office/drawing/2014/main" id="{36B1E8AD-1248-ECED-9E85-E844B2065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76865" y="2217931"/>
            <a:ext cx="609600" cy="609600"/>
          </a:xfrm>
          <a:prstGeom prst="rect">
            <a:avLst/>
          </a:prstGeom>
        </p:spPr>
      </p:pic>
      <p:pic>
        <p:nvPicPr>
          <p:cNvPr id="40" name="Picture 39">
            <a:extLst>
              <a:ext uri="{FF2B5EF4-FFF2-40B4-BE49-F238E27FC236}">
                <a16:creationId xmlns:a16="http://schemas.microsoft.com/office/drawing/2014/main" id="{55C38A58-A6AC-DBD4-F3EC-282F8592F410}"/>
              </a:ext>
            </a:extLst>
          </p:cNvPr>
          <p:cNvPicPr>
            <a:picLocks noChangeAspect="1"/>
          </p:cNvPicPr>
          <p:nvPr/>
        </p:nvPicPr>
        <p:blipFill>
          <a:blip r:embed="rId7"/>
          <a:stretch>
            <a:fillRect/>
          </a:stretch>
        </p:blipFill>
        <p:spPr>
          <a:xfrm>
            <a:off x="19336" y="-114958"/>
            <a:ext cx="12192000" cy="5919216"/>
          </a:xfrm>
          <a:prstGeom prst="rect">
            <a:avLst/>
          </a:prstGeom>
        </p:spPr>
      </p:pic>
      <p:pic>
        <p:nvPicPr>
          <p:cNvPr id="16" name="Picture 15">
            <a:extLst>
              <a:ext uri="{FF2B5EF4-FFF2-40B4-BE49-F238E27FC236}">
                <a16:creationId xmlns:a16="http://schemas.microsoft.com/office/drawing/2014/main" id="{AB5967A8-A749-FB46-B617-CA41378AACAA}"/>
              </a:ext>
            </a:extLst>
          </p:cNvPr>
          <p:cNvPicPr>
            <a:picLocks noChangeAspect="1"/>
          </p:cNvPicPr>
          <p:nvPr/>
        </p:nvPicPr>
        <p:blipFill rotWithShape="1">
          <a:blip r:embed="rId5">
            <a:extLst>
              <a:ext uri="{28A0092B-C50C-407E-A947-70E740481C1C}">
                <a14:useLocalDpi xmlns:a14="http://schemas.microsoft.com/office/drawing/2010/main" val="0"/>
              </a:ext>
            </a:extLst>
          </a:blip>
          <a:srcRect t="33664"/>
          <a:stretch/>
        </p:blipFill>
        <p:spPr>
          <a:xfrm>
            <a:off x="4185761" y="57257"/>
            <a:ext cx="7754107" cy="3904843"/>
          </a:xfrm>
          <a:prstGeom prst="rect">
            <a:avLst/>
          </a:prstGeom>
        </p:spPr>
      </p:pic>
      <p:pic>
        <p:nvPicPr>
          <p:cNvPr id="17" name="Picture 16">
            <a:extLst>
              <a:ext uri="{FF2B5EF4-FFF2-40B4-BE49-F238E27FC236}">
                <a16:creationId xmlns:a16="http://schemas.microsoft.com/office/drawing/2014/main" id="{F8315526-F1DD-9359-6432-982E119F647B}"/>
              </a:ext>
            </a:extLst>
          </p:cNvPr>
          <p:cNvPicPr>
            <a:picLocks noChangeAspect="1"/>
          </p:cNvPicPr>
          <p:nvPr/>
        </p:nvPicPr>
        <p:blipFill rotWithShape="1">
          <a:blip r:embed="rId5">
            <a:extLst>
              <a:ext uri="{28A0092B-C50C-407E-A947-70E740481C1C}">
                <a14:useLocalDpi xmlns:a14="http://schemas.microsoft.com/office/drawing/2010/main" val="0"/>
              </a:ext>
            </a:extLst>
          </a:blip>
          <a:srcRect t="33664"/>
          <a:stretch/>
        </p:blipFill>
        <p:spPr>
          <a:xfrm>
            <a:off x="-1288462" y="41753"/>
            <a:ext cx="7178341" cy="3904843"/>
          </a:xfrm>
          <a:prstGeom prst="rect">
            <a:avLst/>
          </a:prstGeom>
        </p:spPr>
      </p:pic>
      <p:pic>
        <p:nvPicPr>
          <p:cNvPr id="18" name="Picture 17">
            <a:extLst>
              <a:ext uri="{FF2B5EF4-FFF2-40B4-BE49-F238E27FC236}">
                <a16:creationId xmlns:a16="http://schemas.microsoft.com/office/drawing/2014/main" id="{D25D04C3-5279-D002-6A3B-4CE85B8EEB0E}"/>
              </a:ext>
            </a:extLst>
          </p:cNvPr>
          <p:cNvPicPr>
            <a:picLocks noChangeAspect="1"/>
          </p:cNvPicPr>
          <p:nvPr/>
        </p:nvPicPr>
        <p:blipFill rotWithShape="1">
          <a:blip r:embed="rId5">
            <a:extLst>
              <a:ext uri="{28A0092B-C50C-407E-A947-70E740481C1C}">
                <a14:useLocalDpi xmlns:a14="http://schemas.microsoft.com/office/drawing/2010/main" val="0"/>
              </a:ext>
            </a:extLst>
          </a:blip>
          <a:srcRect t="33664"/>
          <a:stretch/>
        </p:blipFill>
        <p:spPr>
          <a:xfrm>
            <a:off x="7942163" y="407976"/>
            <a:ext cx="5886450" cy="3904843"/>
          </a:xfrm>
          <a:prstGeom prst="rect">
            <a:avLst/>
          </a:prstGeom>
        </p:spPr>
      </p:pic>
      <p:pic>
        <p:nvPicPr>
          <p:cNvPr id="11" name="Picture 2" descr="Floating Clouds Sticker for iOS &amp;amp; Android | GIPHY">
            <a:extLst>
              <a:ext uri="{FF2B5EF4-FFF2-40B4-BE49-F238E27FC236}">
                <a16:creationId xmlns:a16="http://schemas.microsoft.com/office/drawing/2014/main" id="{F6F60816-612E-3AA4-5A03-ABDB8C75C5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6175" y="-335358"/>
            <a:ext cx="4410635" cy="1453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CFC6740-8015-9CCA-45D7-9F1E52F17C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8014" y="4818196"/>
            <a:ext cx="17428028" cy="2565116"/>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89F1683C-11D9-1339-3DCB-6680EB1ECCF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824" b="97176" l="4625" r="98125">
                        <a14:foregroundMark x1="83625" y1="3488" x2="83625" y2="3488"/>
                        <a14:foregroundMark x1="90750" y1="8804" x2="90750" y2="8804"/>
                        <a14:foregroundMark x1="94875" y1="22259" x2="94875" y2="22259"/>
                        <a14:foregroundMark x1="95625" y1="29402" x2="95625" y2="29402"/>
                        <a14:foregroundMark x1="98125" y1="33223" x2="98125" y2="33223"/>
                        <a14:foregroundMark x1="58500" y1="93522" x2="58500" y2="93522"/>
                        <a14:foregroundMark x1="61875" y1="96179" x2="61875" y2="96179"/>
                        <a14:foregroundMark x1="4625" y1="97176" x2="4625" y2="97176"/>
                        <a14:foregroundMark x1="67500" y1="11462" x2="67500" y2="11462"/>
                      </a14:backgroundRemoval>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8365249" y="4092294"/>
            <a:ext cx="3826751" cy="2910671"/>
          </a:xfrm>
          <a:prstGeom prst="rect">
            <a:avLst/>
          </a:prstGeom>
        </p:spPr>
      </p:pic>
      <p:pic>
        <p:nvPicPr>
          <p:cNvPr id="24" name="Google Shape;94;p3">
            <a:extLst>
              <a:ext uri="{FF2B5EF4-FFF2-40B4-BE49-F238E27FC236}">
                <a16:creationId xmlns:a16="http://schemas.microsoft.com/office/drawing/2014/main" id="{48E72EDB-65C7-4F7E-8112-4468425ABE89}"/>
              </a:ext>
            </a:extLst>
          </p:cNvPr>
          <p:cNvPicPr preferRelativeResize="0"/>
          <p:nvPr/>
        </p:nvPicPr>
        <p:blipFill>
          <a:blip r:embed="rId12">
            <a:alphaModFix/>
          </a:blip>
          <a:stretch>
            <a:fillRect/>
          </a:stretch>
        </p:blipFill>
        <p:spPr>
          <a:xfrm>
            <a:off x="64212" y="5357331"/>
            <a:ext cx="12286374" cy="1257300"/>
          </a:xfrm>
          <a:prstGeom prst="rect">
            <a:avLst/>
          </a:prstGeom>
          <a:noFill/>
          <a:ln>
            <a:noFill/>
          </a:ln>
          <a:effectLst>
            <a:outerShdw blurRad="292100" dist="219075" dir="16200000" rotWithShape="0">
              <a:srgbClr val="000000">
                <a:alpha val="40000"/>
              </a:srgbClr>
            </a:outerShdw>
          </a:effectLst>
        </p:spPr>
      </p:pic>
      <p:pic>
        <p:nvPicPr>
          <p:cNvPr id="52" name="Google Shape;94;p3">
            <a:extLst>
              <a:ext uri="{FF2B5EF4-FFF2-40B4-BE49-F238E27FC236}">
                <a16:creationId xmlns:a16="http://schemas.microsoft.com/office/drawing/2014/main" id="{4950C6B7-B1E7-A43C-C368-A38D4908AF0D}"/>
              </a:ext>
            </a:extLst>
          </p:cNvPr>
          <p:cNvPicPr preferRelativeResize="0"/>
          <p:nvPr/>
        </p:nvPicPr>
        <p:blipFill>
          <a:blip r:embed="rId12">
            <a:alphaModFix/>
          </a:blip>
          <a:stretch>
            <a:fillRect/>
          </a:stretch>
        </p:blipFill>
        <p:spPr>
          <a:xfrm>
            <a:off x="0" y="5902256"/>
            <a:ext cx="12286374" cy="1257300"/>
          </a:xfrm>
          <a:prstGeom prst="rect">
            <a:avLst/>
          </a:prstGeom>
          <a:noFill/>
          <a:ln>
            <a:noFill/>
          </a:ln>
          <a:effectLst>
            <a:outerShdw blurRad="292100" dist="219075" dir="16200000" rotWithShape="0">
              <a:srgbClr val="000000">
                <a:alpha val="40000"/>
              </a:srgbClr>
            </a:outerShdw>
          </a:effectLst>
        </p:spPr>
      </p:pic>
      <p:pic>
        <p:nvPicPr>
          <p:cNvPr id="51" name="Picture 50" descr="A screenshot of a video game&#10;&#10;Description automatically generated with medium confidence">
            <a:hlinkClick r:id="rId13" action="ppaction://hlinksldjump"/>
            <a:extLst>
              <a:ext uri="{FF2B5EF4-FFF2-40B4-BE49-F238E27FC236}">
                <a16:creationId xmlns:a16="http://schemas.microsoft.com/office/drawing/2014/main" id="{CD89905F-3DB1-83F5-116B-106143545EAB}"/>
              </a:ext>
            </a:extLst>
          </p:cNvPr>
          <p:cNvPicPr>
            <a:picLocks noChangeAspect="1"/>
          </p:cNvPicPr>
          <p:nvPr/>
        </p:nvPicPr>
        <p:blipFill rotWithShape="1">
          <a:blip r:embed="rId14">
            <a:extLst>
              <a:ext uri="{BEBA8EAE-BF5A-486C-A8C5-ECC9F3942E4B}">
                <a14:imgProps xmlns:a14="http://schemas.microsoft.com/office/drawing/2010/main">
                  <a14:imgLayer r:embed="rId1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8349" t="22923" r="50526" b="56356"/>
          <a:stretch/>
        </p:blipFill>
        <p:spPr>
          <a:xfrm flipH="1">
            <a:off x="790073" y="4222621"/>
            <a:ext cx="3346253" cy="2719243"/>
          </a:xfrm>
          <a:prstGeom prst="rect">
            <a:avLst/>
          </a:prstGeom>
          <a:scene3d>
            <a:camera prst="isometricOffAxis1Right"/>
            <a:lightRig rig="threePt" dir="t"/>
          </a:scene3d>
        </p:spPr>
      </p:pic>
      <p:pic>
        <p:nvPicPr>
          <p:cNvPr id="54" name="Picture 53">
            <a:extLst>
              <a:ext uri="{FF2B5EF4-FFF2-40B4-BE49-F238E27FC236}">
                <a16:creationId xmlns:a16="http://schemas.microsoft.com/office/drawing/2014/main" id="{8E16B1EE-060B-77EA-6CE4-9DB561800D80}"/>
              </a:ext>
            </a:extLst>
          </p:cNvPr>
          <p:cNvPicPr>
            <a:picLocks noChangeAspect="1"/>
          </p:cNvPicPr>
          <p:nvPr/>
        </p:nvPicPr>
        <p:blipFill>
          <a:blip r:embed="rId16"/>
          <a:stretch>
            <a:fillRect/>
          </a:stretch>
        </p:blipFill>
        <p:spPr>
          <a:xfrm>
            <a:off x="3625821" y="255138"/>
            <a:ext cx="8632684" cy="1566808"/>
          </a:xfrm>
          <a:prstGeom prst="rect">
            <a:avLst/>
          </a:prstGeom>
        </p:spPr>
      </p:pic>
      <p:pic>
        <p:nvPicPr>
          <p:cNvPr id="55" name="Picture 54">
            <a:extLst>
              <a:ext uri="{FF2B5EF4-FFF2-40B4-BE49-F238E27FC236}">
                <a16:creationId xmlns:a16="http://schemas.microsoft.com/office/drawing/2014/main" id="{99CC6FF1-04D3-ECC9-158F-53982AA699EF}"/>
              </a:ext>
            </a:extLst>
          </p:cNvPr>
          <p:cNvPicPr>
            <a:picLocks noChangeAspect="1"/>
          </p:cNvPicPr>
          <p:nvPr/>
        </p:nvPicPr>
        <p:blipFill>
          <a:blip r:embed="rId17"/>
          <a:stretch>
            <a:fillRect/>
          </a:stretch>
        </p:blipFill>
        <p:spPr>
          <a:xfrm>
            <a:off x="-192105" y="-121086"/>
            <a:ext cx="6665399" cy="1493840"/>
          </a:xfrm>
          <a:prstGeom prst="rect">
            <a:avLst/>
          </a:prstGeom>
        </p:spPr>
      </p:pic>
      <p:pic>
        <p:nvPicPr>
          <p:cNvPr id="56" name="Picture 55" descr="A screenshot of a video game&#10;&#10;Description automatically generated with medium confidence">
            <a:hlinkClick r:id="rId18" action="ppaction://hlinksldjump"/>
            <a:extLst>
              <a:ext uri="{FF2B5EF4-FFF2-40B4-BE49-F238E27FC236}">
                <a16:creationId xmlns:a16="http://schemas.microsoft.com/office/drawing/2014/main" id="{F6C404C5-35C1-B709-0614-EBF414A447F0}"/>
              </a:ext>
            </a:extLst>
          </p:cNvPr>
          <p:cNvPicPr>
            <a:picLocks noChangeAspect="1"/>
          </p:cNvPicPr>
          <p:nvPr/>
        </p:nvPicPr>
        <p:blipFill rotWithShape="1">
          <a:blip r:embed="rId19">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val="0"/>
              </a:ext>
            </a:extLst>
          </a:blip>
          <a:srcRect l="8020" t="4144" r="49480" b="76576"/>
          <a:stretch/>
        </p:blipFill>
        <p:spPr>
          <a:xfrm>
            <a:off x="8138806" y="2581380"/>
            <a:ext cx="4075426" cy="2106622"/>
          </a:xfrm>
          <a:prstGeom prst="rect">
            <a:avLst/>
          </a:prstGeom>
          <a:scene3d>
            <a:camera prst="isometricOffAxis2Left"/>
            <a:lightRig rig="threePt" dir="t"/>
          </a:scene3d>
        </p:spPr>
      </p:pic>
      <p:pic>
        <p:nvPicPr>
          <p:cNvPr id="57" name="Picture 56" descr="A screenshot of a video game&#10;&#10;Description automatically generated with medium confidence">
            <a:hlinkClick r:id="rId21" action="ppaction://hlinksldjump"/>
            <a:extLst>
              <a:ext uri="{FF2B5EF4-FFF2-40B4-BE49-F238E27FC236}">
                <a16:creationId xmlns:a16="http://schemas.microsoft.com/office/drawing/2014/main" id="{0F9D66C6-7934-635F-6FC1-185714F4D11B}"/>
              </a:ext>
            </a:extLst>
          </p:cNvPr>
          <p:cNvPicPr>
            <a:picLocks noChangeAspect="1"/>
          </p:cNvPicPr>
          <p:nvPr/>
        </p:nvPicPr>
        <p:blipFill rotWithShape="1">
          <a:blip r:embed="rId19">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val="0"/>
              </a:ext>
            </a:extLst>
          </a:blip>
          <a:srcRect l="53600" t="24955" r="6365" b="54685"/>
          <a:stretch/>
        </p:blipFill>
        <p:spPr>
          <a:xfrm>
            <a:off x="4091387" y="3769683"/>
            <a:ext cx="2744742" cy="1590543"/>
          </a:xfrm>
          <a:prstGeom prst="rect">
            <a:avLst/>
          </a:prstGeom>
        </p:spPr>
      </p:pic>
      <p:pic>
        <p:nvPicPr>
          <p:cNvPr id="58" name="Picture 57" descr="A screenshot of a video game&#10;&#10;Description automatically generated with medium confidence">
            <a:hlinkClick r:id="rId22" action="ppaction://hlinksldjump"/>
            <a:extLst>
              <a:ext uri="{FF2B5EF4-FFF2-40B4-BE49-F238E27FC236}">
                <a16:creationId xmlns:a16="http://schemas.microsoft.com/office/drawing/2014/main" id="{4378A265-0ECB-C41A-4946-D89E891DEAA8}"/>
              </a:ext>
            </a:extLst>
          </p:cNvPr>
          <p:cNvPicPr>
            <a:picLocks noChangeAspect="1"/>
          </p:cNvPicPr>
          <p:nvPr/>
        </p:nvPicPr>
        <p:blipFill rotWithShape="1">
          <a:blip r:embed="rId19">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val="0"/>
              </a:ext>
            </a:extLst>
          </a:blip>
          <a:srcRect l="51342" t="68468" r="3696" b="7208"/>
          <a:stretch/>
        </p:blipFill>
        <p:spPr>
          <a:xfrm>
            <a:off x="6901589" y="4772878"/>
            <a:ext cx="3346253" cy="2062761"/>
          </a:xfrm>
          <a:prstGeom prst="rect">
            <a:avLst/>
          </a:prstGeom>
          <a:scene3d>
            <a:camera prst="isometricOffAxis2Left"/>
            <a:lightRig rig="threePt" dir="t"/>
          </a:scene3d>
        </p:spPr>
      </p:pic>
      <p:sp>
        <p:nvSpPr>
          <p:cNvPr id="61" name="Arrow: Pentagon 60">
            <a:hlinkClick r:id="rId23" action="ppaction://hlinksldjump"/>
            <a:extLst>
              <a:ext uri="{FF2B5EF4-FFF2-40B4-BE49-F238E27FC236}">
                <a16:creationId xmlns:a16="http://schemas.microsoft.com/office/drawing/2014/main" id="{24529A92-CF22-7219-C0D7-DDBA467D333C}"/>
              </a:ext>
            </a:extLst>
          </p:cNvPr>
          <p:cNvSpPr/>
          <p:nvPr/>
        </p:nvSpPr>
        <p:spPr>
          <a:xfrm>
            <a:off x="11232848" y="6443785"/>
            <a:ext cx="723755" cy="386456"/>
          </a:xfrm>
          <a:prstGeom prst="homePlat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7422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16" presetClass="entr" presetSubtype="21" fill="hold" nodeType="withEffect">
                                  <p:stCondLst>
                                    <p:cond delay="0"/>
                                  </p:stCondLst>
                                  <p:childTnLst>
                                    <p:set>
                                      <p:cBhvr>
                                        <p:cTn id="8" dur="1" fill="hold">
                                          <p:stCondLst>
                                            <p:cond delay="0"/>
                                          </p:stCondLst>
                                        </p:cTn>
                                        <p:tgtEl>
                                          <p:spTgt spid="51"/>
                                        </p:tgtEl>
                                        <p:attrNameLst>
                                          <p:attrName>style.visibility</p:attrName>
                                        </p:attrNameLst>
                                      </p:cBhvr>
                                      <p:to>
                                        <p:strVal val="visible"/>
                                      </p:to>
                                    </p:set>
                                    <p:animEffect transition="in" filter="barn(inVertical)">
                                      <p:cBhvr>
                                        <p:cTn id="9" dur="500"/>
                                        <p:tgtEl>
                                          <p:spTgt spid="51"/>
                                        </p:tgtEl>
                                      </p:cBhvr>
                                    </p:animEffect>
                                  </p:childTnLst>
                                </p:cTn>
                              </p:par>
                              <p:par>
                                <p:cTn id="10" presetID="16" presetClass="entr" presetSubtype="21"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par>
                                <p:cTn id="13" presetID="16" presetClass="entr" presetSubtype="21"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arn(inVertical)">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9" repeatCount="indefinite" fill="hold" display="0">
                  <p:stCondLst>
                    <p:cond delay="indefinite"/>
                  </p:stCondLst>
                  <p:endCondLst>
                    <p:cond evt="onStopAudio" delay="0">
                      <p:tgtEl>
                        <p:sldTgt/>
                      </p:tgtEl>
                    </p:cond>
                  </p:endCondLst>
                </p:cTn>
                <p:tgtEl>
                  <p:spTgt spid="25"/>
                </p:tgtEl>
              </p:cMediaNode>
            </p:audio>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56" presetClass="path" presetSubtype="0" accel="50000" decel="50000" fill="hold" nodeType="withEffect">
                                  <p:stCondLst>
                                    <p:cond delay="0"/>
                                  </p:stCondLst>
                                  <p:childTnLst>
                                    <p:animMotion origin="layout" path="M -3.33333E-6 1.11111E-6 L -0.44036 -0.38264 " pathEditMode="relative" rAng="0" ptsTypes="AA">
                                      <p:cBhvr>
                                        <p:cTn id="24" dur="2000" fill="hold"/>
                                        <p:tgtEl>
                                          <p:spTgt spid="51"/>
                                        </p:tgtEl>
                                        <p:attrNameLst>
                                          <p:attrName>ppt_x</p:attrName>
                                          <p:attrName>ppt_y</p:attrName>
                                        </p:attrNameLst>
                                      </p:cBhvr>
                                      <p:rCtr x="-22018" y="-19144"/>
                                    </p:animMotion>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56" presetClass="path" presetSubtype="0" accel="50000" decel="50000" fill="hold" nodeType="withEffect">
                                  <p:stCondLst>
                                    <p:cond delay="0"/>
                                  </p:stCondLst>
                                  <p:childTnLst>
                                    <p:animMotion origin="layout" path="M 3.125E-6 -7.40741E-7 L -0.58581 -0.56944 " pathEditMode="relative" rAng="0" ptsTypes="AA">
                                      <p:cBhvr>
                                        <p:cTn id="29" dur="2000" fill="hold"/>
                                        <p:tgtEl>
                                          <p:spTgt spid="57"/>
                                        </p:tgtEl>
                                        <p:attrNameLst>
                                          <p:attrName>ppt_x</p:attrName>
                                          <p:attrName>ppt_y</p:attrName>
                                        </p:attrNameLst>
                                      </p:cBhvr>
                                      <p:rCtr x="-29297" y="-28472"/>
                                    </p:animMotion>
                                  </p:childTnLst>
                                </p:cTn>
                              </p:par>
                            </p:childTnLst>
                          </p:cTn>
                        </p:par>
                      </p:childTnLst>
                    </p:cTn>
                  </p:par>
                </p:childTnLst>
              </p:cTn>
              <p:nextCondLst>
                <p:cond evt="onClick" delay="0">
                  <p:tgtEl>
                    <p:spTgt spid="57"/>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56" presetClass="path" presetSubtype="0" accel="50000" decel="50000" fill="hold" nodeType="withEffect">
                                  <p:stCondLst>
                                    <p:cond delay="0"/>
                                  </p:stCondLst>
                                  <p:childTnLst>
                                    <p:animMotion origin="layout" path="M 4.79167E-6 3.7037E-6 L -0.94037 -0.04561 " pathEditMode="relative" rAng="0" ptsTypes="AA">
                                      <p:cBhvr>
                                        <p:cTn id="34" dur="2000" fill="hold"/>
                                        <p:tgtEl>
                                          <p:spTgt spid="58"/>
                                        </p:tgtEl>
                                        <p:attrNameLst>
                                          <p:attrName>ppt_x</p:attrName>
                                          <p:attrName>ppt_y</p:attrName>
                                        </p:attrNameLst>
                                      </p:cBhvr>
                                      <p:rCtr x="-47018" y="-2292"/>
                                    </p:animMotion>
                                  </p:child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56" presetClass="path" presetSubtype="0" accel="50000" decel="50000" fill="hold" nodeType="withEffect">
                                  <p:stCondLst>
                                    <p:cond delay="0"/>
                                  </p:stCondLst>
                                  <p:childTnLst>
                                    <p:animMotion origin="layout" path="M 4.58333E-6 -1.11111E-6 L -0.87631 -0.79653 " pathEditMode="relative" rAng="0" ptsTypes="AA">
                                      <p:cBhvr>
                                        <p:cTn id="39" dur="2000" fill="hold"/>
                                        <p:tgtEl>
                                          <p:spTgt spid="56"/>
                                        </p:tgtEl>
                                        <p:attrNameLst>
                                          <p:attrName>ppt_x</p:attrName>
                                          <p:attrName>ppt_y</p:attrName>
                                        </p:attrNameLst>
                                      </p:cBhvr>
                                      <p:rCtr x="-43815" y="-39838"/>
                                    </p:animMotion>
                                  </p:childTnLst>
                                </p:cTn>
                              </p:par>
                            </p:childTnLst>
                          </p:cTn>
                        </p:par>
                      </p:childTnLst>
                    </p:cTn>
                  </p:par>
                </p:childTnLst>
              </p:cTn>
              <p:nextCondLst>
                <p:cond evt="onClick" delay="0">
                  <p:tgtEl>
                    <p:spTgt spid="5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84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hlinkClick r:id="rId6" action="ppaction://hlinksldjump"/>
            <a:extLst>
              <a:ext uri="{FF2B5EF4-FFF2-40B4-BE49-F238E27FC236}">
                <a16:creationId xmlns:a16="http://schemas.microsoft.com/office/drawing/2014/main" id="{BD9FCF3D-098A-A555-7C29-2175745350B9}"/>
              </a:ext>
            </a:extLst>
          </p:cNvPr>
          <p:cNvPicPr>
            <a:picLocks noChangeAspect="1"/>
          </p:cNvPicPr>
          <p:nvPr/>
        </p:nvPicPr>
        <p:blipFill>
          <a:blip r:embed="rId7"/>
          <a:stretch>
            <a:fillRect/>
          </a:stretch>
        </p:blipFill>
        <p:spPr>
          <a:xfrm>
            <a:off x="1653962" y="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8"/>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9"/>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10"/>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1"/>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019736" y="417188"/>
            <a:ext cx="9871908" cy="1384995"/>
          </a:xfrm>
          <a:prstGeom prst="rect">
            <a:avLst/>
          </a:prstGeom>
          <a:noFill/>
        </p:spPr>
        <p:txBody>
          <a:bodyPr wrap="square" rtlCol="0">
            <a:spAutoFit/>
          </a:bodyPr>
          <a:lstStyle/>
          <a:p>
            <a:pPr lvl="0" algn="ctr"/>
            <a:r>
              <a:rPr lang="vi-VN" sz="4200" b="1" dirty="0">
                <a:solidFill>
                  <a:srgbClr val="002060"/>
                </a:solidFill>
                <a:latin typeface="Cambria" panose="02040503050406030204" pitchFamily="18" charset="0"/>
                <a:ea typeface="Cambria" panose="02040503050406030204" pitchFamily="18" charset="0"/>
                <a:cs typeface="Calibri" panose="020F0502020204030204" pitchFamily="34" charset="0"/>
              </a:rPr>
              <a:t>Cuộc sống người dân đồng bằng duyên hải miền Trung gắn bó mật thiết với:</a:t>
            </a:r>
            <a:endPar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Rừng</a:t>
            </a:r>
          </a:p>
        </p:txBody>
      </p:sp>
      <p:sp>
        <p:nvSpPr>
          <p:cNvPr id="48" name="TextBox 47">
            <a:extLst>
              <a:ext uri="{FF2B5EF4-FFF2-40B4-BE49-F238E27FC236}">
                <a16:creationId xmlns:a16="http://schemas.microsoft.com/office/drawing/2014/main" id="{28A8AFF1-5D87-3180-B49C-AC116CFD7D69}"/>
              </a:ext>
            </a:extLst>
          </p:cNvPr>
          <p:cNvSpPr txBox="1"/>
          <p:nvPr/>
        </p:nvSpPr>
        <p:spPr>
          <a:xfrm>
            <a:off x="1290211" y="4639697"/>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Núi</a:t>
            </a:r>
          </a:p>
        </p:txBody>
      </p:sp>
      <p:sp>
        <p:nvSpPr>
          <p:cNvPr id="49" name="TextBox 48">
            <a:extLst>
              <a:ext uri="{FF2B5EF4-FFF2-40B4-BE49-F238E27FC236}">
                <a16:creationId xmlns:a16="http://schemas.microsoft.com/office/drawing/2014/main" id="{4313327D-66A7-2DE3-5E7C-EE58B0AF0B43}"/>
              </a:ext>
            </a:extLst>
          </p:cNvPr>
          <p:cNvSpPr txBox="1"/>
          <p:nvPr/>
        </p:nvSpPr>
        <p:spPr>
          <a:xfrm>
            <a:off x="7480946" y="2670940"/>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Biển</a:t>
            </a:r>
          </a:p>
        </p:txBody>
      </p:sp>
      <p:sp>
        <p:nvSpPr>
          <p:cNvPr id="50" name="TextBox 49">
            <a:extLst>
              <a:ext uri="{FF2B5EF4-FFF2-40B4-BE49-F238E27FC236}">
                <a16:creationId xmlns:a16="http://schemas.microsoft.com/office/drawing/2014/main" id="{8875DC3C-C6FB-A030-9476-BA62FE4BA541}"/>
              </a:ext>
            </a:extLst>
          </p:cNvPr>
          <p:cNvSpPr txBox="1"/>
          <p:nvPr/>
        </p:nvSpPr>
        <p:spPr>
          <a:xfrm>
            <a:off x="7641584" y="4648021"/>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Sông</a:t>
            </a: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590845" y="2653235"/>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4">
            <a:extLst>
              <a:ext uri="{28A0092B-C50C-407E-A947-70E740481C1C}">
                <a14:useLocalDpi xmlns:a14="http://schemas.microsoft.com/office/drawing/2010/main" val="0"/>
              </a:ext>
            </a:extLst>
          </a:blip>
          <a:srcRect l="3670" t="8689" r="50464" b="11253"/>
          <a:stretch/>
        </p:blipFill>
        <p:spPr>
          <a:xfrm>
            <a:off x="10158437" y="2648215"/>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460327" y="4639697"/>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120477" y="4491837"/>
            <a:ext cx="1488563" cy="1606378"/>
          </a:xfrm>
          <a:prstGeom prst="rect">
            <a:avLst/>
          </a:prstGeom>
        </p:spPr>
      </p:pic>
      <p:pic>
        <p:nvPicPr>
          <p:cNvPr id="56" name="đỏ xa">
            <a:hlinkClick r:id="rId6" action="ppaction://hlinksldjump"/>
            <a:extLst>
              <a:ext uri="{FF2B5EF4-FFF2-40B4-BE49-F238E27FC236}">
                <a16:creationId xmlns:a16="http://schemas.microsoft.com/office/drawing/2014/main" id="{60528B63-B0D3-3D56-9063-6D8EDD05DF3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9585244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arn(inVertic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1355413" y="-1666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95646" y="4198947"/>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450428" y="4556129"/>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157656" y="457777"/>
            <a:ext cx="9311374" cy="1631216"/>
          </a:xfrm>
          <a:prstGeom prst="rect">
            <a:avLst/>
          </a:prstGeom>
          <a:noFill/>
        </p:spPr>
        <p:txBody>
          <a:bodyPr wrap="square" rtlCol="0">
            <a:spAutoFit/>
          </a:bodyPr>
          <a:lstStyle/>
          <a:p>
            <a:pPr lvl="0" algn="ctr">
              <a:defRPr/>
            </a:pPr>
            <a:r>
              <a:rPr lang="vi-VN" sz="5000" b="1" dirty="0">
                <a:solidFill>
                  <a:srgbClr val="002060"/>
                </a:solidFill>
                <a:latin typeface="Cambria" panose="02040503050406030204" pitchFamily="18" charset="0"/>
                <a:ea typeface="Cambria" panose="02040503050406030204" pitchFamily="18" charset="0"/>
              </a:rPr>
              <a:t>Phần lớn dân cư vùng Duyên hải miền Trung phân bố ở đâu?</a:t>
            </a: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Trung tâm thành phố.</a:t>
            </a:r>
          </a:p>
        </p:txBody>
      </p:sp>
      <p:sp>
        <p:nvSpPr>
          <p:cNvPr id="48" name="TextBox 47">
            <a:extLst>
              <a:ext uri="{FF2B5EF4-FFF2-40B4-BE49-F238E27FC236}">
                <a16:creationId xmlns:a16="http://schemas.microsoft.com/office/drawing/2014/main" id="{28A8AFF1-5D87-3180-B49C-AC116CFD7D69}"/>
              </a:ext>
            </a:extLst>
          </p:cNvPr>
          <p:cNvSpPr txBox="1"/>
          <p:nvPr/>
        </p:nvSpPr>
        <p:spPr>
          <a:xfrm>
            <a:off x="1135016" y="4858339"/>
            <a:ext cx="3074605" cy="1323439"/>
          </a:xfrm>
          <a:prstGeom prst="rect">
            <a:avLst/>
          </a:prstGeom>
          <a:noFill/>
        </p:spPr>
        <p:txBody>
          <a:bodyPr wrap="square" rtlCol="0">
            <a:spAutoFit/>
          </a:bodyPr>
          <a:lstStyle/>
          <a:p>
            <a:pPr lvl="0" algn="ctr">
              <a:defRPr/>
            </a:pPr>
            <a:r>
              <a:rPr lang="en-SG" sz="4000" b="1" dirty="0" err="1">
                <a:solidFill>
                  <a:srgbClr val="002060"/>
                </a:solidFill>
                <a:latin typeface="Cambria" panose="02040503050406030204" pitchFamily="18" charset="0"/>
                <a:ea typeface="Cambria" panose="02040503050406030204" pitchFamily="18" charset="0"/>
              </a:rPr>
              <a:t>Đồng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bằng</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ven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biển</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4313327D-66A7-2DE3-5E7C-EE58B0AF0B43}"/>
              </a:ext>
            </a:extLst>
          </p:cNvPr>
          <p:cNvSpPr txBox="1"/>
          <p:nvPr/>
        </p:nvSpPr>
        <p:spPr>
          <a:xfrm>
            <a:off x="7628310" y="3208014"/>
            <a:ext cx="18854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Núi</a:t>
            </a:r>
          </a:p>
        </p:txBody>
      </p:sp>
      <p:sp>
        <p:nvSpPr>
          <p:cNvPr id="50" name="TextBox 49">
            <a:extLst>
              <a:ext uri="{FF2B5EF4-FFF2-40B4-BE49-F238E27FC236}">
                <a16:creationId xmlns:a16="http://schemas.microsoft.com/office/drawing/2014/main" id="{8875DC3C-C6FB-A030-9476-BA62FE4BA541}"/>
              </a:ext>
            </a:extLst>
          </p:cNvPr>
          <p:cNvSpPr txBox="1"/>
          <p:nvPr/>
        </p:nvSpPr>
        <p:spPr>
          <a:xfrm>
            <a:off x="7035659" y="5079963"/>
            <a:ext cx="3074605" cy="1323439"/>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Đ</a:t>
            </a:r>
            <a:r>
              <a:rPr lang="en-SG" sz="4000" b="1" dirty="0" err="1">
                <a:solidFill>
                  <a:srgbClr val="002060"/>
                </a:solidFill>
                <a:latin typeface="Cambria" panose="02040503050406030204" pitchFamily="18" charset="0"/>
                <a:ea typeface="Cambria" panose="02040503050406030204" pitchFamily="18" charset="0"/>
              </a:rPr>
              <a:t>ồng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bằng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miền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núi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209621" y="2727666"/>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3940367" y="4666850"/>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9892477" y="2524563"/>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120477" y="4491837"/>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26BCCB54-6A39-9AA8-1347-4EBE92B2943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6248771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barn(inVertical)">
                                      <p:cBhvr>
                                        <p:cTn id="51" dur="500"/>
                                        <p:tgtEl>
                                          <p:spTgt spid="53"/>
                                        </p:tgtEl>
                                      </p:cBhvr>
                                    </p:animEffect>
                                  </p:childTnLst>
                                  <p:subTnLst>
                                    <p:audio>
                                      <p:cMediaNode vol="90000">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barn(inVertical)">
                                      <p:cBhvr>
                                        <p:cTn id="57" dur="500"/>
                                        <p:tgtEl>
                                          <p:spTgt spid="54"/>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83000">
                                        <p:cTn display="0" masterRel="sameClick">
                                          <p:stCondLst>
                                            <p:cond evt="begin" delay="0">
                                              <p:tn val="61"/>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282963" y="-148728"/>
            <a:ext cx="11455554" cy="2543033"/>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863445" y="477272"/>
            <a:ext cx="10465110" cy="1631216"/>
          </a:xfrm>
          <a:prstGeom prst="rect">
            <a:avLst/>
          </a:prstGeom>
          <a:noFill/>
        </p:spPr>
        <p:txBody>
          <a:bodyPr wrap="square" rtlCol="0">
            <a:spAutoFit/>
          </a:bodyPr>
          <a:lstStyle/>
          <a:p>
            <a:pPr lvl="0" algn="ctr">
              <a:defRPr/>
            </a:pP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biển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rộng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dài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nhiều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vịnh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kín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gió</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điều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kiện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thuận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lợi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để</a:t>
            </a:r>
            <a:r>
              <a:rPr lang="en-SG" sz="5000" b="1" dirty="0">
                <a:solidFill>
                  <a:srgbClr val="002060"/>
                </a:solidFill>
                <a:latin typeface="Cambria" panose="02040503050406030204" pitchFamily="18" charset="0"/>
                <a:ea typeface="Cambria" panose="02040503050406030204" pitchFamily="18" charset="0"/>
              </a:rPr>
              <a:t>?</a:t>
            </a: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130003" y="2920222"/>
            <a:ext cx="3074605" cy="1169551"/>
          </a:xfrm>
          <a:prstGeom prst="rect">
            <a:avLst/>
          </a:prstGeom>
          <a:noFill/>
        </p:spPr>
        <p:txBody>
          <a:bodyPr wrap="square" rtlCol="0">
            <a:spAutoFit/>
          </a:bodyPr>
          <a:lstStyle/>
          <a:p>
            <a:pPr lvl="0" algn="ctr">
              <a:defRPr/>
            </a:pPr>
            <a:r>
              <a:rPr lang="vi-VN" sz="3500" b="1" dirty="0">
                <a:solidFill>
                  <a:srgbClr val="002060"/>
                </a:solidFill>
                <a:latin typeface="Cambria" panose="02040503050406030204" pitchFamily="18" charset="0"/>
                <a:ea typeface="Cambria" panose="02040503050406030204" pitchFamily="18" charset="0"/>
              </a:rPr>
              <a:t> Giao thông đường biển</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28A8AFF1-5D87-3180-B49C-AC116CFD7D69}"/>
              </a:ext>
            </a:extLst>
          </p:cNvPr>
          <p:cNvSpPr txBox="1"/>
          <p:nvPr/>
        </p:nvSpPr>
        <p:spPr>
          <a:xfrm>
            <a:off x="1083457" y="4806847"/>
            <a:ext cx="307460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Làm muối</a:t>
            </a:r>
          </a:p>
        </p:txBody>
      </p:sp>
      <p:sp>
        <p:nvSpPr>
          <p:cNvPr id="49" name="TextBox 48">
            <a:extLst>
              <a:ext uri="{FF2B5EF4-FFF2-40B4-BE49-F238E27FC236}">
                <a16:creationId xmlns:a16="http://schemas.microsoft.com/office/drawing/2014/main" id="{4313327D-66A7-2DE3-5E7C-EE58B0AF0B43}"/>
              </a:ext>
            </a:extLst>
          </p:cNvPr>
          <p:cNvSpPr txBox="1"/>
          <p:nvPr/>
        </p:nvSpPr>
        <p:spPr>
          <a:xfrm>
            <a:off x="6755330" y="2773426"/>
            <a:ext cx="4028256" cy="1169551"/>
          </a:xfrm>
          <a:prstGeom prst="rect">
            <a:avLst/>
          </a:prstGeom>
          <a:noFill/>
        </p:spPr>
        <p:txBody>
          <a:bodyPr wrap="square" rtlCol="0">
            <a:spAutoFit/>
          </a:bodyPr>
          <a:lstStyle/>
          <a:p>
            <a:pPr lvl="0" algn="ctr">
              <a:defRPr/>
            </a:pPr>
            <a:r>
              <a:rPr lang="en-SG" sz="30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bắt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và</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nuôi</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trồng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hải</a:t>
            </a:r>
            <a:r>
              <a:rPr lang="en-SG" sz="3500"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sản.</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8875DC3C-C6FB-A030-9476-BA62FE4BA541}"/>
              </a:ext>
            </a:extLst>
          </p:cNvPr>
          <p:cNvSpPr txBox="1"/>
          <p:nvPr/>
        </p:nvSpPr>
        <p:spPr>
          <a:xfrm>
            <a:off x="6878651" y="5103408"/>
            <a:ext cx="3808321" cy="630942"/>
          </a:xfrm>
          <a:prstGeom prst="rect">
            <a:avLst/>
          </a:prstGeom>
          <a:noFill/>
        </p:spPr>
        <p:txBody>
          <a:bodyPr wrap="square" rtlCol="0">
            <a:spAutoFit/>
          </a:bodyPr>
          <a:lstStyle/>
          <a:p>
            <a:pPr lvl="0" algn="ctr">
              <a:defRPr/>
            </a:pPr>
            <a:r>
              <a:rPr lang="en-SG" sz="3500" b="1" dirty="0">
                <a:solidFill>
                  <a:srgbClr val="002060"/>
                </a:solidFill>
                <a:latin typeface="Cambria" panose="02040503050406030204" pitchFamily="18" charset="0"/>
                <a:ea typeface="Cambria" panose="02040503050406030204" pitchFamily="18" charset="0"/>
              </a:rPr>
              <a:t>Du </a:t>
            </a:r>
            <a:r>
              <a:rPr lang="en-SG" sz="3500" b="1" dirty="0" err="1">
                <a:solidFill>
                  <a:srgbClr val="002060"/>
                </a:solidFill>
                <a:latin typeface="Cambria" panose="02040503050406030204" pitchFamily="18" charset="0"/>
                <a:ea typeface="Cambria" panose="02040503050406030204" pitchFamily="18" charset="0"/>
              </a:rPr>
              <a:t>lịch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biển</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đảo</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452807" y="2633778"/>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4065646" y="2620840"/>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044402" y="4615690"/>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584273" y="4681944"/>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822607A1-2ED0-B261-C116-3A744E83A97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5682253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barn(inVertical)">
                                      <p:cBhvr>
                                        <p:cTn id="45" dur="500"/>
                                        <p:tgtEl>
                                          <p:spTgt spid="53"/>
                                        </p:tgtEl>
                                      </p:cBhvr>
                                    </p:animEffec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90000">
                                        <p:cTn display="0" masterRel="sameClick">
                                          <p:stCondLst>
                                            <p:cond evt="begin" delay="0">
                                              <p:tn val="49"/>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1653962" y="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322209" y="440855"/>
            <a:ext cx="9377414" cy="1938992"/>
          </a:xfrm>
          <a:prstGeom prst="rect">
            <a:avLst/>
          </a:prstGeom>
          <a:noFill/>
        </p:spPr>
        <p:txBody>
          <a:bodyPr wrap="square" rtlCol="0">
            <a:spAutoFit/>
          </a:bodyPr>
          <a:lstStyle/>
          <a:p>
            <a:pPr lvl="0" algn="ctr">
              <a:defRPr/>
            </a:pPr>
            <a:r>
              <a:rPr lang="en-SG" sz="6000" b="1" dirty="0" err="1">
                <a:solidFill>
                  <a:srgbClr val="C00000"/>
                </a:solidFill>
                <a:latin typeface="Cambria" panose="02040503050406030204" pitchFamily="18" charset="0"/>
                <a:ea typeface="Cambria" panose="02040503050406030204" pitchFamily="18" charset="0"/>
              </a:rPr>
              <a:t>Các</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dân</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tộc</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sinh</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sống</a:t>
            </a:r>
            <a:r>
              <a:rPr lang="en-SG" sz="6000" b="1" dirty="0">
                <a:solidFill>
                  <a:srgbClr val="C00000"/>
                </a:solidFill>
                <a:latin typeface="Cambria" panose="02040503050406030204" pitchFamily="18" charset="0"/>
                <a:ea typeface="Cambria" panose="02040503050406030204" pitchFamily="18" charset="0"/>
              </a:rPr>
              <a:t> ở </a:t>
            </a:r>
            <a:r>
              <a:rPr lang="en-SG" sz="6000" b="1" dirty="0" err="1">
                <a:solidFill>
                  <a:srgbClr val="C00000"/>
                </a:solidFill>
                <a:latin typeface="Cambria" panose="02040503050406030204" pitchFamily="18" charset="0"/>
                <a:ea typeface="Cambria" panose="02040503050406030204" pitchFamily="18" charset="0"/>
              </a:rPr>
              <a:t>vùng</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có</a:t>
            </a:r>
            <a:r>
              <a:rPr lang="en-SG" sz="6000" b="1" dirty="0">
                <a:solidFill>
                  <a:srgbClr val="C00000"/>
                </a:solidFill>
                <a:latin typeface="Cambria" panose="02040503050406030204" pitchFamily="18" charset="0"/>
                <a:ea typeface="Cambria" panose="02040503050406030204" pitchFamily="18" charset="0"/>
              </a:rPr>
              <a:t>:</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015663"/>
          </a:xfrm>
          <a:prstGeom prst="rect">
            <a:avLst/>
          </a:prstGeom>
          <a:noFill/>
        </p:spPr>
        <p:txBody>
          <a:bodyPr wrap="square" rtlCol="0">
            <a:spAutoFit/>
          </a:bodyPr>
          <a:lstStyle/>
          <a:p>
            <a:pPr lvl="0">
              <a:defRPr/>
            </a:pPr>
            <a:r>
              <a:rPr lang="en-SG" sz="6000" b="1" dirty="0" err="1">
                <a:solidFill>
                  <a:srgbClr val="002060"/>
                </a:solidFill>
                <a:latin typeface="Cambria" panose="02040503050406030204" pitchFamily="18" charset="0"/>
                <a:ea typeface="Cambria" panose="02040503050406030204" pitchFamily="18" charset="0"/>
              </a:rPr>
              <a:t>Kinh</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28A8AFF1-5D87-3180-B49C-AC116CFD7D69}"/>
              </a:ext>
            </a:extLst>
          </p:cNvPr>
          <p:cNvSpPr txBox="1"/>
          <p:nvPr/>
        </p:nvSpPr>
        <p:spPr>
          <a:xfrm>
            <a:off x="1290211" y="4639697"/>
            <a:ext cx="33985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Mường</a:t>
            </a:r>
          </a:p>
        </p:txBody>
      </p:sp>
      <p:sp>
        <p:nvSpPr>
          <p:cNvPr id="49" name="TextBox 48">
            <a:extLst>
              <a:ext uri="{FF2B5EF4-FFF2-40B4-BE49-F238E27FC236}">
                <a16:creationId xmlns:a16="http://schemas.microsoft.com/office/drawing/2014/main" id="{4313327D-66A7-2DE3-5E7C-EE58B0AF0B43}"/>
              </a:ext>
            </a:extLst>
          </p:cNvPr>
          <p:cNvSpPr txBox="1"/>
          <p:nvPr/>
        </p:nvSpPr>
        <p:spPr>
          <a:xfrm>
            <a:off x="7480947" y="2670940"/>
            <a:ext cx="32352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b="1" dirty="0">
                <a:solidFill>
                  <a:srgbClr val="002060"/>
                </a:solidFill>
                <a:latin typeface="Cambria" panose="02040503050406030204" pitchFamily="18" charset="0"/>
                <a:ea typeface="Cambria" panose="02040503050406030204" pitchFamily="18" charset="0"/>
              </a:rPr>
              <a:t>Chăm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8875DC3C-C6FB-A030-9476-BA62FE4BA541}"/>
              </a:ext>
            </a:extLst>
          </p:cNvPr>
          <p:cNvSpPr txBox="1"/>
          <p:nvPr/>
        </p:nvSpPr>
        <p:spPr>
          <a:xfrm>
            <a:off x="7010916" y="4731700"/>
            <a:ext cx="3894434" cy="1384995"/>
          </a:xfrm>
          <a:prstGeom prst="rect">
            <a:avLst/>
          </a:prstGeom>
          <a:noFill/>
        </p:spPr>
        <p:txBody>
          <a:bodyPr wrap="square" rtlCol="0">
            <a:spAutoFit/>
          </a:bodyPr>
          <a:lstStyle/>
          <a:p>
            <a:pPr lvl="0" algn="ctr">
              <a:defRPr/>
            </a:pPr>
            <a:r>
              <a:rPr lang="vi-VN" sz="4200" b="1" dirty="0">
                <a:solidFill>
                  <a:srgbClr val="002060"/>
                </a:solidFill>
                <a:latin typeface="Cambria" panose="02040503050406030204" pitchFamily="18" charset="0"/>
                <a:ea typeface="Cambria" panose="02040503050406030204" pitchFamily="18" charset="0"/>
                <a:cs typeface="Calibri" panose="020F0502020204030204" pitchFamily="34" charset="0"/>
              </a:rPr>
              <a:t>Tất cả phương án trên đúng</a:t>
            </a:r>
            <a:r>
              <a:rPr kumimoji="0" lang="vi-VN" sz="4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612368" y="2564271"/>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10639425" y="4716408"/>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275116" y="4716408"/>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254549" y="2637817"/>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A93CE6F8-A798-7A0B-1EC2-B8148E22291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44809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barn(inVertical)">
                                      <p:cBhvr>
                                        <p:cTn id="57" dur="500"/>
                                        <p:tgtEl>
                                          <p:spTgt spid="55"/>
                                        </p:tgtEl>
                                      </p:cBhvr>
                                    </p:animEffect>
                                  </p:childTnLst>
                                  <p:subTnLst>
                                    <p:audio>
                                      <p:cMediaNode vol="90000">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arn(inVertical)">
                                      <p:cBhvr>
                                        <p:cTn id="63" dur="500"/>
                                        <p:tgtEl>
                                          <p:spTgt spid="53"/>
                                        </p:tgtEl>
                                      </p:cBhvr>
                                    </p:animEffect>
                                  </p:childTnLst>
                                  <p:subTnLst>
                                    <p:audio>
                                      <p:cMediaNode vol="90000">
                                        <p:cTn display="0" masterRel="sameClick">
                                          <p:stCondLst>
                                            <p:cond evt="begin" delay="0">
                                              <p:tn val="6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D437B0-82D6-B097-299F-3694E7B21ED1}"/>
              </a:ext>
            </a:extLst>
          </p:cNvPr>
          <p:cNvPicPr>
            <a:picLocks noChangeAspect="1"/>
          </p:cNvPicPr>
          <p:nvPr/>
        </p:nvPicPr>
        <p:blipFill>
          <a:blip r:embed="rId3"/>
          <a:stretch>
            <a:fillRect/>
          </a:stretch>
        </p:blipFill>
        <p:spPr>
          <a:xfrm>
            <a:off x="-1" y="0"/>
            <a:ext cx="12690389" cy="6956854"/>
          </a:xfrm>
          <a:prstGeom prst="rect">
            <a:avLst/>
          </a:prstGeom>
        </p:spPr>
      </p:pic>
      <p:pic>
        <p:nvPicPr>
          <p:cNvPr id="12" name="Picture 11" descr="A screenshot of a video game&#10;&#10;Description automatically generated with medium confidence">
            <a:extLst>
              <a:ext uri="{FF2B5EF4-FFF2-40B4-BE49-F238E27FC236}">
                <a16:creationId xmlns:a16="http://schemas.microsoft.com/office/drawing/2014/main" id="{22FDC63A-4226-5B67-F235-B28514980B56}"/>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8349" t="22923" r="50526" b="56356"/>
          <a:stretch/>
        </p:blipFill>
        <p:spPr>
          <a:xfrm rot="2045751" flipH="1">
            <a:off x="-6688871" y="-1913867"/>
            <a:ext cx="3298207" cy="2744358"/>
          </a:xfrm>
          <a:prstGeom prst="rect">
            <a:avLst/>
          </a:prstGeom>
        </p:spPr>
      </p:pic>
      <p:pic>
        <p:nvPicPr>
          <p:cNvPr id="13" name="Picture 12" descr="A screenshot of a video game&#10;&#10;Description automatically generated with medium confidence">
            <a:extLst>
              <a:ext uri="{FF2B5EF4-FFF2-40B4-BE49-F238E27FC236}">
                <a16:creationId xmlns:a16="http://schemas.microsoft.com/office/drawing/2014/main" id="{E98DC374-298A-839E-8DB0-F98BCEAF3214}"/>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53600" t="24955" r="6365" b="54685"/>
          <a:stretch/>
        </p:blipFill>
        <p:spPr>
          <a:xfrm rot="2222138">
            <a:off x="-3735042" y="-3379843"/>
            <a:ext cx="3703895" cy="2146360"/>
          </a:xfrm>
          <a:prstGeom prst="rect">
            <a:avLst/>
          </a:prstGeom>
        </p:spPr>
      </p:pic>
      <p:pic>
        <p:nvPicPr>
          <p:cNvPr id="14" name="Picture 13" descr="A screenshot of a video game&#10;&#10;Description automatically generated with medium confidence">
            <a:extLst>
              <a:ext uri="{FF2B5EF4-FFF2-40B4-BE49-F238E27FC236}">
                <a16:creationId xmlns:a16="http://schemas.microsoft.com/office/drawing/2014/main" id="{71E6F29E-41AE-3588-FAB5-4674B83FB0B9}"/>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l="51342" t="68468" r="3696" b="7208"/>
          <a:stretch/>
        </p:blipFill>
        <p:spPr>
          <a:xfrm rot="2142798">
            <a:off x="-533589" y="-4651560"/>
            <a:ext cx="3346253" cy="2062761"/>
          </a:xfrm>
          <a:prstGeom prst="rect">
            <a:avLst/>
          </a:prstGeom>
          <a:scene3d>
            <a:camera prst="isometricOffAxis2Left"/>
            <a:lightRig rig="threePt" dir="t"/>
          </a:scene3d>
        </p:spPr>
      </p:pic>
      <p:pic>
        <p:nvPicPr>
          <p:cNvPr id="15" name="Picture 14" descr="A screenshot of a video game&#10;&#10;Description automatically generated with medium confidence">
            <a:extLst>
              <a:ext uri="{FF2B5EF4-FFF2-40B4-BE49-F238E27FC236}">
                <a16:creationId xmlns:a16="http://schemas.microsoft.com/office/drawing/2014/main" id="{FF374E86-AF91-D603-46C2-A6C0AC4AA91D}"/>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l="8020" t="4144" r="49480" b="76576"/>
          <a:stretch/>
        </p:blipFill>
        <p:spPr>
          <a:xfrm rot="1650672" flipH="1">
            <a:off x="2531866" y="-6124195"/>
            <a:ext cx="3207748" cy="2433716"/>
          </a:xfrm>
          <a:prstGeom prst="rect">
            <a:avLst/>
          </a:prstGeom>
          <a:scene3d>
            <a:camera prst="isometricOffAxis2Left"/>
            <a:lightRig rig="threePt" dir="t"/>
          </a:scene3d>
        </p:spPr>
      </p:pic>
      <p:pic>
        <p:nvPicPr>
          <p:cNvPr id="17" name="Picture 16">
            <a:extLst>
              <a:ext uri="{FF2B5EF4-FFF2-40B4-BE49-F238E27FC236}">
                <a16:creationId xmlns:a16="http://schemas.microsoft.com/office/drawing/2014/main" id="{0CFA7150-46F2-8ACB-BDC1-5D4CF3EF82A8}"/>
              </a:ext>
            </a:extLst>
          </p:cNvPr>
          <p:cNvPicPr>
            <a:picLocks noChangeAspect="1"/>
          </p:cNvPicPr>
          <p:nvPr/>
        </p:nvPicPr>
        <p:blipFill>
          <a:blip r:embed="rId10"/>
          <a:stretch>
            <a:fillRect/>
          </a:stretch>
        </p:blipFill>
        <p:spPr>
          <a:xfrm rot="1307167">
            <a:off x="1548458" y="921653"/>
            <a:ext cx="2298391" cy="2645893"/>
          </a:xfrm>
          <a:prstGeom prst="rect">
            <a:avLst/>
          </a:prstGeom>
        </p:spPr>
      </p:pic>
    </p:spTree>
    <p:extLst>
      <p:ext uri="{BB962C8B-B14F-4D97-AF65-F5344CB8AC3E}">
        <p14:creationId xmlns:p14="http://schemas.microsoft.com/office/powerpoint/2010/main" val="77092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0"/>
                                  </p:stCondLst>
                                  <p:childTnLst>
                                    <p:animMotion origin="layout" path="M 1.25E-6 -4.81481E-6 L 0.80989 0.60602 " pathEditMode="relative" rAng="0" ptsTypes="AA">
                                      <p:cBhvr>
                                        <p:cTn id="6" dur="2000" fill="hold"/>
                                        <p:tgtEl>
                                          <p:spTgt spid="12"/>
                                        </p:tgtEl>
                                        <p:attrNameLst>
                                          <p:attrName>ppt_x</p:attrName>
                                          <p:attrName>ppt_y</p:attrName>
                                        </p:attrNameLst>
                                      </p:cBhvr>
                                      <p:rCtr x="40495" y="30301"/>
                                    </p:animMotion>
                                  </p:childTnLst>
                                </p:cTn>
                              </p:par>
                            </p:childTnLst>
                          </p:cTn>
                        </p:par>
                        <p:par>
                          <p:cTn id="7" fill="hold">
                            <p:stCondLst>
                              <p:cond delay="2000"/>
                            </p:stCondLst>
                            <p:childTnLst>
                              <p:par>
                                <p:cTn id="8" presetID="49" presetClass="path" presetSubtype="0" accel="50000" decel="50000" fill="hold" nodeType="afterEffect">
                                  <p:stCondLst>
                                    <p:cond delay="0"/>
                                  </p:stCondLst>
                                  <p:childTnLst>
                                    <p:animMotion origin="layout" path="M -2.91667E-6 2.59259E-6 L 0.69401 0.78518 " pathEditMode="relative" rAng="0" ptsTypes="AA">
                                      <p:cBhvr>
                                        <p:cTn id="9" dur="2000" fill="hold"/>
                                        <p:tgtEl>
                                          <p:spTgt spid="13"/>
                                        </p:tgtEl>
                                        <p:attrNameLst>
                                          <p:attrName>ppt_x</p:attrName>
                                          <p:attrName>ppt_y</p:attrName>
                                        </p:attrNameLst>
                                      </p:cBhvr>
                                      <p:rCtr x="34701" y="39259"/>
                                    </p:animMotion>
                                  </p:childTnLst>
                                </p:cTn>
                              </p:par>
                            </p:childTnLst>
                          </p:cTn>
                        </p:par>
                        <p:par>
                          <p:cTn id="10" fill="hold">
                            <p:stCondLst>
                              <p:cond delay="4000"/>
                            </p:stCondLst>
                            <p:childTnLst>
                              <p:par>
                                <p:cTn id="11" presetID="49" presetClass="path" presetSubtype="0" accel="50000" decel="50000" fill="hold" nodeType="afterEffect">
                                  <p:stCondLst>
                                    <p:cond delay="0"/>
                                  </p:stCondLst>
                                  <p:childTnLst>
                                    <p:animMotion origin="layout" path="M 4.16667E-7 -2.22222E-6 L 0.61367 0.85162 " pathEditMode="relative" rAng="0" ptsTypes="AA">
                                      <p:cBhvr>
                                        <p:cTn id="12" dur="2000" fill="hold"/>
                                        <p:tgtEl>
                                          <p:spTgt spid="14"/>
                                        </p:tgtEl>
                                        <p:attrNameLst>
                                          <p:attrName>ppt_x</p:attrName>
                                          <p:attrName>ppt_y</p:attrName>
                                        </p:attrNameLst>
                                      </p:cBhvr>
                                      <p:rCtr x="30677" y="42593"/>
                                    </p:animMotion>
                                  </p:childTnLst>
                                </p:cTn>
                              </p:par>
                            </p:childTnLst>
                          </p:cTn>
                        </p:par>
                        <p:par>
                          <p:cTn id="13" fill="hold">
                            <p:stCondLst>
                              <p:cond delay="6000"/>
                            </p:stCondLst>
                            <p:childTnLst>
                              <p:par>
                                <p:cTn id="14" presetID="49" presetClass="path" presetSubtype="0" accel="50000" decel="50000" fill="hold" nodeType="afterEffect">
                                  <p:stCondLst>
                                    <p:cond delay="0"/>
                                  </p:stCondLst>
                                  <p:childTnLst>
                                    <p:animMotion origin="layout" path="M -2.70833E-6 -7.40741E-7 L 0.50274 0.86852 " pathEditMode="relative" rAng="0" ptsTypes="AA">
                                      <p:cBhvr>
                                        <p:cTn id="15" dur="2000" fill="hold"/>
                                        <p:tgtEl>
                                          <p:spTgt spid="15"/>
                                        </p:tgtEl>
                                        <p:attrNameLst>
                                          <p:attrName>ppt_x</p:attrName>
                                          <p:attrName>ppt_y</p:attrName>
                                        </p:attrNameLst>
                                      </p:cBhvr>
                                      <p:rCtr x="25130" y="4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pic>
        <p:nvPicPr>
          <p:cNvPr id="4" name="Picture 3">
            <a:extLst>
              <a:ext uri="{FF2B5EF4-FFF2-40B4-BE49-F238E27FC236}">
                <a16:creationId xmlns:a16="http://schemas.microsoft.com/office/drawing/2014/main" id="{B9EF27ED-124E-E1D5-6DB2-3DB693ACEA07}"/>
              </a:ext>
            </a:extLst>
          </p:cNvPr>
          <p:cNvPicPr>
            <a:picLocks noChangeAspect="1"/>
          </p:cNvPicPr>
          <p:nvPr/>
        </p:nvPicPr>
        <p:blipFill>
          <a:blip r:embed="rId4"/>
          <a:stretch>
            <a:fillRect/>
          </a:stretch>
        </p:blipFill>
        <p:spPr>
          <a:xfrm>
            <a:off x="2692908" y="4724400"/>
            <a:ext cx="8557015" cy="2133600"/>
          </a:xfrm>
          <a:prstGeom prst="rect">
            <a:avLst/>
          </a:prstGeom>
        </p:spPr>
      </p:pic>
    </p:spTree>
    <p:extLst>
      <p:ext uri="{BB962C8B-B14F-4D97-AF65-F5344CB8AC3E}">
        <p14:creationId xmlns:p14="http://schemas.microsoft.com/office/powerpoint/2010/main" val="6309750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808304" y="-1631281"/>
            <a:ext cx="11190656" cy="8123521"/>
            <a:chOff x="808304" y="-1631281"/>
            <a:chExt cx="10575391"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4" name="TextBox 3">
            <a:extLst>
              <a:ext uri="{FF2B5EF4-FFF2-40B4-BE49-F238E27FC236}">
                <a16:creationId xmlns:a16="http://schemas.microsoft.com/office/drawing/2014/main" id="{15704C4D-4A80-03CD-E4AB-3D3ED16AA8DC}"/>
              </a:ext>
            </a:extLst>
          </p:cNvPr>
          <p:cNvSpPr txBox="1"/>
          <p:nvPr/>
        </p:nvSpPr>
        <p:spPr>
          <a:xfrm>
            <a:off x="1386702" y="1876203"/>
            <a:ext cx="9418595" cy="2246769"/>
          </a:xfrm>
          <a:prstGeom prst="rect">
            <a:avLst/>
          </a:prstGeom>
          <a:noFill/>
        </p:spPr>
        <p:txBody>
          <a:bodyPr wrap="square">
            <a:spAutoFit/>
          </a:bodyPr>
          <a:lstStyle/>
          <a:p>
            <a:pPr algn="ctr"/>
            <a:r>
              <a:rPr lang="vi-VN" sz="7000" b="1"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2.</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Một</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số</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endParaRPr lang="vi-VN"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endParaRPr>
          </a:p>
          <a:p>
            <a:pPr algn="ct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hoạt</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động</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kinh</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tế</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biển</a:t>
            </a:r>
            <a:endParaRPr lang="en-SG" sz="7000" dirty="0">
              <a:solidFill>
                <a:srgbClr val="002060"/>
              </a:solidFill>
              <a:latin typeface="Calisto MT" panose="02040603050505030304" pitchFamily="18" charset="0"/>
              <a:ea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362</Words>
  <Application>Microsoft Office PowerPoint</Application>
  <PresentationFormat>Widescreen</PresentationFormat>
  <Paragraphs>43</Paragraphs>
  <Slides>20</Slides>
  <Notes>8</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20</vt:i4>
      </vt:variant>
    </vt:vector>
  </HeadingPairs>
  <TitlesOfParts>
    <vt:vector size="39" baseType="lpstr">
      <vt:lpstr>微软雅黑</vt:lpstr>
      <vt:lpstr>#9Slide07 HoneyCream</vt:lpstr>
      <vt:lpstr>#9Slide07 SVNZiclets</vt:lpstr>
      <vt:lpstr>Arial</vt:lpstr>
      <vt:lpstr>Calibri</vt:lpstr>
      <vt:lpstr>Calibri Light</vt:lpstr>
      <vt:lpstr>Calisto MT</vt:lpstr>
      <vt:lpstr>Cambria</vt:lpstr>
      <vt:lpstr>等线</vt:lpstr>
      <vt:lpstr>等线 Light</vt:lpstr>
      <vt:lpstr>inpin heiti</vt:lpstr>
      <vt:lpstr>Roboto</vt:lpstr>
      <vt:lpstr>SVN-Newton</vt:lpstr>
      <vt:lpstr>Times New Roman</vt:lpstr>
      <vt:lpstr>UTM Avo</vt:lpstr>
      <vt:lpstr>UTM Guanine</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qwww</dc:creator>
  <cp:lastModifiedBy>Laptop T&amp;T</cp:lastModifiedBy>
  <cp:revision>13</cp:revision>
  <dcterms:created xsi:type="dcterms:W3CDTF">2021-06-21T14:09:30Z</dcterms:created>
  <dcterms:modified xsi:type="dcterms:W3CDTF">2023-12-11T17:54:22Z</dcterms:modified>
</cp:coreProperties>
</file>