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sldIdLst>
    <p:sldId id="257" r:id="rId3"/>
    <p:sldId id="258" r:id="rId4"/>
    <p:sldId id="259" r:id="rId5"/>
    <p:sldId id="261" r:id="rId6"/>
    <p:sldId id="262" r:id="rId7"/>
    <p:sldId id="263" r:id="rId8"/>
    <p:sldId id="264" r:id="rId9"/>
    <p:sldId id="260" r:id="rId10"/>
    <p:sldId id="266" r:id="rId11"/>
    <p:sldId id="270" r:id="rId12"/>
    <p:sldId id="271" r:id="rId13"/>
    <p:sldId id="272" r:id="rId14"/>
    <p:sldId id="274" r:id="rId15"/>
    <p:sldId id="275" r:id="rId16"/>
    <p:sldId id="273" r:id="rId17"/>
    <p:sldId id="269" r:id="rId18"/>
    <p:sldId id="276" r:id="rId19"/>
    <p:sldId id="277" r:id="rId20"/>
    <p:sldId id="278" r:id="rId21"/>
    <p:sldId id="279" r:id="rId22"/>
    <p:sldId id="283" r:id="rId23"/>
    <p:sldId id="280" r:id="rId24"/>
    <p:sldId id="281" r:id="rId25"/>
    <p:sldId id="282" r:id="rId26"/>
    <p:sldId id="284" r:id="rId27"/>
    <p:sldId id="285" r:id="rId28"/>
    <p:sldId id="287" r:id="rId29"/>
    <p:sldId id="286" r:id="rId30"/>
    <p:sldId id="265" r:id="rId31"/>
    <p:sldId id="289" r:id="rId32"/>
    <p:sldId id="290" r:id="rId33"/>
    <p:sldId id="291" r:id="rId34"/>
    <p:sldId id="288" r:id="rId35"/>
    <p:sldId id="268"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786160"/>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46737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2117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384640"/>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1188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81671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18226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5536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6B1CE13-3044-C145-8D6E-F4A1C34884B9}"/>
              </a:ext>
            </a:extLst>
          </p:cNvPr>
          <p:cNvSpPr/>
          <p:nvPr userDrawn="1"/>
        </p:nvSpPr>
        <p:spPr>
          <a:xfrm>
            <a:off x="313196" y="367236"/>
            <a:ext cx="11548246" cy="6175231"/>
          </a:xfrm>
          <a:prstGeom prst="roundRect">
            <a:avLst>
              <a:gd name="adj" fmla="val 10410"/>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130952819"/>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1447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A84C7C-A46B-4ADC-8938-E0AB5B895E1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F9FA3-075B-4573-918E-0C35832C0EF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89500"/>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A84C7C-A46B-4ADC-8938-E0AB5B895E1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F9FA3-075B-4573-918E-0C35832C0EF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4825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6790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80855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9993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92490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7.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374947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8755429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spd="slow">
    <p:push dir="u"/>
  </p:transition>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tiff"/><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5.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49.png"/><Relationship Id="rId5" Type="http://schemas.openxmlformats.org/officeDocument/2006/relationships/image" Target="../media/image29.png"/><Relationship Id="rId10" Type="http://schemas.openxmlformats.org/officeDocument/2006/relationships/image" Target="../media/image48.png"/><Relationship Id="rId4" Type="http://schemas.openxmlformats.org/officeDocument/2006/relationships/image" Target="../media/image28.png"/><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3.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vi.wikipedia.org/wiki/Cholestero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vi.wikipedia.org/wiki/Lovastatin" TargetMode="External"/><Relationship Id="rId5" Type="http://schemas.openxmlformats.org/officeDocument/2006/relationships/hyperlink" Target="https://vi.wikipedia.org/wiki/Statin" TargetMode="External"/><Relationship Id="rId4" Type="http://schemas.openxmlformats.org/officeDocument/2006/relationships/hyperlink" Target="https://vi.wikipedia.org/w/index.php?title=N%E1%BA%A5m_d%C6%B0%E1%BB%A3c_li%E1%BB%87u&amp;action=edit&amp;redlink=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tiff"/><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tiff"/><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5.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tiff"/><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5.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97982" y="337536"/>
            <a:ext cx="10744200" cy="6520464"/>
          </a:xfrm>
          <a:prstGeom prst="rect">
            <a:avLst/>
          </a:prstGeom>
        </p:spPr>
      </p:pic>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flipH="1">
            <a:off x="8958895" y="2817371"/>
            <a:ext cx="3471647" cy="3958438"/>
          </a:xfrm>
          <a:prstGeom prst="rect">
            <a:avLst/>
          </a:prstGeom>
        </p:spPr>
      </p:pic>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9608" y="987637"/>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2651023" y="1215246"/>
            <a:ext cx="8043696" cy="5302095"/>
          </a:xfrm>
          <a:prstGeom prst="rect">
            <a:avLst/>
          </a:prstGeom>
        </p:spPr>
      </p:pic>
      <p:pic>
        <p:nvPicPr>
          <p:cNvPr id="19" name="Picture 18"/>
          <p:cNvPicPr>
            <a:picLocks noChangeAspect="1"/>
          </p:cNvPicPr>
          <p:nvPr/>
        </p:nvPicPr>
        <p:blipFill>
          <a:blip r:embed="rId7"/>
          <a:stretch>
            <a:fillRect/>
          </a:stretch>
        </p:blipFill>
        <p:spPr>
          <a:xfrm>
            <a:off x="-731798" y="0"/>
            <a:ext cx="7681626" cy="1975275"/>
          </a:xfrm>
          <a:prstGeom prst="rect">
            <a:avLst/>
          </a:prstGeom>
        </p:spPr>
      </p:pic>
    </p:spTree>
    <p:extLst>
      <p:ext uri="{BB962C8B-B14F-4D97-AF65-F5344CB8AC3E}">
        <p14:creationId xmlns:p14="http://schemas.microsoft.com/office/powerpoint/2010/main" val="602656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4814" y="372615"/>
            <a:ext cx="11557416"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042"/>
            </a:xfrm>
            <a:prstGeom prst="rect">
              <a:avLst/>
            </a:prstGeom>
            <a:noFill/>
          </p:spPr>
          <p:txBody>
            <a:bodyPr wrap="square">
              <a:spAutoFit/>
            </a:bodyPr>
            <a:lstStyle/>
            <a:p>
              <a:pPr algn="ctr"/>
              <a:r>
                <a:rPr lang="en-US" sz="3600" b="1" i="0" smtClean="0">
                  <a:solidFill>
                    <a:srgbClr val="009999"/>
                  </a:solidFill>
                  <a:effectLst/>
                  <a:latin typeface="Cambria" panose="02040503050406030204" pitchFamily="18" charset="0"/>
                </a:rPr>
                <a:t>1. Quan sát hình 9 và cho biết nấm thường sống ở đâu.</a:t>
              </a:r>
            </a:p>
          </p:txBody>
        </p:sp>
      </p:grpSp>
      <p:grpSp>
        <p:nvGrpSpPr>
          <p:cNvPr id="17" name="Group 16"/>
          <p:cNvGrpSpPr/>
          <p:nvPr/>
        </p:nvGrpSpPr>
        <p:grpSpPr>
          <a:xfrm>
            <a:off x="4949188" y="1278892"/>
            <a:ext cx="4482058" cy="2724304"/>
            <a:chOff x="6556096" y="1336851"/>
            <a:chExt cx="4482058" cy="2724304"/>
          </a:xfrm>
        </p:grpSpPr>
        <p:pic>
          <p:nvPicPr>
            <p:cNvPr id="7" name="Picture 6"/>
            <p:cNvPicPr>
              <a:picLocks noChangeAspect="1"/>
            </p:cNvPicPr>
            <p:nvPr/>
          </p:nvPicPr>
          <p:blipFill>
            <a:blip r:embed="rId2"/>
            <a:stretch>
              <a:fillRect/>
            </a:stretch>
          </p:blipFill>
          <p:spPr>
            <a:xfrm>
              <a:off x="6775554" y="1336851"/>
              <a:ext cx="3923222" cy="2215111"/>
            </a:xfrm>
            <a:prstGeom prst="rect">
              <a:avLst/>
            </a:prstGeom>
          </p:spPr>
        </p:pic>
        <p:sp>
          <p:nvSpPr>
            <p:cNvPr id="12" name="TextBox 11"/>
            <p:cNvSpPr txBox="1"/>
            <p:nvPr/>
          </p:nvSpPr>
          <p:spPr>
            <a:xfrm>
              <a:off x="6556096" y="3661045"/>
              <a:ext cx="4482058"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Nấm mốc mọc trên bánh mì để lâu ngày.</a:t>
              </a:r>
              <a:endParaRPr lang="en-US" sz="200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708781" y="4057657"/>
            <a:ext cx="4068957" cy="2651317"/>
            <a:chOff x="1051681" y="4112118"/>
            <a:chExt cx="4068957" cy="2651317"/>
          </a:xfrm>
        </p:grpSpPr>
        <p:pic>
          <p:nvPicPr>
            <p:cNvPr id="8" name="Picture 7"/>
            <p:cNvPicPr>
              <a:picLocks noChangeAspect="1"/>
            </p:cNvPicPr>
            <p:nvPr/>
          </p:nvPicPr>
          <p:blipFill>
            <a:blip r:embed="rId3"/>
            <a:stretch>
              <a:fillRect/>
            </a:stretch>
          </p:blipFill>
          <p:spPr>
            <a:xfrm>
              <a:off x="1315701" y="4112118"/>
              <a:ext cx="3474328" cy="2132313"/>
            </a:xfrm>
            <a:prstGeom prst="rect">
              <a:avLst/>
            </a:prstGeom>
          </p:spPr>
        </p:pic>
        <p:sp>
          <p:nvSpPr>
            <p:cNvPr id="13" name="TextBox 12"/>
            <p:cNvSpPr txBox="1"/>
            <p:nvPr/>
          </p:nvSpPr>
          <p:spPr>
            <a:xfrm>
              <a:off x="1051681" y="6301770"/>
              <a:ext cx="4068957" cy="461665"/>
            </a:xfrm>
            <a:prstGeom prst="rect">
              <a:avLst/>
            </a:prstGeom>
            <a:solidFill>
              <a:schemeClr val="bg1"/>
            </a:solidFill>
          </p:spPr>
          <p:txBody>
            <a:bodyPr wrap="square" rtlCol="0">
              <a:spAutoFit/>
            </a:bodyPr>
            <a:lstStyle/>
            <a:p>
              <a:r>
                <a:rPr lang="en-US" sz="2400" smtClean="0">
                  <a:latin typeface="Times New Roman" panose="02020603050405020304" pitchFamily="18" charset="0"/>
                  <a:cs typeface="Times New Roman" panose="02020603050405020304" pitchFamily="18" charset="0"/>
                </a:rPr>
                <a:t>Nấm rơm mọc trên rơm rạ mục.</a:t>
              </a:r>
              <a:endParaRPr lang="en-US" sz="240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168647" y="4030046"/>
            <a:ext cx="3923222" cy="2662763"/>
            <a:chOff x="6775555" y="4088005"/>
            <a:chExt cx="3923222" cy="2662763"/>
          </a:xfrm>
        </p:grpSpPr>
        <p:pic>
          <p:nvPicPr>
            <p:cNvPr id="10" name="Picture 9"/>
            <p:cNvPicPr>
              <a:picLocks noChangeAspect="1"/>
            </p:cNvPicPr>
            <p:nvPr/>
          </p:nvPicPr>
          <p:blipFill>
            <a:blip r:embed="rId4"/>
            <a:stretch>
              <a:fillRect/>
            </a:stretch>
          </p:blipFill>
          <p:spPr>
            <a:xfrm>
              <a:off x="6775555" y="4088005"/>
              <a:ext cx="3923222" cy="2049905"/>
            </a:xfrm>
            <a:prstGeom prst="rect">
              <a:avLst/>
            </a:prstGeom>
          </p:spPr>
        </p:pic>
        <p:sp>
          <p:nvSpPr>
            <p:cNvPr id="14" name="TextBox 13"/>
            <p:cNvSpPr txBox="1"/>
            <p:nvPr/>
          </p:nvSpPr>
          <p:spPr>
            <a:xfrm>
              <a:off x="6902859" y="6289103"/>
              <a:ext cx="3668611" cy="461665"/>
            </a:xfrm>
            <a:prstGeom prst="rect">
              <a:avLst/>
            </a:prstGeom>
            <a:solidFill>
              <a:schemeClr val="bg1"/>
            </a:solidFill>
          </p:spPr>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Nấm mốc ở góc tường nhà.</a:t>
              </a:r>
              <a:endParaRPr lang="en-US" sz="240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37329" y="1278892"/>
            <a:ext cx="4411859" cy="2750096"/>
            <a:chOff x="880229" y="1333353"/>
            <a:chExt cx="4411859" cy="2750096"/>
          </a:xfrm>
        </p:grpSpPr>
        <p:pic>
          <p:nvPicPr>
            <p:cNvPr id="6" name="Picture 5"/>
            <p:cNvPicPr>
              <a:picLocks noChangeAspect="1"/>
            </p:cNvPicPr>
            <p:nvPr/>
          </p:nvPicPr>
          <p:blipFill>
            <a:blip r:embed="rId5"/>
            <a:stretch>
              <a:fillRect/>
            </a:stretch>
          </p:blipFill>
          <p:spPr>
            <a:xfrm>
              <a:off x="1315701" y="1333353"/>
              <a:ext cx="3464050" cy="2165031"/>
            </a:xfrm>
            <a:prstGeom prst="rect">
              <a:avLst/>
            </a:prstGeom>
          </p:spPr>
        </p:pic>
        <p:pic>
          <p:nvPicPr>
            <p:cNvPr id="15" name="Picture 14"/>
            <p:cNvPicPr>
              <a:picLocks noChangeAspect="1"/>
            </p:cNvPicPr>
            <p:nvPr/>
          </p:nvPicPr>
          <p:blipFill>
            <a:blip r:embed="rId6"/>
            <a:stretch>
              <a:fillRect/>
            </a:stretch>
          </p:blipFill>
          <p:spPr>
            <a:xfrm>
              <a:off x="880229" y="3510375"/>
              <a:ext cx="4411859" cy="573074"/>
            </a:xfrm>
            <a:prstGeom prst="rect">
              <a:avLst/>
            </a:prstGeom>
          </p:spPr>
        </p:pic>
      </p:gr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4562" y="4599062"/>
            <a:ext cx="3310268" cy="2258938"/>
          </a:xfrm>
          <a:prstGeom prst="rect">
            <a:avLst/>
          </a:prstGeom>
        </p:spPr>
      </p:pic>
    </p:spTree>
    <p:extLst>
      <p:ext uri="{BB962C8B-B14F-4D97-AF65-F5344CB8AC3E}">
        <p14:creationId xmlns:p14="http://schemas.microsoft.com/office/powerpoint/2010/main" val="491532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440006" y="2588077"/>
            <a:ext cx="4257963" cy="4570657"/>
          </a:xfrm>
          <a:prstGeom prst="rect">
            <a:avLst/>
          </a:prstGeom>
        </p:spPr>
      </p:pic>
      <p:sp>
        <p:nvSpPr>
          <p:cNvPr id="3" name="TextBox 2"/>
          <p:cNvSpPr txBox="1"/>
          <p:nvPr/>
        </p:nvSpPr>
        <p:spPr>
          <a:xfrm>
            <a:off x="587829" y="636814"/>
            <a:ext cx="11103428" cy="4338495"/>
          </a:xfrm>
          <a:prstGeom prst="rect">
            <a:avLst/>
          </a:prstGeom>
          <a:noFill/>
        </p:spPr>
        <p:txBody>
          <a:bodyPr wrap="square" rtlCol="0">
            <a:spAutoFit/>
          </a:bodyPr>
          <a:lstStyle/>
          <a:p>
            <a:pPr algn="just">
              <a:lnSpc>
                <a:spcPct val="130000"/>
              </a:lnSpc>
            </a:pPr>
            <a:r>
              <a:rPr lang="vi-VN" sz="3600" b="1" dirty="0">
                <a:solidFill>
                  <a:srgbClr val="0070C0"/>
                </a:solidFill>
                <a:latin typeface="Cambria" panose="02040503050406030204" pitchFamily="18" charset="0"/>
                <a:ea typeface="Cambria" panose="02040503050406030204" pitchFamily="18" charset="0"/>
              </a:rPr>
              <a:t>Nơi sống của nấm rất đa dạng, nấm có thể sống được nhiều nơi trên trái đất:</a:t>
            </a:r>
          </a:p>
          <a:p>
            <a:pPr algn="just">
              <a:lnSpc>
                <a:spcPct val="130000"/>
              </a:lnSpc>
            </a:pPr>
            <a:r>
              <a:rPr lang="vi-VN" sz="3600" b="1" dirty="0">
                <a:latin typeface="Cambria" panose="02040503050406030204" pitchFamily="18" charset="0"/>
                <a:ea typeface="Cambria" panose="02040503050406030204" pitchFamily="18" charset="0"/>
              </a:rPr>
              <a:t>- Nấm tai mèo (mộc nhĩ) mọc trên gỗ mục.</a:t>
            </a:r>
          </a:p>
          <a:p>
            <a:pPr algn="just">
              <a:lnSpc>
                <a:spcPct val="130000"/>
              </a:lnSpc>
            </a:pPr>
            <a:r>
              <a:rPr lang="vi-VN" sz="3600" b="1" dirty="0">
                <a:latin typeface="Cambria" panose="02040503050406030204" pitchFamily="18" charset="0"/>
                <a:ea typeface="Cambria" panose="02040503050406030204" pitchFamily="18" charset="0"/>
              </a:rPr>
              <a:t>- Nấm mốc mọc trên bánh mì để lâu ngày.</a:t>
            </a:r>
          </a:p>
          <a:p>
            <a:pPr algn="just">
              <a:lnSpc>
                <a:spcPct val="130000"/>
              </a:lnSpc>
            </a:pPr>
            <a:r>
              <a:rPr lang="vi-VN" sz="3600" b="1" dirty="0">
                <a:latin typeface="Cambria" panose="02040503050406030204" pitchFamily="18" charset="0"/>
                <a:ea typeface="Cambria" panose="02040503050406030204" pitchFamily="18" charset="0"/>
              </a:rPr>
              <a:t>- Nấm rơm mọc trên rơm rạ mục.</a:t>
            </a:r>
          </a:p>
          <a:p>
            <a:pPr algn="just">
              <a:lnSpc>
                <a:spcPct val="130000"/>
              </a:lnSpc>
            </a:pPr>
            <a:r>
              <a:rPr lang="vi-VN" sz="3600" b="1" dirty="0">
                <a:latin typeface="Cambria" panose="02040503050406030204" pitchFamily="18" charset="0"/>
                <a:ea typeface="Cambria" panose="02040503050406030204" pitchFamily="18" charset="0"/>
              </a:rPr>
              <a:t>- Nấm mốc ở góc tường nhà</a:t>
            </a:r>
            <a:r>
              <a:rPr lang="vi-VN"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5133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0" y="2243361"/>
            <a:ext cx="4408319" cy="4966453"/>
          </a:xfrm>
          <a:prstGeom prst="rect">
            <a:avLst/>
          </a:prstGeom>
        </p:spPr>
      </p:pic>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70" t="15783" r="5516" b="20016"/>
          <a:stretch/>
        </p:blipFill>
        <p:spPr>
          <a:xfrm flipH="1">
            <a:off x="3879663" y="225596"/>
            <a:ext cx="8227557" cy="5652690"/>
          </a:xfrm>
          <a:prstGeom prst="rect">
            <a:avLst/>
          </a:prstGeom>
        </p:spPr>
      </p:pic>
      <p:sp>
        <p:nvSpPr>
          <p:cNvPr id="4" name="TextBox 3"/>
          <p:cNvSpPr txBox="1"/>
          <p:nvPr/>
        </p:nvSpPr>
        <p:spPr>
          <a:xfrm>
            <a:off x="5575806" y="2172042"/>
            <a:ext cx="5625594" cy="2554545"/>
          </a:xfrm>
          <a:prstGeom prst="rect">
            <a:avLst/>
          </a:prstGeom>
          <a:noFill/>
        </p:spPr>
        <p:txBody>
          <a:bodyPr wrap="square" rtlCol="0">
            <a:spAutoFit/>
          </a:bodyPr>
          <a:lstStyle/>
          <a:p>
            <a:pPr algn="ctr"/>
            <a:r>
              <a:rPr lang="vi-VN" sz="4000" b="1">
                <a:solidFill>
                  <a:srgbClr val="002060"/>
                </a:solidFill>
                <a:latin typeface="Cambria" panose="02040503050406030204" pitchFamily="18" charset="0"/>
                <a:ea typeface="Cambria" panose="02040503050406030204" pitchFamily="18" charset="0"/>
              </a:rPr>
              <a:t>Nấm còn có thể sống </a:t>
            </a:r>
            <a:endParaRPr lang="en-US" sz="4000" b="1" smtClean="0">
              <a:solidFill>
                <a:srgbClr val="002060"/>
              </a:solidFill>
              <a:latin typeface="Cambria" panose="02040503050406030204" pitchFamily="18" charset="0"/>
              <a:ea typeface="Cambria" panose="02040503050406030204" pitchFamily="18" charset="0"/>
            </a:endParaRPr>
          </a:p>
          <a:p>
            <a:pPr algn="ctr"/>
            <a:r>
              <a:rPr lang="vi-VN" sz="4000" b="1" smtClean="0">
                <a:solidFill>
                  <a:srgbClr val="002060"/>
                </a:solidFill>
                <a:latin typeface="Cambria" panose="02040503050406030204" pitchFamily="18" charset="0"/>
                <a:ea typeface="Cambria" panose="02040503050406030204" pitchFamily="18" charset="0"/>
              </a:rPr>
              <a:t>ở </a:t>
            </a:r>
            <a:r>
              <a:rPr lang="vi-VN" sz="4000" b="1">
                <a:solidFill>
                  <a:srgbClr val="002060"/>
                </a:solidFill>
                <a:latin typeface="Cambria" panose="02040503050406030204" pitchFamily="18" charset="0"/>
                <a:ea typeface="Cambria" panose="02040503050406030204" pitchFamily="18" charset="0"/>
              </a:rPr>
              <a:t>những nơi nào </a:t>
            </a:r>
            <a:endParaRPr lang="en-US" sz="4000" b="1" smtClean="0">
              <a:solidFill>
                <a:srgbClr val="002060"/>
              </a:solidFill>
              <a:latin typeface="Cambria" panose="02040503050406030204" pitchFamily="18" charset="0"/>
              <a:ea typeface="Cambria" panose="02040503050406030204" pitchFamily="18" charset="0"/>
            </a:endParaRPr>
          </a:p>
          <a:p>
            <a:pPr algn="ctr"/>
            <a:r>
              <a:rPr lang="vi-VN" sz="4000" b="1" smtClean="0">
                <a:solidFill>
                  <a:srgbClr val="002060"/>
                </a:solidFill>
                <a:latin typeface="Cambria" panose="02040503050406030204" pitchFamily="18" charset="0"/>
                <a:ea typeface="Cambria" panose="02040503050406030204" pitchFamily="18" charset="0"/>
              </a:rPr>
              <a:t>khác </a:t>
            </a:r>
            <a:r>
              <a:rPr lang="vi-VN" sz="4000" b="1">
                <a:solidFill>
                  <a:srgbClr val="002060"/>
                </a:solidFill>
                <a:latin typeface="Cambria" panose="02040503050406030204" pitchFamily="18" charset="0"/>
                <a:ea typeface="Cambria" panose="02040503050406030204" pitchFamily="18" charset="0"/>
              </a:rPr>
              <a:t>và nhận xét về nơi sống của chúng.</a:t>
            </a:r>
            <a:endParaRPr lang="en-US" sz="7200" b="1">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570065" y="536225"/>
            <a:ext cx="2739533" cy="698254"/>
          </a:xfrm>
          <a:prstGeom prst="rect">
            <a:avLst/>
          </a:prstGeom>
        </p:spPr>
      </p:pic>
    </p:spTree>
    <p:extLst>
      <p:ext uri="{BB962C8B-B14F-4D97-AF65-F5344CB8AC3E}">
        <p14:creationId xmlns:p14="http://schemas.microsoft.com/office/powerpoint/2010/main" val="303637432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6398" y="561974"/>
            <a:ext cx="5254438" cy="5509201"/>
            <a:chOff x="756398" y="561974"/>
            <a:chExt cx="5254438" cy="5509201"/>
          </a:xfrm>
        </p:grpSpPr>
        <p:pic>
          <p:nvPicPr>
            <p:cNvPr id="2" name="Picture 1"/>
            <p:cNvPicPr>
              <a:picLocks noChangeAspect="1"/>
            </p:cNvPicPr>
            <p:nvPr/>
          </p:nvPicPr>
          <p:blipFill>
            <a:blip r:embed="rId2"/>
            <a:stretch>
              <a:fillRect/>
            </a:stretch>
          </p:blipFill>
          <p:spPr>
            <a:xfrm>
              <a:off x="756398" y="561974"/>
              <a:ext cx="5254438" cy="4813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277471" y="5486400"/>
              <a:ext cx="4155141" cy="584775"/>
            </a:xfrm>
            <a:prstGeom prst="rect">
              <a:avLst/>
            </a:prstGeom>
            <a:noFill/>
          </p:spPr>
          <p:txBody>
            <a:bodyPr wrap="square" rtlCol="0">
              <a:spAutoFit/>
            </a:bodyPr>
            <a:lstStyle/>
            <a:p>
              <a:r>
                <a:rPr lang="en-US" sz="3200" b="1" smtClean="0">
                  <a:solidFill>
                    <a:srgbClr val="002060"/>
                  </a:solidFill>
                  <a:latin typeface="Cambria" panose="02040503050406030204" pitchFamily="18" charset="0"/>
                  <a:ea typeface="Cambria" panose="02040503050406030204" pitchFamily="18" charset="0"/>
                </a:rPr>
                <a:t>Nấm trên xác ve sầu</a:t>
              </a:r>
              <a:endParaRPr lang="en-US" sz="3200" b="1">
                <a:solidFill>
                  <a:srgbClr val="002060"/>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6441141" y="793377"/>
            <a:ext cx="4935071" cy="4416849"/>
            <a:chOff x="6441141" y="793377"/>
            <a:chExt cx="4935071" cy="4416849"/>
          </a:xfrm>
        </p:grpSpPr>
        <p:pic>
          <p:nvPicPr>
            <p:cNvPr id="5" name="Picture 4"/>
            <p:cNvPicPr>
              <a:picLocks noChangeAspect="1"/>
            </p:cNvPicPr>
            <p:nvPr/>
          </p:nvPicPr>
          <p:blipFill rotWithShape="1">
            <a:blip r:embed="rId3"/>
            <a:srcRect l="12386" r="13087"/>
            <a:stretch/>
          </p:blipFill>
          <p:spPr>
            <a:xfrm>
              <a:off x="6441141" y="793377"/>
              <a:ext cx="4935071" cy="3724835"/>
            </a:xfrm>
            <a:prstGeom prst="rect">
              <a:avLst/>
            </a:prstGeom>
          </p:spPr>
        </p:pic>
        <p:sp>
          <p:nvSpPr>
            <p:cNvPr id="6" name="TextBox 5"/>
            <p:cNvSpPr txBox="1"/>
            <p:nvPr/>
          </p:nvSpPr>
          <p:spPr>
            <a:xfrm>
              <a:off x="7866530" y="4625451"/>
              <a:ext cx="2487706" cy="584775"/>
            </a:xfrm>
            <a:prstGeom prst="rect">
              <a:avLst/>
            </a:prstGeom>
            <a:noFill/>
          </p:spPr>
          <p:txBody>
            <a:bodyPr wrap="square" rtlCol="0">
              <a:spAutoFit/>
            </a:bodyPr>
            <a:lstStyle/>
            <a:p>
              <a:r>
                <a:rPr lang="en-US" sz="3200" b="1" smtClean="0">
                  <a:solidFill>
                    <a:srgbClr val="002060"/>
                  </a:solidFill>
                  <a:latin typeface="Cambria" panose="02040503050406030204" pitchFamily="18" charset="0"/>
                  <a:ea typeface="Cambria" panose="02040503050406030204" pitchFamily="18" charset="0"/>
                </a:rPr>
                <a:t>Nấm tràm </a:t>
              </a:r>
              <a:endParaRPr lang="en-US" sz="3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73334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22041" y="1102658"/>
            <a:ext cx="5690348" cy="4510980"/>
            <a:chOff x="6022041" y="1102658"/>
            <a:chExt cx="5690348" cy="4510980"/>
          </a:xfrm>
        </p:grpSpPr>
        <p:pic>
          <p:nvPicPr>
            <p:cNvPr id="3" name="Picture 2"/>
            <p:cNvPicPr>
              <a:picLocks noChangeAspect="1"/>
            </p:cNvPicPr>
            <p:nvPr/>
          </p:nvPicPr>
          <p:blipFill>
            <a:blip r:embed="rId2"/>
            <a:stretch>
              <a:fillRect/>
            </a:stretch>
          </p:blipFill>
          <p:spPr>
            <a:xfrm>
              <a:off x="6022041" y="1102658"/>
              <a:ext cx="5362181" cy="3610535"/>
            </a:xfrm>
            <a:prstGeom prst="rect">
              <a:avLst/>
            </a:prstGeom>
          </p:spPr>
        </p:pic>
        <p:sp>
          <p:nvSpPr>
            <p:cNvPr id="4" name="TextBox 3"/>
            <p:cNvSpPr txBox="1"/>
            <p:nvPr/>
          </p:nvSpPr>
          <p:spPr>
            <a:xfrm>
              <a:off x="6858001" y="5028863"/>
              <a:ext cx="4854388" cy="584775"/>
            </a:xfrm>
            <a:prstGeom prst="rect">
              <a:avLst/>
            </a:prstGeom>
            <a:noFill/>
          </p:spPr>
          <p:txBody>
            <a:bodyPr wrap="square" rtlCol="0">
              <a:spAutoFit/>
            </a:bodyPr>
            <a:lstStyle/>
            <a:p>
              <a:r>
                <a:rPr lang="en-US" sz="3200" b="1" smtClean="0">
                  <a:solidFill>
                    <a:srgbClr val="002060"/>
                  </a:solidFill>
                  <a:latin typeface="Cambria" panose="02040503050406030204" pitchFamily="18" charset="0"/>
                  <a:ea typeface="Cambria" panose="02040503050406030204" pitchFamily="18" charset="0"/>
                </a:rPr>
                <a:t>Nấm mốc trên tủ gỗ </a:t>
              </a:r>
              <a:endParaRPr lang="en-US" sz="3200" b="1">
                <a:solidFill>
                  <a:srgbClr val="002060"/>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833717" y="1102658"/>
            <a:ext cx="5365376" cy="4510979"/>
            <a:chOff x="833717" y="1102658"/>
            <a:chExt cx="5365376" cy="4510979"/>
          </a:xfrm>
        </p:grpSpPr>
        <p:pic>
          <p:nvPicPr>
            <p:cNvPr id="2" name="Picture 1"/>
            <p:cNvPicPr>
              <a:picLocks noChangeAspect="1"/>
            </p:cNvPicPr>
            <p:nvPr/>
          </p:nvPicPr>
          <p:blipFill>
            <a:blip r:embed="rId3"/>
            <a:stretch>
              <a:fillRect/>
            </a:stretch>
          </p:blipFill>
          <p:spPr>
            <a:xfrm>
              <a:off x="833717" y="1102658"/>
              <a:ext cx="4814047" cy="3610535"/>
            </a:xfrm>
            <a:prstGeom prst="rect">
              <a:avLst/>
            </a:prstGeom>
          </p:spPr>
        </p:pic>
        <p:sp>
          <p:nvSpPr>
            <p:cNvPr id="5" name="TextBox 4"/>
            <p:cNvSpPr txBox="1"/>
            <p:nvPr/>
          </p:nvSpPr>
          <p:spPr>
            <a:xfrm>
              <a:off x="833717" y="5028862"/>
              <a:ext cx="5365376" cy="584775"/>
            </a:xfrm>
            <a:prstGeom prst="rect">
              <a:avLst/>
            </a:prstGeom>
            <a:noFill/>
          </p:spPr>
          <p:txBody>
            <a:bodyPr wrap="square" rtlCol="0">
              <a:spAutoFit/>
            </a:bodyPr>
            <a:lstStyle/>
            <a:p>
              <a:r>
                <a:rPr lang="en-US" sz="3200" b="1" smtClean="0">
                  <a:solidFill>
                    <a:srgbClr val="002060"/>
                  </a:solidFill>
                  <a:latin typeface="Cambria" panose="02040503050406030204" pitchFamily="18" charset="0"/>
                  <a:ea typeface="Cambria" panose="02040503050406030204" pitchFamily="18" charset="0"/>
                </a:rPr>
                <a:t>Nấm mốc trên quần áo</a:t>
              </a:r>
              <a:endParaRPr lang="en-US" sz="3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85249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0" y="2243361"/>
            <a:ext cx="4408319" cy="4966453"/>
          </a:xfrm>
          <a:prstGeom prst="rect">
            <a:avLst/>
          </a:prstGeom>
        </p:spPr>
      </p:pic>
      <p:pic>
        <p:nvPicPr>
          <p:cNvPr id="6" name="Picture 5"/>
          <p:cNvPicPr>
            <a:picLocks noChangeAspect="1"/>
          </p:cNvPicPr>
          <p:nvPr/>
        </p:nvPicPr>
        <p:blipFill>
          <a:blip r:embed="rId4"/>
          <a:stretch>
            <a:fillRect/>
          </a:stretch>
        </p:blipFill>
        <p:spPr>
          <a:xfrm>
            <a:off x="478841" y="930826"/>
            <a:ext cx="3450635" cy="1383912"/>
          </a:xfrm>
          <a:prstGeom prst="rect">
            <a:avLst/>
          </a:prstGeom>
        </p:spPr>
      </p:pic>
      <p:grpSp>
        <p:nvGrpSpPr>
          <p:cNvPr id="8" name="Group 7"/>
          <p:cNvGrpSpPr/>
          <p:nvPr/>
        </p:nvGrpSpPr>
        <p:grpSpPr>
          <a:xfrm>
            <a:off x="3570041" y="1003365"/>
            <a:ext cx="8850560" cy="5854635"/>
            <a:chOff x="3341440" y="1263554"/>
            <a:chExt cx="8850560" cy="5854635"/>
          </a:xfrm>
        </p:grpSpPr>
        <p:pic>
          <p:nvPicPr>
            <p:cNvPr id="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6274" t="22654" r="3200" b="17463"/>
            <a:stretch/>
          </p:blipFill>
          <p:spPr>
            <a:xfrm>
              <a:off x="3341440" y="1263554"/>
              <a:ext cx="8850560" cy="5854635"/>
            </a:xfrm>
            <a:prstGeom prst="rect">
              <a:avLst/>
            </a:prstGeom>
          </p:spPr>
        </p:pic>
        <p:sp>
          <p:nvSpPr>
            <p:cNvPr id="7" name="TextBox 6"/>
            <p:cNvSpPr txBox="1"/>
            <p:nvPr/>
          </p:nvSpPr>
          <p:spPr>
            <a:xfrm>
              <a:off x="4239117" y="2184393"/>
              <a:ext cx="6847984" cy="2800767"/>
            </a:xfrm>
            <a:prstGeom prst="rect">
              <a:avLst/>
            </a:prstGeom>
            <a:noFill/>
          </p:spPr>
          <p:txBody>
            <a:bodyPr wrap="square" rtlCol="0">
              <a:spAutoFit/>
            </a:bodyPr>
            <a:lstStyle/>
            <a:p>
              <a:pPr algn="just"/>
              <a:r>
                <a:rPr lang="nl-NL" sz="4400" b="1">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Nấm có thể sống ở nhiều nơi khác nhau. Nấm sống nơi có độ ẩm cao, trên xác động vật...</a:t>
              </a:r>
              <a:endParaRPr lang="en-US" sz="4400" b="1">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450757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C4287A4-9A51-4913-B293-EBF389B532F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3"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4" name="图片 14">
            <a:extLst>
              <a:ext uri="{FF2B5EF4-FFF2-40B4-BE49-F238E27FC236}">
                <a16:creationId xmlns:a16="http://schemas.microsoft.com/office/drawing/2014/main" id="{835B81E9-A57C-4C69-AFEE-976A8B26F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5" name="图片 16">
            <a:extLst>
              <a:ext uri="{FF2B5EF4-FFF2-40B4-BE49-F238E27FC236}">
                <a16:creationId xmlns:a16="http://schemas.microsoft.com/office/drawing/2014/main" id="{8E132414-F48A-4F74-8C03-8934F1EA7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6"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0"/>
          <a:stretch>
            <a:fillRect/>
          </a:stretch>
        </p:blipFill>
        <p:spPr>
          <a:xfrm>
            <a:off x="3663661" y="1248669"/>
            <a:ext cx="4459593" cy="1587557"/>
          </a:xfrm>
          <a:prstGeom prst="rect">
            <a:avLst/>
          </a:prstGeom>
        </p:spPr>
      </p:pic>
      <p:pic>
        <p:nvPicPr>
          <p:cNvPr id="11" name="Picture 10"/>
          <p:cNvPicPr>
            <a:picLocks noChangeAspect="1"/>
          </p:cNvPicPr>
          <p:nvPr/>
        </p:nvPicPr>
        <p:blipFill>
          <a:blip r:embed="rId11"/>
          <a:stretch>
            <a:fillRect/>
          </a:stretch>
        </p:blipFill>
        <p:spPr>
          <a:xfrm>
            <a:off x="1395576" y="2205481"/>
            <a:ext cx="8553429" cy="4115157"/>
          </a:xfrm>
          <a:prstGeom prst="rect">
            <a:avLst/>
          </a:prstGeom>
        </p:spPr>
      </p:pic>
    </p:spTree>
    <p:extLst>
      <p:ext uri="{BB962C8B-B14F-4D97-AF65-F5344CB8AC3E}">
        <p14:creationId xmlns:p14="http://schemas.microsoft.com/office/powerpoint/2010/main" val="3502658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33717" y="386062"/>
            <a:ext cx="10443735"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042"/>
            </a:xfrm>
            <a:prstGeom prst="rect">
              <a:avLst/>
            </a:prstGeom>
            <a:noFill/>
          </p:spPr>
          <p:txBody>
            <a:bodyPr wrap="square">
              <a:spAutoFit/>
            </a:bodyPr>
            <a:lstStyle/>
            <a:p>
              <a:pPr algn="ctr"/>
              <a:r>
                <a:rPr lang="en-US" sz="3600" b="1" i="0" smtClean="0">
                  <a:solidFill>
                    <a:srgbClr val="009999"/>
                  </a:solidFill>
                  <a:effectLst/>
                  <a:latin typeface="Cambria" panose="02040503050406030204" pitchFamily="18" charset="0"/>
                </a:rPr>
                <a:t>Quan sát hình 10 và chỉ một số bộ phận của nấm.</a:t>
              </a:r>
            </a:p>
          </p:txBody>
        </p:sp>
      </p:grpSp>
      <p:grpSp>
        <p:nvGrpSpPr>
          <p:cNvPr id="8" name="Group 7"/>
          <p:cNvGrpSpPr/>
          <p:nvPr/>
        </p:nvGrpSpPr>
        <p:grpSpPr>
          <a:xfrm>
            <a:off x="833717" y="1357814"/>
            <a:ext cx="4543425" cy="5145705"/>
            <a:chOff x="833717" y="1357814"/>
            <a:chExt cx="4543425" cy="514570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828" y="1357814"/>
              <a:ext cx="2926583" cy="4572001"/>
            </a:xfrm>
            <a:prstGeom prst="rect">
              <a:avLst/>
            </a:prstGeom>
          </p:spPr>
        </p:pic>
        <p:sp>
          <p:nvSpPr>
            <p:cNvPr id="7" name="TextBox 6"/>
            <p:cNvSpPr txBox="1"/>
            <p:nvPr/>
          </p:nvSpPr>
          <p:spPr>
            <a:xfrm>
              <a:off x="833717" y="5887966"/>
              <a:ext cx="4543425" cy="615553"/>
            </a:xfrm>
            <a:prstGeom prst="rect">
              <a:avLst/>
            </a:prstGeom>
            <a:noFill/>
          </p:spPr>
          <p:txBody>
            <a:bodyPr wrap="square" rtlCol="0">
              <a:spAutoFit/>
            </a:bodyPr>
            <a:lstStyle/>
            <a:p>
              <a:pPr algn="ctr">
                <a:lnSpc>
                  <a:spcPct val="85000"/>
                </a:lnSpc>
              </a:pPr>
              <a:r>
                <a:rPr lang="en-US" sz="2000" smtClean="0">
                  <a:solidFill>
                    <a:srgbClr val="002060"/>
                  </a:solidFill>
                  <a:latin typeface="Cambria" panose="02040503050406030204" pitchFamily="18" charset="0"/>
                  <a:ea typeface="Cambria" panose="02040503050406030204" pitchFamily="18" charset="0"/>
                </a:rPr>
                <a:t>Hình 10: Một số bộ phận của nấm thông</a:t>
              </a:r>
            </a:p>
            <a:p>
              <a:pPr algn="ctr">
                <a:lnSpc>
                  <a:spcPct val="85000"/>
                </a:lnSpc>
              </a:pPr>
              <a:r>
                <a:rPr lang="en-US" sz="2000" smtClean="0">
                  <a:solidFill>
                    <a:srgbClr val="002060"/>
                  </a:solidFill>
                  <a:latin typeface="Cambria" panose="02040503050406030204" pitchFamily="18" charset="0"/>
                  <a:ea typeface="Cambria" panose="02040503050406030204" pitchFamily="18" charset="0"/>
                </a:rPr>
                <a:t>(một loại nấm mũ)</a:t>
              </a:r>
              <a:endParaRPr lang="en-US" sz="2000">
                <a:solidFill>
                  <a:srgbClr val="002060"/>
                </a:solidFill>
                <a:latin typeface="Cambria" panose="02040503050406030204" pitchFamily="18" charset="0"/>
                <a:ea typeface="Cambria" panose="02040503050406030204" pitchFamily="18" charset="0"/>
              </a:endParaRPr>
            </a:p>
          </p:txBody>
        </p:sp>
      </p:grpSp>
      <p:cxnSp>
        <p:nvCxnSpPr>
          <p:cNvPr id="10" name="Straight Connector 9"/>
          <p:cNvCxnSpPr/>
          <p:nvPr/>
        </p:nvCxnSpPr>
        <p:spPr>
          <a:xfrm>
            <a:off x="4170947" y="2197768"/>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36632" y="1804555"/>
            <a:ext cx="1748589" cy="584775"/>
          </a:xfrm>
          <a:prstGeom prst="rect">
            <a:avLst/>
          </a:prstGeom>
          <a:noFill/>
        </p:spPr>
        <p:txBody>
          <a:bodyPr wrap="square" rtlCol="0">
            <a:spAutoFit/>
          </a:bodyPr>
          <a:lstStyle/>
          <a:p>
            <a:r>
              <a:rPr lang="en-US" sz="3200" smtClean="0"/>
              <a:t>Mũ nấm</a:t>
            </a:r>
            <a:endParaRPr lang="en-US" sz="3200"/>
          </a:p>
        </p:txBody>
      </p:sp>
      <p:cxnSp>
        <p:nvCxnSpPr>
          <p:cNvPr id="12" name="Straight Connector 11"/>
          <p:cNvCxnSpPr/>
          <p:nvPr/>
        </p:nvCxnSpPr>
        <p:spPr>
          <a:xfrm>
            <a:off x="3296652" y="3782563"/>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62337" y="3389350"/>
            <a:ext cx="2318084" cy="584775"/>
          </a:xfrm>
          <a:prstGeom prst="rect">
            <a:avLst/>
          </a:prstGeom>
          <a:noFill/>
        </p:spPr>
        <p:txBody>
          <a:bodyPr wrap="square" rtlCol="0">
            <a:spAutoFit/>
          </a:bodyPr>
          <a:lstStyle/>
          <a:p>
            <a:r>
              <a:rPr lang="en-US" sz="3200" smtClean="0"/>
              <a:t>Thân nấm</a:t>
            </a:r>
            <a:endParaRPr lang="en-US" sz="3200"/>
          </a:p>
        </p:txBody>
      </p:sp>
      <p:cxnSp>
        <p:nvCxnSpPr>
          <p:cNvPr id="14" name="Straight Connector 13"/>
          <p:cNvCxnSpPr/>
          <p:nvPr/>
        </p:nvCxnSpPr>
        <p:spPr>
          <a:xfrm>
            <a:off x="3297989" y="5367358"/>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63674" y="4974145"/>
            <a:ext cx="3006558" cy="584775"/>
          </a:xfrm>
          <a:prstGeom prst="rect">
            <a:avLst/>
          </a:prstGeom>
          <a:noFill/>
        </p:spPr>
        <p:txBody>
          <a:bodyPr wrap="square" rtlCol="0">
            <a:spAutoFit/>
          </a:bodyPr>
          <a:lstStyle/>
          <a:p>
            <a:r>
              <a:rPr lang="en-US" sz="3200" smtClean="0"/>
              <a:t>Chân nấm</a:t>
            </a:r>
            <a:endParaRPr lang="en-US" sz="3200"/>
          </a:p>
        </p:txBody>
      </p:sp>
    </p:spTree>
    <p:extLst>
      <p:ext uri="{BB962C8B-B14F-4D97-AF65-F5344CB8AC3E}">
        <p14:creationId xmlns:p14="http://schemas.microsoft.com/office/powerpoint/2010/main" val="18036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297689" y="1325490"/>
            <a:ext cx="7889048" cy="792068"/>
            <a:chOff x="892949" y="572516"/>
            <a:chExt cx="13242388" cy="35449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5449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892949" y="572516"/>
              <a:ext cx="12988181" cy="289269"/>
            </a:xfrm>
            <a:prstGeom prst="rect">
              <a:avLst/>
            </a:prstGeom>
            <a:noFill/>
          </p:spPr>
          <p:txBody>
            <a:bodyPr wrap="square">
              <a:spAutoFit/>
            </a:bodyPr>
            <a:lstStyle/>
            <a:p>
              <a:pPr algn="ctr"/>
              <a:r>
                <a:rPr lang="en-US" sz="3600" b="1" i="0" smtClean="0">
                  <a:solidFill>
                    <a:srgbClr val="002060"/>
                  </a:solidFill>
                  <a:effectLst/>
                  <a:latin typeface="Cambria" panose="02040503050406030204" pitchFamily="18" charset="0"/>
                  <a:ea typeface="Cambria" panose="02040503050406030204" pitchFamily="18" charset="0"/>
                </a:rPr>
                <a:t>Thảo luận nhóm và cho biết:</a:t>
              </a:r>
            </a:p>
          </p:txBody>
        </p:sp>
      </p:grpSp>
      <p:pic>
        <p:nvPicPr>
          <p:cNvPr id="5" name="Picture 4"/>
          <p:cNvPicPr>
            <a:picLocks noChangeAspect="1"/>
          </p:cNvPicPr>
          <p:nvPr/>
        </p:nvPicPr>
        <p:blipFill>
          <a:blip r:embed="rId2"/>
          <a:stretch>
            <a:fillRect/>
          </a:stretch>
        </p:blipFill>
        <p:spPr>
          <a:xfrm>
            <a:off x="613268" y="492334"/>
            <a:ext cx="2739533" cy="698254"/>
          </a:xfrm>
          <a:prstGeom prst="rect">
            <a:avLst/>
          </a:prstGeom>
        </p:spPr>
      </p:pic>
      <p:sp>
        <p:nvSpPr>
          <p:cNvPr id="6" name="TextBox 5"/>
          <p:cNvSpPr txBox="1"/>
          <p:nvPr/>
        </p:nvSpPr>
        <p:spPr>
          <a:xfrm>
            <a:off x="736239" y="2252460"/>
            <a:ext cx="10924674"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1. </a:t>
            </a:r>
            <a:r>
              <a:rPr lang="vi-VN" sz="3600" b="1">
                <a:solidFill>
                  <a:srgbClr val="002060"/>
                </a:solidFill>
                <a:latin typeface="Cambria" panose="02040503050406030204" pitchFamily="18" charset="0"/>
                <a:ea typeface="Cambria" panose="02040503050406030204" pitchFamily="18" charset="0"/>
              </a:rPr>
              <a:t>Lựa chọn một loại nấm khác thường gặp, vẽ và ghi chú các bộ phận của chúng</a:t>
            </a:r>
            <a:r>
              <a:rPr lang="vi-VN"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707823" y="3637498"/>
            <a:ext cx="10924674" cy="1754326"/>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2. </a:t>
            </a:r>
            <a:r>
              <a:rPr lang="nl-NL" sz="3600" b="1">
                <a:latin typeface="Cambria" panose="02040503050406030204" pitchFamily="18" charset="0"/>
                <a:ea typeface="Cambria" panose="02040503050406030204" pitchFamily="18" charset="0"/>
              </a:rPr>
              <a:t>Sưu tầm một số loại nấm khác và chia sẻ về hình dạng, màu sắc, một số bộ phận và nơi sống của chúng</a:t>
            </a:r>
            <a:r>
              <a:rPr lang="nl-NL"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1270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47537" y="2262941"/>
            <a:ext cx="4543425" cy="4256956"/>
            <a:chOff x="1347537" y="2262941"/>
            <a:chExt cx="4543425" cy="4256956"/>
          </a:xfrm>
        </p:grpSpPr>
        <p:pic>
          <p:nvPicPr>
            <p:cNvPr id="4" name="Picture 3"/>
            <p:cNvPicPr>
              <a:picLocks noChangeAspect="1"/>
            </p:cNvPicPr>
            <p:nvPr/>
          </p:nvPicPr>
          <p:blipFill>
            <a:blip r:embed="rId2"/>
            <a:stretch>
              <a:fillRect/>
            </a:stretch>
          </p:blipFill>
          <p:spPr>
            <a:xfrm>
              <a:off x="1793207" y="2262941"/>
              <a:ext cx="3921292" cy="3921292"/>
            </a:xfrm>
            <a:prstGeom prst="rect">
              <a:avLst/>
            </a:prstGeom>
          </p:spPr>
        </p:pic>
        <p:sp>
          <p:nvSpPr>
            <p:cNvPr id="5" name="TextBox 4"/>
            <p:cNvSpPr txBox="1"/>
            <p:nvPr/>
          </p:nvSpPr>
          <p:spPr>
            <a:xfrm>
              <a:off x="1347537" y="6008988"/>
              <a:ext cx="4543425" cy="510909"/>
            </a:xfrm>
            <a:prstGeom prst="rect">
              <a:avLst/>
            </a:prstGeom>
            <a:noFill/>
          </p:spPr>
          <p:txBody>
            <a:bodyPr wrap="square" rtlCol="0">
              <a:spAutoFit/>
            </a:bodyPr>
            <a:lstStyle/>
            <a:p>
              <a:pPr algn="ctr">
                <a:lnSpc>
                  <a:spcPct val="85000"/>
                </a:lnSpc>
              </a:pPr>
              <a:r>
                <a:rPr lang="en-US" sz="3200" b="1" smtClean="0">
                  <a:solidFill>
                    <a:srgbClr val="002060"/>
                  </a:solidFill>
                  <a:latin typeface="Cambria" panose="02040503050406030204" pitchFamily="18" charset="0"/>
                  <a:ea typeface="Cambria" panose="02040503050406030204" pitchFamily="18" charset="0"/>
                </a:rPr>
                <a:t>Nấm đùi gà</a:t>
              </a:r>
              <a:endParaRPr lang="en-US" sz="3200" b="1">
                <a:solidFill>
                  <a:srgbClr val="002060"/>
                </a:solidFill>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3"/>
          <a:stretch>
            <a:fillRect/>
          </a:stretch>
        </p:blipFill>
        <p:spPr>
          <a:xfrm>
            <a:off x="613268" y="492334"/>
            <a:ext cx="2739533" cy="698254"/>
          </a:xfrm>
          <a:prstGeom prst="rect">
            <a:avLst/>
          </a:prstGeom>
        </p:spPr>
      </p:pic>
      <p:sp>
        <p:nvSpPr>
          <p:cNvPr id="3" name="TextBox 2"/>
          <p:cNvSpPr txBox="1"/>
          <p:nvPr/>
        </p:nvSpPr>
        <p:spPr>
          <a:xfrm>
            <a:off x="613268" y="1062612"/>
            <a:ext cx="10924674"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1. </a:t>
            </a:r>
            <a:r>
              <a:rPr lang="vi-VN" sz="3600" b="1">
                <a:solidFill>
                  <a:srgbClr val="002060"/>
                </a:solidFill>
                <a:latin typeface="Cambria" panose="02040503050406030204" pitchFamily="18" charset="0"/>
                <a:ea typeface="Cambria" panose="02040503050406030204" pitchFamily="18" charset="0"/>
              </a:rPr>
              <a:t>Lựa chọn một loại nấm khác thường gặp, vẽ và ghi chú các bộ phận của chúng</a:t>
            </a:r>
            <a:r>
              <a:rPr lang="vi-VN"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cxnSp>
        <p:nvCxnSpPr>
          <p:cNvPr id="13" name="Straight Connector 12"/>
          <p:cNvCxnSpPr/>
          <p:nvPr/>
        </p:nvCxnSpPr>
        <p:spPr>
          <a:xfrm>
            <a:off x="4543504" y="3401891"/>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09189" y="3008678"/>
            <a:ext cx="1748589" cy="584775"/>
          </a:xfrm>
          <a:prstGeom prst="rect">
            <a:avLst/>
          </a:prstGeom>
          <a:noFill/>
        </p:spPr>
        <p:txBody>
          <a:bodyPr wrap="square" rtlCol="0">
            <a:spAutoFit/>
          </a:bodyPr>
          <a:lstStyle/>
          <a:p>
            <a:r>
              <a:rPr lang="en-US" sz="3200" smtClean="0"/>
              <a:t>Mũ nấm</a:t>
            </a:r>
            <a:endParaRPr lang="en-US" sz="3200"/>
          </a:p>
        </p:txBody>
      </p:sp>
      <p:cxnSp>
        <p:nvCxnSpPr>
          <p:cNvPr id="15" name="Straight Connector 14"/>
          <p:cNvCxnSpPr/>
          <p:nvPr/>
        </p:nvCxnSpPr>
        <p:spPr>
          <a:xfrm>
            <a:off x="4415167" y="4729664"/>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80852" y="4336451"/>
            <a:ext cx="2318084" cy="584775"/>
          </a:xfrm>
          <a:prstGeom prst="rect">
            <a:avLst/>
          </a:prstGeom>
          <a:noFill/>
        </p:spPr>
        <p:txBody>
          <a:bodyPr wrap="square" rtlCol="0">
            <a:spAutoFit/>
          </a:bodyPr>
          <a:lstStyle/>
          <a:p>
            <a:r>
              <a:rPr lang="en-US" sz="3200" smtClean="0"/>
              <a:t>Thân nấm</a:t>
            </a:r>
            <a:endParaRPr lang="en-US" sz="3200"/>
          </a:p>
        </p:txBody>
      </p:sp>
      <p:cxnSp>
        <p:nvCxnSpPr>
          <p:cNvPr id="17" name="Straight Connector 16"/>
          <p:cNvCxnSpPr/>
          <p:nvPr/>
        </p:nvCxnSpPr>
        <p:spPr>
          <a:xfrm>
            <a:off x="3975346" y="5817426"/>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41031" y="5424213"/>
            <a:ext cx="3006558" cy="584775"/>
          </a:xfrm>
          <a:prstGeom prst="rect">
            <a:avLst/>
          </a:prstGeom>
          <a:noFill/>
        </p:spPr>
        <p:txBody>
          <a:bodyPr wrap="square" rtlCol="0">
            <a:spAutoFit/>
          </a:bodyPr>
          <a:lstStyle/>
          <a:p>
            <a:r>
              <a:rPr lang="en-US" sz="3200" smtClean="0"/>
              <a:t>Chân nấm</a:t>
            </a:r>
            <a:endParaRPr lang="en-US" sz="3200"/>
          </a:p>
        </p:txBody>
      </p:sp>
    </p:spTree>
    <p:extLst>
      <p:ext uri="{BB962C8B-B14F-4D97-AF65-F5344CB8AC3E}">
        <p14:creationId xmlns:p14="http://schemas.microsoft.com/office/powerpoint/2010/main" val="311188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29392" y="0"/>
            <a:ext cx="12421392" cy="7013097"/>
          </a:xfrm>
          <a:prstGeom prst="rect">
            <a:avLst/>
          </a:prstGeom>
        </p:spPr>
      </p:pic>
      <p:sp>
        <p:nvSpPr>
          <p:cNvPr id="5" name="TextBox 4"/>
          <p:cNvSpPr txBox="1"/>
          <p:nvPr/>
        </p:nvSpPr>
        <p:spPr>
          <a:xfrm>
            <a:off x="1487681" y="1784390"/>
            <a:ext cx="8987246" cy="4278094"/>
          </a:xfrm>
          <a:prstGeom prst="rect">
            <a:avLst/>
          </a:prstGeom>
          <a:noFill/>
        </p:spPr>
        <p:txBody>
          <a:bodyPr wrap="square" rtlCol="0">
            <a:spAutoFit/>
          </a:bodyPr>
          <a:lstStyle/>
          <a:p>
            <a:pPr algn="just"/>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Hiểu</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được</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sự</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đa</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dạng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về</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môi</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trường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sống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của</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các</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loại</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nấm</a:t>
            </a:r>
            <a:r>
              <a:rPr lang="en-US" sz="3400" b="1" dirty="0">
                <a:solidFill>
                  <a:srgbClr val="002060"/>
                </a:solidFill>
                <a:latin typeface="Cambria" panose="02040503050406030204" pitchFamily="18" charset="0"/>
                <a:ea typeface="Cambria" panose="02040503050406030204" pitchFamily="18" charset="0"/>
              </a:rPr>
              <a:t>.</a:t>
            </a:r>
          </a:p>
          <a:p>
            <a:pPr algn="just"/>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Hiểu</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được</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một</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số</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bộ</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phận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của</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nấm</a:t>
            </a:r>
            <a:r>
              <a:rPr lang="en-US" sz="3400" b="1" dirty="0">
                <a:solidFill>
                  <a:srgbClr val="002060"/>
                </a:solidFill>
                <a:latin typeface="Cambria" panose="02040503050406030204" pitchFamily="18" charset="0"/>
                <a:ea typeface="Cambria" panose="02040503050406030204" pitchFamily="18" charset="0"/>
              </a:rPr>
              <a:t>.</a:t>
            </a:r>
          </a:p>
          <a:p>
            <a:pPr algn="just"/>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Vận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dụng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một</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số</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loại</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nấm</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trong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đời</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sống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sản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xuất</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và</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sinh</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hoạt</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của</a:t>
            </a:r>
            <a:r>
              <a:rPr lang="en-US" sz="3400" b="1" dirty="0">
                <a:solidFill>
                  <a:srgbClr val="002060"/>
                </a:solidFill>
                <a:latin typeface="Cambria" panose="02040503050406030204" pitchFamily="18" charset="0"/>
                <a:ea typeface="Cambria" panose="02040503050406030204" pitchFamily="18" charset="0"/>
              </a:rPr>
              <a:t> con </a:t>
            </a:r>
            <a:r>
              <a:rPr lang="en-US" sz="3400" b="1" dirty="0" err="1">
                <a:solidFill>
                  <a:srgbClr val="002060"/>
                </a:solidFill>
                <a:latin typeface="Cambria" panose="02040503050406030204" pitchFamily="18" charset="0"/>
                <a:ea typeface="Cambria" panose="02040503050406030204" pitchFamily="18" charset="0"/>
              </a:rPr>
              <a:t>người</a:t>
            </a:r>
            <a:r>
              <a:rPr lang="en-US" sz="3400" b="1" dirty="0">
                <a:solidFill>
                  <a:srgbClr val="002060"/>
                </a:solidFill>
                <a:latin typeface="Cambria" panose="02040503050406030204" pitchFamily="18" charset="0"/>
                <a:ea typeface="Cambria" panose="02040503050406030204" pitchFamily="18" charset="0"/>
              </a:rPr>
              <a:t>.</a:t>
            </a:r>
          </a:p>
          <a:p>
            <a:pPr algn="just"/>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Rèn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luyện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kĩ</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năng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quan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sát</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hoạt</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động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trải</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nghiệm</a:t>
            </a:r>
            <a:r>
              <a:rPr lang="en-US" sz="3400" b="1" dirty="0">
                <a:solidFill>
                  <a:srgbClr val="002060"/>
                </a:solidFill>
                <a:latin typeface="Cambria" panose="02040503050406030204" pitchFamily="18" charset="0"/>
                <a:ea typeface="Cambria" panose="02040503050406030204" pitchFamily="18" charset="0"/>
              </a:rPr>
              <a:t>, qua </a:t>
            </a:r>
            <a:r>
              <a:rPr lang="en-US" sz="3400" b="1" dirty="0" err="1">
                <a:solidFill>
                  <a:srgbClr val="002060"/>
                </a:solidFill>
                <a:latin typeface="Cambria" panose="02040503050406030204" pitchFamily="18" charset="0"/>
                <a:ea typeface="Cambria" panose="02040503050406030204" pitchFamily="18" charset="0"/>
              </a:rPr>
              <a:t>đó</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góp</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phần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phát</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triển</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năng</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lực</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khoa</a:t>
            </a:r>
            <a:r>
              <a:rPr lang="en-US" sz="3400" b="1" dirty="0">
                <a:solidFill>
                  <a:srgbClr val="002060"/>
                </a:solidFill>
                <a:latin typeface="Cambria" panose="02040503050406030204" pitchFamily="18" charset="0"/>
                <a:ea typeface="Cambria" panose="02040503050406030204" pitchFamily="18" charset="0"/>
              </a:rPr>
              <a:t> </a:t>
            </a:r>
            <a:r>
              <a:rPr lang="en-US" sz="3400" b="1" dirty="0" err="1">
                <a:solidFill>
                  <a:srgbClr val="002060"/>
                </a:solidFill>
                <a:latin typeface="Cambria" panose="02040503050406030204" pitchFamily="18" charset="0"/>
                <a:ea typeface="Cambria" panose="02040503050406030204" pitchFamily="18" charset="0"/>
              </a:rPr>
              <a:t>học</a:t>
            </a:r>
            <a:r>
              <a:rPr lang="en-US" sz="3400" b="1" dirty="0">
                <a:solidFill>
                  <a:srgbClr val="002060"/>
                </a:solidFill>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20191" y="376577"/>
            <a:ext cx="7580321" cy="1586753"/>
          </a:xfrm>
          <a:prstGeom prst="rect">
            <a:avLst/>
          </a:prstGeom>
        </p:spPr>
      </p:pic>
    </p:spTree>
    <p:extLst>
      <p:ext uri="{BB962C8B-B14F-4D97-AF65-F5344CB8AC3E}">
        <p14:creationId xmlns:p14="http://schemas.microsoft.com/office/powerpoint/2010/main" val="173955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3268" y="492334"/>
            <a:ext cx="2739533" cy="698254"/>
          </a:xfrm>
          <a:prstGeom prst="rect">
            <a:avLst/>
          </a:prstGeom>
        </p:spPr>
      </p:pic>
      <p:sp>
        <p:nvSpPr>
          <p:cNvPr id="3" name="TextBox 2"/>
          <p:cNvSpPr txBox="1"/>
          <p:nvPr/>
        </p:nvSpPr>
        <p:spPr>
          <a:xfrm>
            <a:off x="613268" y="1190588"/>
            <a:ext cx="10924674"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1. </a:t>
            </a:r>
            <a:r>
              <a:rPr lang="vi-VN" sz="3600" b="1">
                <a:solidFill>
                  <a:srgbClr val="002060"/>
                </a:solidFill>
                <a:latin typeface="Cambria" panose="02040503050406030204" pitchFamily="18" charset="0"/>
                <a:ea typeface="Cambria" panose="02040503050406030204" pitchFamily="18" charset="0"/>
              </a:rPr>
              <a:t>Lựa chọn một loại nấm khác thường gặp, vẽ và ghi chú các bộ phận của chúng</a:t>
            </a:r>
            <a:r>
              <a:rPr lang="vi-VN"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500" b="93281" l="1875" r="94375"/>
                    </a14:imgEffect>
                  </a14:imgLayer>
                </a14:imgProps>
              </a:ext>
            </a:extLst>
          </a:blip>
          <a:stretch>
            <a:fillRect/>
          </a:stretch>
        </p:blipFill>
        <p:spPr>
          <a:xfrm>
            <a:off x="613268" y="2176183"/>
            <a:ext cx="4488121" cy="448812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200" b="99400" l="10000" r="90000">
                        <a14:foregroundMark x1="25571" y1="35400" x2="25714" y2="38200"/>
                        <a14:foregroundMark x1="32429" y1="46000" x2="34429" y2="49000"/>
                        <a14:foregroundMark x1="38000" y1="16200" x2="38000" y2="25800"/>
                        <a14:foregroundMark x1="50000" y1="18000" x2="48429" y2="26000"/>
                        <a14:foregroundMark x1="48857" y1="9800" x2="51000" y2="7200"/>
                        <a14:foregroundMark x1="59714" y1="12200" x2="64714" y2="17400"/>
                        <a14:foregroundMark x1="71714" y1="22400" x2="76286" y2="28400"/>
                      </a14:backgroundRemoval>
                    </a14:imgEffect>
                  </a14:imgLayer>
                </a14:imgProps>
              </a:ext>
            </a:extLst>
          </a:blip>
          <a:stretch>
            <a:fillRect/>
          </a:stretch>
        </p:blipFill>
        <p:spPr>
          <a:xfrm>
            <a:off x="6582765" y="2306122"/>
            <a:ext cx="5919537" cy="4228241"/>
          </a:xfrm>
          <a:prstGeom prst="rect">
            <a:avLst/>
          </a:prstGeom>
        </p:spPr>
      </p:pic>
      <p:cxnSp>
        <p:nvCxnSpPr>
          <p:cNvPr id="19" name="Straight Connector 18"/>
          <p:cNvCxnSpPr/>
          <p:nvPr/>
        </p:nvCxnSpPr>
        <p:spPr>
          <a:xfrm>
            <a:off x="3352801" y="3368842"/>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06652" y="3368842"/>
            <a:ext cx="2037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91670" y="2921676"/>
            <a:ext cx="1748589" cy="584775"/>
          </a:xfrm>
          <a:prstGeom prst="rect">
            <a:avLst/>
          </a:prstGeom>
          <a:noFill/>
        </p:spPr>
        <p:txBody>
          <a:bodyPr wrap="square" rtlCol="0">
            <a:spAutoFit/>
          </a:bodyPr>
          <a:lstStyle/>
          <a:p>
            <a:r>
              <a:rPr lang="en-US" sz="3200" smtClean="0"/>
              <a:t>Mũ nấm</a:t>
            </a:r>
            <a:endParaRPr lang="en-US" sz="3200"/>
          </a:p>
        </p:txBody>
      </p:sp>
      <p:cxnSp>
        <p:nvCxnSpPr>
          <p:cNvPr id="22" name="Straight Connector 21"/>
          <p:cNvCxnSpPr/>
          <p:nvPr/>
        </p:nvCxnSpPr>
        <p:spPr>
          <a:xfrm>
            <a:off x="2917033" y="4951601"/>
            <a:ext cx="2468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240259" y="4951601"/>
            <a:ext cx="2468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24868" y="4504435"/>
            <a:ext cx="1980286" cy="584775"/>
          </a:xfrm>
          <a:prstGeom prst="rect">
            <a:avLst/>
          </a:prstGeom>
          <a:noFill/>
        </p:spPr>
        <p:txBody>
          <a:bodyPr wrap="square" rtlCol="0">
            <a:spAutoFit/>
          </a:bodyPr>
          <a:lstStyle/>
          <a:p>
            <a:r>
              <a:rPr lang="en-US" sz="3200" smtClean="0"/>
              <a:t>Thân nấm</a:t>
            </a:r>
            <a:endParaRPr lang="en-US" sz="3200"/>
          </a:p>
        </p:txBody>
      </p:sp>
      <p:cxnSp>
        <p:nvCxnSpPr>
          <p:cNvPr id="25" name="Straight Connector 24"/>
          <p:cNvCxnSpPr/>
          <p:nvPr/>
        </p:nvCxnSpPr>
        <p:spPr>
          <a:xfrm>
            <a:off x="2983835" y="5949585"/>
            <a:ext cx="2468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07061" y="5949585"/>
            <a:ext cx="2468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91670" y="5502419"/>
            <a:ext cx="1980286" cy="584775"/>
          </a:xfrm>
          <a:prstGeom prst="rect">
            <a:avLst/>
          </a:prstGeom>
          <a:noFill/>
        </p:spPr>
        <p:txBody>
          <a:bodyPr wrap="square" rtlCol="0">
            <a:spAutoFit/>
          </a:bodyPr>
          <a:lstStyle/>
          <a:p>
            <a:r>
              <a:rPr lang="en-US" sz="3200" smtClean="0"/>
              <a:t>Chân nấm</a:t>
            </a:r>
            <a:endParaRPr lang="en-US" sz="3200"/>
          </a:p>
        </p:txBody>
      </p:sp>
    </p:spTree>
    <p:extLst>
      <p:ext uri="{BB962C8B-B14F-4D97-AF65-F5344CB8AC3E}">
        <p14:creationId xmlns:p14="http://schemas.microsoft.com/office/powerpoint/2010/main" val="3008071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3268" y="492334"/>
            <a:ext cx="2739533" cy="698254"/>
          </a:xfrm>
          <a:prstGeom prst="rect">
            <a:avLst/>
          </a:prstGeom>
        </p:spPr>
      </p:pic>
      <p:sp>
        <p:nvSpPr>
          <p:cNvPr id="3" name="TextBox 2"/>
          <p:cNvSpPr txBox="1"/>
          <p:nvPr/>
        </p:nvSpPr>
        <p:spPr>
          <a:xfrm>
            <a:off x="613268" y="1584107"/>
            <a:ext cx="5643153" cy="2862322"/>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2. </a:t>
            </a:r>
            <a:r>
              <a:rPr lang="nl-NL" sz="3600" b="1">
                <a:latin typeface="Cambria" panose="02040503050406030204" pitchFamily="18" charset="0"/>
                <a:ea typeface="Cambria" panose="02040503050406030204" pitchFamily="18" charset="0"/>
              </a:rPr>
              <a:t>Sưu tầm một số loại nấm khác và chia sẻ về hình dạng, màu sắc, một số bộ phận và nơi sống của chúng</a:t>
            </a:r>
            <a:r>
              <a:rPr lang="nl-NL"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091" y="1309938"/>
            <a:ext cx="4974767" cy="5072312"/>
          </a:xfrm>
          <a:prstGeom prst="rect">
            <a:avLst/>
          </a:prstGeom>
        </p:spPr>
      </p:pic>
    </p:spTree>
    <p:extLst>
      <p:ext uri="{BB962C8B-B14F-4D97-AF65-F5344CB8AC3E}">
        <p14:creationId xmlns:p14="http://schemas.microsoft.com/office/powerpoint/2010/main" val="18858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016" y="500777"/>
            <a:ext cx="10924674" cy="646331"/>
          </a:xfrm>
          <a:prstGeom prst="rect">
            <a:avLst/>
          </a:prstGeom>
          <a:noFill/>
        </p:spPr>
        <p:txBody>
          <a:bodyPr wrap="square" rtlCol="0">
            <a:spAutoFit/>
          </a:bodyPr>
          <a:lstStyle/>
          <a:p>
            <a:pPr algn="ctr"/>
            <a:r>
              <a:rPr lang="en-US" sz="3600" b="1" smtClean="0">
                <a:solidFill>
                  <a:srgbClr val="0070C0"/>
                </a:solidFill>
                <a:latin typeface="Cambria" panose="02040503050406030204" pitchFamily="18" charset="0"/>
                <a:ea typeface="Cambria" panose="02040503050406030204" pitchFamily="18" charset="0"/>
              </a:rPr>
              <a:t>Một số loài nấm </a:t>
            </a:r>
            <a:endParaRPr lang="en-US" sz="3600" b="1">
              <a:solidFill>
                <a:srgbClr val="0070C0"/>
              </a:solidFill>
              <a:latin typeface="Cambria" panose="02040503050406030204" pitchFamily="18" charset="0"/>
              <a:ea typeface="Cambria" panose="02040503050406030204" pitchFamily="18" charset="0"/>
            </a:endParaRPr>
          </a:p>
        </p:txBody>
      </p:sp>
      <p:grpSp>
        <p:nvGrpSpPr>
          <p:cNvPr id="5" name="Group 4"/>
          <p:cNvGrpSpPr/>
          <p:nvPr/>
        </p:nvGrpSpPr>
        <p:grpSpPr>
          <a:xfrm>
            <a:off x="740069" y="2231858"/>
            <a:ext cx="5239284" cy="3870794"/>
            <a:chOff x="740069" y="2231858"/>
            <a:chExt cx="5239284" cy="3870794"/>
          </a:xfrm>
        </p:grpSpPr>
        <p:pic>
          <p:nvPicPr>
            <p:cNvPr id="3" name="Picture 2"/>
            <p:cNvPicPr>
              <a:picLocks noChangeAspect="1"/>
            </p:cNvPicPr>
            <p:nvPr/>
          </p:nvPicPr>
          <p:blipFill>
            <a:blip r:embed="rId2"/>
            <a:stretch>
              <a:fillRect/>
            </a:stretch>
          </p:blipFill>
          <p:spPr>
            <a:xfrm>
              <a:off x="740069" y="2231858"/>
              <a:ext cx="5239284" cy="3078079"/>
            </a:xfrm>
            <a:prstGeom prst="rect">
              <a:avLst/>
            </a:prstGeom>
          </p:spPr>
        </p:pic>
        <p:sp>
          <p:nvSpPr>
            <p:cNvPr id="4" name="TextBox 3"/>
            <p:cNvSpPr txBox="1"/>
            <p:nvPr/>
          </p:nvSpPr>
          <p:spPr>
            <a:xfrm>
              <a:off x="740069" y="5456321"/>
              <a:ext cx="4985426" cy="646331"/>
            </a:xfrm>
            <a:prstGeom prst="rect">
              <a:avLst/>
            </a:prstGeom>
            <a:noFill/>
          </p:spPr>
          <p:txBody>
            <a:bodyPr wrap="square" rtlCol="0">
              <a:spAutoFit/>
            </a:bodyPr>
            <a:lstStyle/>
            <a:p>
              <a:pPr algn="ctr"/>
              <a:r>
                <a:rPr lang="en-US" sz="3600" b="1" smtClean="0">
                  <a:solidFill>
                    <a:srgbClr val="0070C0"/>
                  </a:solidFill>
                  <a:latin typeface="Cambria" panose="02040503050406030204" pitchFamily="18" charset="0"/>
                  <a:ea typeface="Cambria" panose="02040503050406030204" pitchFamily="18" charset="0"/>
                </a:rPr>
                <a:t>Nấm hương</a:t>
              </a:r>
              <a:endParaRPr lang="en-US" sz="3600" b="1">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6288505" y="2103522"/>
            <a:ext cx="5309937" cy="353943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Nấm hương </a:t>
            </a:r>
            <a:r>
              <a:rPr lang="en-US" sz="3200" smtClean="0">
                <a:latin typeface="Cambria" panose="02040503050406030204" pitchFamily="18" charset="0"/>
                <a:ea typeface="Cambria" panose="02040503050406030204" pitchFamily="18" charset="0"/>
              </a:rPr>
              <a:t>(nấm đông cô): </a:t>
            </a:r>
            <a:r>
              <a:rPr lang="vi-VN" sz="3200">
                <a:latin typeface="Cambria" panose="02040503050406030204" pitchFamily="18" charset="0"/>
                <a:ea typeface="Cambria" panose="02040503050406030204" pitchFamily="18" charset="0"/>
              </a:rPr>
              <a:t>có dạng như cái ô, đường kính 4–10 cm, màu nâu nhạt, khi chín chuyển thành nâu sậm</a:t>
            </a:r>
            <a:r>
              <a:rPr lang="vi-VN" sz="3200" smtClean="0">
                <a:latin typeface="Cambria" panose="02040503050406030204" pitchFamily="18" charset="0"/>
                <a:ea typeface="Cambria" panose="02040503050406030204" pitchFamily="18" charset="0"/>
              </a:rPr>
              <a:t>.</a:t>
            </a:r>
            <a:r>
              <a:rPr lang="en-US" sz="3200" smtClean="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Nấm hương chứa khá nhiều đạm và đặc biệt giàu khoáng chất, </a:t>
            </a:r>
            <a:r>
              <a:rPr lang="vi-VN" sz="3200" smtClean="0">
                <a:latin typeface="Cambria" panose="02040503050406030204" pitchFamily="18" charset="0"/>
                <a:ea typeface="Cambria" panose="02040503050406030204" pitchFamily="18" charset="0"/>
              </a:rPr>
              <a:t>vitamin</a:t>
            </a:r>
            <a:r>
              <a:rPr lang="en-US" sz="3200" smtClean="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902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016" y="500777"/>
            <a:ext cx="10924674" cy="646331"/>
          </a:xfrm>
          <a:prstGeom prst="rect">
            <a:avLst/>
          </a:prstGeom>
          <a:noFill/>
        </p:spPr>
        <p:txBody>
          <a:bodyPr wrap="square" rtlCol="0">
            <a:spAutoFit/>
          </a:bodyPr>
          <a:lstStyle/>
          <a:p>
            <a:pPr algn="ctr"/>
            <a:r>
              <a:rPr lang="en-US" sz="3600" b="1" smtClean="0">
                <a:solidFill>
                  <a:srgbClr val="0070C0"/>
                </a:solidFill>
                <a:latin typeface="Cambria" panose="02040503050406030204" pitchFamily="18" charset="0"/>
                <a:ea typeface="Cambria" panose="02040503050406030204" pitchFamily="18" charset="0"/>
              </a:rPr>
              <a:t>Một số loài nấm</a:t>
            </a:r>
            <a:endParaRPr lang="en-US" sz="3600" b="1">
              <a:solidFill>
                <a:srgbClr val="0070C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2"/>
          <a:srcRect l="11056" t="12480" r="9210"/>
          <a:stretch/>
        </p:blipFill>
        <p:spPr>
          <a:xfrm>
            <a:off x="802105" y="2245895"/>
            <a:ext cx="4592635" cy="3390148"/>
          </a:xfrm>
          <a:prstGeom prst="rect">
            <a:avLst/>
          </a:prstGeom>
        </p:spPr>
      </p:pic>
      <p:sp>
        <p:nvSpPr>
          <p:cNvPr id="8" name="TextBox 7"/>
          <p:cNvSpPr txBox="1"/>
          <p:nvPr/>
        </p:nvSpPr>
        <p:spPr>
          <a:xfrm>
            <a:off x="5759116" y="2171254"/>
            <a:ext cx="5682574" cy="2862322"/>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Nấm tuyết </a:t>
            </a:r>
            <a:r>
              <a:rPr lang="vi-VN" sz="3600">
                <a:latin typeface="Cambria" panose="02040503050406030204" pitchFamily="18" charset="0"/>
                <a:ea typeface="Cambria" panose="02040503050406030204" pitchFamily="18" charset="0"/>
              </a:rPr>
              <a:t>có màu trắng và hình dáng như bông tuyết, thường được sử dụng để chế biến các món ăn tăng thêm hương vị.</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6907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016" y="500777"/>
            <a:ext cx="10924674" cy="646331"/>
          </a:xfrm>
          <a:prstGeom prst="rect">
            <a:avLst/>
          </a:prstGeom>
          <a:noFill/>
        </p:spPr>
        <p:txBody>
          <a:bodyPr wrap="square" rtlCol="0">
            <a:spAutoFit/>
          </a:bodyPr>
          <a:lstStyle/>
          <a:p>
            <a:pPr algn="ctr"/>
            <a:r>
              <a:rPr lang="en-US" sz="3600" b="1" smtClean="0">
                <a:solidFill>
                  <a:srgbClr val="0070C0"/>
                </a:solidFill>
                <a:latin typeface="Cambria" panose="02040503050406030204" pitchFamily="18" charset="0"/>
                <a:ea typeface="Cambria" panose="02040503050406030204" pitchFamily="18" charset="0"/>
              </a:rPr>
              <a:t>Một số loài nấm </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959625" y="1475874"/>
            <a:ext cx="4206514" cy="2808467"/>
          </a:xfrm>
          <a:prstGeom prst="rect">
            <a:avLst/>
          </a:prstGeom>
        </p:spPr>
      </p:pic>
      <p:pic>
        <p:nvPicPr>
          <p:cNvPr id="4" name="Picture 3"/>
          <p:cNvPicPr>
            <a:picLocks noChangeAspect="1"/>
          </p:cNvPicPr>
          <p:nvPr/>
        </p:nvPicPr>
        <p:blipFill>
          <a:blip r:embed="rId3"/>
          <a:stretch>
            <a:fillRect/>
          </a:stretch>
        </p:blipFill>
        <p:spPr>
          <a:xfrm>
            <a:off x="5919537" y="1475874"/>
            <a:ext cx="4210644" cy="2808467"/>
          </a:xfrm>
          <a:prstGeom prst="rect">
            <a:avLst/>
          </a:prstGeom>
        </p:spPr>
      </p:pic>
      <p:sp>
        <p:nvSpPr>
          <p:cNvPr id="9" name="TextBox 8"/>
          <p:cNvSpPr txBox="1"/>
          <p:nvPr/>
        </p:nvSpPr>
        <p:spPr>
          <a:xfrm>
            <a:off x="517016" y="4364552"/>
            <a:ext cx="11145595" cy="2062103"/>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Nấm sò (nấm bào ngư): </a:t>
            </a:r>
            <a:r>
              <a:rPr lang="vi-VN" sz="3200">
                <a:latin typeface="Cambria" panose="02040503050406030204" pitchFamily="18" charset="0"/>
                <a:ea typeface="Cambria" panose="02040503050406030204" pitchFamily="18" charset="0"/>
              </a:rPr>
              <a:t>Loài nấm này mọc trên các thân cây khô hoặc suy yếu, thành những tai nấm xen kẽ nhau như hình bậc </a:t>
            </a:r>
            <a:r>
              <a:rPr lang="vi-VN" sz="3200" smtClean="0">
                <a:latin typeface="Cambria" panose="02040503050406030204" pitchFamily="18" charset="0"/>
                <a:ea typeface="Cambria" panose="02040503050406030204" pitchFamily="18" charset="0"/>
              </a:rPr>
              <a:t>thang</a:t>
            </a:r>
            <a:r>
              <a:rPr lang="en-US" sz="3200" smtClean="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Nấm sò được xem là một </a:t>
            </a:r>
            <a:r>
              <a:rPr lang="vi-VN" sz="3200">
                <a:latin typeface="Cambria" panose="02040503050406030204" pitchFamily="18" charset="0"/>
                <a:ea typeface="Cambria" panose="02040503050406030204" pitchFamily="18" charset="0"/>
                <a:hlinkClick r:id="rId4" tooltip="Nấm dược liệu (trang không tồn tại)"/>
              </a:rPr>
              <a:t>nấm dược liệu</a:t>
            </a:r>
            <a:r>
              <a:rPr lang="vi-VN" sz="3200">
                <a:latin typeface="Cambria" panose="02040503050406030204" pitchFamily="18" charset="0"/>
                <a:ea typeface="Cambria" panose="02040503050406030204" pitchFamily="18" charset="0"/>
              </a:rPr>
              <a:t> do nó có chứa các </a:t>
            </a:r>
            <a:r>
              <a:rPr lang="vi-VN" sz="3200">
                <a:latin typeface="Cambria" panose="02040503050406030204" pitchFamily="18" charset="0"/>
                <a:ea typeface="Cambria" panose="02040503050406030204" pitchFamily="18" charset="0"/>
                <a:hlinkClick r:id="rId5" tooltip="Statin"/>
              </a:rPr>
              <a:t>statin</a:t>
            </a:r>
            <a:r>
              <a:rPr lang="vi-VN" sz="3200">
                <a:latin typeface="Cambria" panose="02040503050406030204" pitchFamily="18" charset="0"/>
                <a:ea typeface="Cambria" panose="02040503050406030204" pitchFamily="18" charset="0"/>
              </a:rPr>
              <a:t> như </a:t>
            </a:r>
            <a:r>
              <a:rPr lang="vi-VN" sz="3200">
                <a:latin typeface="Cambria" panose="02040503050406030204" pitchFamily="18" charset="0"/>
                <a:ea typeface="Cambria" panose="02040503050406030204" pitchFamily="18" charset="0"/>
                <a:hlinkClick r:id="rId6" tooltip="Lovastatin"/>
              </a:rPr>
              <a:t>lovastatin</a:t>
            </a:r>
            <a:r>
              <a:rPr lang="vi-VN" sz="3200">
                <a:latin typeface="Cambria" panose="02040503050406030204" pitchFamily="18" charset="0"/>
                <a:ea typeface="Cambria" panose="02040503050406030204" pitchFamily="18" charset="0"/>
              </a:rPr>
              <a:t> có tác dụng giảm </a:t>
            </a:r>
            <a:r>
              <a:rPr lang="vi-VN" sz="3200" u="sng">
                <a:latin typeface="Cambria" panose="02040503050406030204" pitchFamily="18" charset="0"/>
                <a:ea typeface="Cambria" panose="02040503050406030204" pitchFamily="18" charset="0"/>
                <a:hlinkClick r:id="rId7"/>
              </a:rPr>
              <a:t>cholesterol</a:t>
            </a:r>
            <a:r>
              <a:rPr lang="vi-VN" sz="320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8233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016" y="500777"/>
            <a:ext cx="10924674" cy="646331"/>
          </a:xfrm>
          <a:prstGeom prst="rect">
            <a:avLst/>
          </a:prstGeom>
          <a:noFill/>
        </p:spPr>
        <p:txBody>
          <a:bodyPr wrap="square" rtlCol="0">
            <a:spAutoFit/>
          </a:bodyPr>
          <a:lstStyle/>
          <a:p>
            <a:pPr algn="ctr"/>
            <a:r>
              <a:rPr lang="en-US" sz="3600" b="1" smtClean="0">
                <a:solidFill>
                  <a:srgbClr val="0070C0"/>
                </a:solidFill>
                <a:latin typeface="Cambria" panose="02040503050406030204" pitchFamily="18" charset="0"/>
                <a:ea typeface="Cambria" panose="02040503050406030204" pitchFamily="18" charset="0"/>
              </a:rPr>
              <a:t>Một số loài nấm </a:t>
            </a:r>
            <a:endParaRPr lang="en-US" sz="3600" b="1">
              <a:solidFill>
                <a:srgbClr val="0070C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327718" y="1147109"/>
            <a:ext cx="5158682" cy="3224176"/>
          </a:xfrm>
          <a:prstGeom prst="rect">
            <a:avLst/>
          </a:prstGeom>
        </p:spPr>
      </p:pic>
      <p:sp>
        <p:nvSpPr>
          <p:cNvPr id="5" name="TextBox 4"/>
          <p:cNvSpPr txBox="1"/>
          <p:nvPr/>
        </p:nvSpPr>
        <p:spPr>
          <a:xfrm>
            <a:off x="5694947" y="1388284"/>
            <a:ext cx="5903495" cy="2677656"/>
          </a:xfrm>
          <a:prstGeom prst="rect">
            <a:avLst/>
          </a:prstGeom>
          <a:noFill/>
        </p:spPr>
        <p:txBody>
          <a:bodyPr wrap="square" rtlCol="0">
            <a:spAutoFit/>
          </a:bodyPr>
          <a:lstStyle/>
          <a:p>
            <a:pPr algn="just"/>
            <a:r>
              <a:rPr lang="en-US" sz="2800" b="1" smtClean="0">
                <a:latin typeface="Cambria" panose="02040503050406030204" pitchFamily="18" charset="0"/>
                <a:ea typeface="Cambria" panose="02040503050406030204" pitchFamily="18" charset="0"/>
              </a:rPr>
              <a:t>Nấm linh chi:</a:t>
            </a:r>
            <a:r>
              <a:rPr lang="en-US" sz="280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thường </a:t>
            </a:r>
            <a:r>
              <a:rPr lang="vi-VN" sz="2800">
                <a:latin typeface="Cambria" panose="02040503050406030204" pitchFamily="18" charset="0"/>
                <a:ea typeface="Cambria" panose="02040503050406030204" pitchFamily="18" charset="0"/>
              </a:rPr>
              <a:t>sống hoại sinh ở những thân cây gỗ mục, sống lâu </a:t>
            </a:r>
            <a:r>
              <a:rPr lang="vi-VN" sz="2800" smtClean="0">
                <a:latin typeface="Cambria" panose="02040503050406030204" pitchFamily="18" charset="0"/>
                <a:ea typeface="Cambria" panose="02040503050406030204" pitchFamily="18" charset="0"/>
              </a:rPr>
              <a:t>năm</a:t>
            </a:r>
            <a:r>
              <a:rPr lang="en-US" sz="2800" smtClean="0">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T</a:t>
            </a:r>
            <a:r>
              <a:rPr lang="vi-VN" sz="2800" smtClean="0">
                <a:latin typeface="Cambria" panose="02040503050406030204" pitchFamily="18" charset="0"/>
                <a:ea typeface="Cambria" panose="02040503050406030204" pitchFamily="18" charset="0"/>
              </a:rPr>
              <a:t>rong </a:t>
            </a:r>
            <a:r>
              <a:rPr lang="vi-VN" sz="2800">
                <a:latin typeface="Cambria" panose="02040503050406030204" pitchFamily="18" charset="0"/>
                <a:ea typeface="Cambria" panose="02040503050406030204" pitchFamily="18" charset="0"/>
              </a:rPr>
              <a:t>quá trình sinh </a:t>
            </a:r>
            <a:r>
              <a:rPr lang="vi-VN" sz="2800" smtClean="0">
                <a:latin typeface="Cambria" panose="02040503050406030204" pitchFamily="18" charset="0"/>
                <a:ea typeface="Cambria" panose="02040503050406030204" pitchFamily="18" charset="0"/>
              </a:rPr>
              <a:t>trưởng</a:t>
            </a: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đến </a:t>
            </a:r>
            <a:r>
              <a:rPr lang="vi-VN" sz="2800">
                <a:latin typeface="Cambria" panose="02040503050406030204" pitchFamily="18" charset="0"/>
                <a:ea typeface="Cambria" panose="02040503050406030204" pitchFamily="18" charset="0"/>
              </a:rPr>
              <a:t>giai đoạn nhất định sẽ hóa gỗ, chứ không mềm như những loại nấm khác. </a:t>
            </a:r>
            <a:endParaRPr lang="en-US" sz="2800" smtClean="0">
              <a:latin typeface="Cambria" panose="02040503050406030204" pitchFamily="18" charset="0"/>
              <a:ea typeface="Cambria" panose="02040503050406030204" pitchFamily="18" charset="0"/>
            </a:endParaRPr>
          </a:p>
        </p:txBody>
      </p:sp>
      <p:sp>
        <p:nvSpPr>
          <p:cNvPr id="6" name="TextBox 5"/>
          <p:cNvSpPr txBox="1"/>
          <p:nvPr/>
        </p:nvSpPr>
        <p:spPr>
          <a:xfrm>
            <a:off x="376075" y="4307117"/>
            <a:ext cx="11430914" cy="2400657"/>
          </a:xfrm>
          <a:prstGeom prst="rect">
            <a:avLst/>
          </a:prstGeom>
          <a:noFill/>
        </p:spPr>
        <p:txBody>
          <a:bodyPr wrap="square" rtlCol="0">
            <a:spAutoFit/>
          </a:bodyPr>
          <a:lstStyle/>
          <a:p>
            <a:pPr algn="just"/>
            <a:r>
              <a:rPr lang="en-US" sz="2500" i="1" smtClean="0">
                <a:latin typeface="Cambria" panose="02040503050406030204" pitchFamily="18" charset="0"/>
                <a:ea typeface="Cambria" panose="02040503050406030204" pitchFamily="18" charset="0"/>
              </a:rPr>
              <a:t>- </a:t>
            </a:r>
            <a:r>
              <a:rPr lang="vi-VN" sz="2500" i="1" smtClean="0">
                <a:latin typeface="Cambria" panose="02040503050406030204" pitchFamily="18" charset="0"/>
                <a:ea typeface="Cambria" panose="02040503050406030204" pitchFamily="18" charset="0"/>
              </a:rPr>
              <a:t>Cuống </a:t>
            </a:r>
            <a:r>
              <a:rPr lang="vi-VN" sz="2500" i="1">
                <a:latin typeface="Cambria" panose="02040503050406030204" pitchFamily="18" charset="0"/>
                <a:ea typeface="Cambria" panose="02040503050406030204" pitchFamily="18" charset="0"/>
              </a:rPr>
              <a:t>nấm</a:t>
            </a:r>
            <a:r>
              <a:rPr lang="vi-VN" sz="2500">
                <a:latin typeface="Cambria" panose="02040503050406030204" pitchFamily="18" charset="0"/>
                <a:ea typeface="Cambria" panose="02040503050406030204" pitchFamily="18" charset="0"/>
              </a:rPr>
              <a:t> có thể dài hoặc ngắn, cắm lệch sang một phía phần mũ, trong khi những loại nấm khác thường cắm ở giữa. Có hình trụ tròn hoặc dẹt, có thể phân nhánh hoặc không. Màu cuống khác nhau tùy theo loài, thay đổi từ nâu, đỏ, đỏ cam đến đỏ vàng. </a:t>
            </a:r>
          </a:p>
          <a:p>
            <a:pPr algn="just"/>
            <a:r>
              <a:rPr lang="vi-VN" sz="2500" i="1">
                <a:latin typeface="Cambria" panose="02040503050406030204" pitchFamily="18" charset="0"/>
                <a:ea typeface="Cambria" panose="02040503050406030204" pitchFamily="18" charset="0"/>
              </a:rPr>
              <a:t>- Phần mũ nấm (tai nấm)</a:t>
            </a:r>
            <a:r>
              <a:rPr lang="vi-VN" sz="2500" b="1" i="1">
                <a:latin typeface="Cambria" panose="02040503050406030204" pitchFamily="18" charset="0"/>
                <a:ea typeface="Cambria" panose="02040503050406030204" pitchFamily="18" charset="0"/>
              </a:rPr>
              <a:t> </a:t>
            </a:r>
            <a:r>
              <a:rPr lang="vi-VN" sz="2500">
                <a:latin typeface="Cambria" panose="02040503050406030204" pitchFamily="18" charset="0"/>
                <a:ea typeface="Cambria" panose="02040503050406030204" pitchFamily="18" charset="0"/>
              </a:rPr>
              <a:t>có dạng hình thận, hình tròn hoặc hình quạt. Mặt trên mũ rất bóng giống như được sơn một lớp sơn bóng, và có nhiều vân đồng tâm. </a:t>
            </a:r>
          </a:p>
        </p:txBody>
      </p:sp>
    </p:spTree>
    <p:extLst>
      <p:ext uri="{BB962C8B-B14F-4D97-AF65-F5344CB8AC3E}">
        <p14:creationId xmlns:p14="http://schemas.microsoft.com/office/powerpoint/2010/main" val="2745166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sp>
        <p:nvSpPr>
          <p:cNvPr id="3" name="Oval Callout 2"/>
          <p:cNvSpPr/>
          <p:nvPr/>
        </p:nvSpPr>
        <p:spPr>
          <a:xfrm>
            <a:off x="5053264" y="352158"/>
            <a:ext cx="5694947" cy="3208421"/>
          </a:xfrm>
          <a:prstGeom prst="wedgeEllipseCallout">
            <a:avLst>
              <a:gd name="adj1" fmla="val -68157"/>
              <a:gd name="adj2" fmla="val 51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solidFill>
                  <a:sysClr val="windowText" lastClr="000000"/>
                </a:solidFill>
                <a:latin typeface="Cambria" panose="02040503050406030204" pitchFamily="18" charset="0"/>
                <a:ea typeface="Cambria" panose="02040503050406030204" pitchFamily="18" charset="0"/>
              </a:rPr>
              <a:t>Nấm có lợi ích gì?</a:t>
            </a:r>
            <a:endParaRPr lang="en-US" sz="6600" b="1">
              <a:solidFill>
                <a:sysClr val="windowText" lastClr="000000"/>
              </a:solidFill>
              <a:latin typeface="Cambria" panose="02040503050406030204" pitchFamily="18" charset="0"/>
              <a:ea typeface="Cambria" panose="02040503050406030204" pitchFamily="18" charset="0"/>
            </a:endParaRPr>
          </a:p>
        </p:txBody>
      </p:sp>
      <p:grpSp>
        <p:nvGrpSpPr>
          <p:cNvPr id="4" name="Group 3"/>
          <p:cNvGrpSpPr/>
          <p:nvPr/>
        </p:nvGrpSpPr>
        <p:grpSpPr>
          <a:xfrm>
            <a:off x="5053264" y="3317277"/>
            <a:ext cx="6720025" cy="3083523"/>
            <a:chOff x="6321518" y="-408969"/>
            <a:chExt cx="6720025" cy="3556765"/>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1518" y="-408969"/>
              <a:ext cx="6720025" cy="3556765"/>
              <a:chOff x="1456667" y="1220601"/>
              <a:chExt cx="6380174" cy="2552261"/>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2" y="1903752"/>
                <a:ext cx="6075729" cy="1869110"/>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7" y="1220601"/>
                <a:ext cx="1366301" cy="1366301"/>
              </a:xfrm>
              <a:prstGeom prst="rect">
                <a:avLst/>
              </a:prstGeom>
            </p:spPr>
          </p:pic>
        </p:grpSp>
        <p:sp>
          <p:nvSpPr>
            <p:cNvPr id="6" name="TextBox 5"/>
            <p:cNvSpPr txBox="1"/>
            <p:nvPr/>
          </p:nvSpPr>
          <p:spPr>
            <a:xfrm>
              <a:off x="7504104" y="751411"/>
              <a:ext cx="5168472" cy="1754326"/>
            </a:xfrm>
            <a:prstGeom prst="rect">
              <a:avLst/>
            </a:prstGeom>
            <a:noFill/>
          </p:spPr>
          <p:txBody>
            <a:bodyPr wrap="square" rtlCol="0">
              <a:spAutoFit/>
            </a:bodyPr>
            <a:lstStyle/>
            <a:p>
              <a:pPr algn="just"/>
              <a:r>
                <a:rPr lang="en-US" sz="5400" b="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Làm thức ăn</a:t>
              </a:r>
            </a:p>
            <a:p>
              <a:pPr algn="just"/>
              <a:r>
                <a:rPr lang="en-US" sz="5400" b="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Làm thuốc</a:t>
              </a:r>
              <a:endParaRPr lang="en-US" sz="8800" b="1">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478799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72981" y="494092"/>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29390" y="2258074"/>
            <a:ext cx="11025496" cy="4599926"/>
            <a:chOff x="169315" y="533626"/>
            <a:chExt cx="14793873" cy="147682"/>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33626"/>
              <a:ext cx="14793873" cy="138030"/>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509159" y="540006"/>
              <a:ext cx="14159376" cy="141302"/>
            </a:xfrm>
            <a:prstGeom prst="rect">
              <a:avLst/>
            </a:prstGeom>
            <a:noFill/>
          </p:spPr>
          <p:txBody>
            <a:bodyPr wrap="square">
              <a:spAutoFit/>
            </a:bodyPr>
            <a:lstStyle/>
            <a:p>
              <a:pPr algn="just"/>
              <a:r>
                <a:rPr lang="nl-NL" sz="4000" b="1" smtClean="0">
                  <a:solidFill>
                    <a:srgbClr val="002060"/>
                  </a:solidFill>
                  <a:latin typeface="Cambria" panose="02040503050406030204" pitchFamily="18" charset="0"/>
                  <a:ea typeface="Cambria" panose="02040503050406030204" pitchFamily="18" charset="0"/>
                </a:rPr>
                <a:t>+ </a:t>
              </a:r>
              <a:r>
                <a:rPr lang="nl-NL" sz="4000" b="1">
                  <a:solidFill>
                    <a:srgbClr val="002060"/>
                  </a:solidFill>
                  <a:latin typeface="Cambria" panose="02040503050406030204" pitchFamily="18" charset="0"/>
                  <a:ea typeface="Cambria" panose="02040503050406030204" pitchFamily="18" charset="0"/>
                </a:rPr>
                <a:t>Nấm thường có 3 bộ </a:t>
              </a:r>
              <a:r>
                <a:rPr lang="nl-NL" sz="4000" b="1" smtClean="0">
                  <a:solidFill>
                    <a:srgbClr val="002060"/>
                  </a:solidFill>
                  <a:latin typeface="Cambria" panose="02040503050406030204" pitchFamily="18" charset="0"/>
                  <a:ea typeface="Cambria" panose="02040503050406030204" pitchFamily="18" charset="0"/>
                </a:rPr>
                <a:t>phận: mũ nấm, thân nấm và chân nấm.</a:t>
              </a:r>
              <a:endParaRPr lang="en-US" sz="4000" b="1">
                <a:solidFill>
                  <a:srgbClr val="002060"/>
                </a:solidFill>
                <a:latin typeface="Cambria" panose="02040503050406030204" pitchFamily="18" charset="0"/>
                <a:ea typeface="Cambria" panose="02040503050406030204" pitchFamily="18" charset="0"/>
              </a:endParaRPr>
            </a:p>
            <a:p>
              <a:pPr algn="just"/>
              <a:r>
                <a:rPr lang="nl-NL" sz="4000" b="1">
                  <a:solidFill>
                    <a:srgbClr val="002060"/>
                  </a:solidFill>
                  <a:latin typeface="Cambria" panose="02040503050406030204" pitchFamily="18" charset="0"/>
                  <a:ea typeface="Cambria" panose="02040503050406030204" pitchFamily="18" charset="0"/>
                </a:rPr>
                <a:t>+ Nấm đóng vai trò quan trọng trong việc phân hủy biến xác động vật, thực vật sau khi chúng chết thành chất khoáng trong </a:t>
              </a:r>
              <a:r>
                <a:rPr lang="nl-NL" sz="4000" b="1" smtClean="0">
                  <a:solidFill>
                    <a:srgbClr val="002060"/>
                  </a:solidFill>
                  <a:latin typeface="Cambria" panose="02040503050406030204" pitchFamily="18" charset="0"/>
                  <a:ea typeface="Cambria" panose="02040503050406030204" pitchFamily="18" charset="0"/>
                </a:rPr>
                <a:t>đất.</a:t>
              </a:r>
              <a:endParaRPr lang="en-US" sz="4000" b="1">
                <a:solidFill>
                  <a:srgbClr val="002060"/>
                </a:solidFill>
                <a:latin typeface="Cambria" panose="02040503050406030204" pitchFamily="18" charset="0"/>
                <a:ea typeface="Cambria" panose="02040503050406030204" pitchFamily="18" charset="0"/>
              </a:endParaRPr>
            </a:p>
            <a:p>
              <a:pPr algn="just"/>
              <a:r>
                <a:rPr lang="nl-NL" sz="4000" b="1">
                  <a:solidFill>
                    <a:srgbClr val="002060"/>
                  </a:solidFill>
                  <a:latin typeface="Cambria" panose="02040503050406030204" pitchFamily="18" charset="0"/>
                  <a:ea typeface="Cambria" panose="02040503050406030204" pitchFamily="18" charset="0"/>
                </a:rPr>
                <a:t>+ Nấm có thể làm thức ăn cho người.</a:t>
              </a:r>
              <a:endParaRPr lang="en-US" sz="4000" b="1">
                <a:solidFill>
                  <a:srgbClr val="002060"/>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288743" y="-81278"/>
            <a:ext cx="2438400" cy="2747124"/>
          </a:xfrm>
          <a:prstGeom prst="rect">
            <a:avLst/>
          </a:prstGeom>
        </p:spPr>
      </p:pic>
    </p:spTree>
    <p:extLst>
      <p:ext uri="{BB962C8B-B14F-4D97-AF65-F5344CB8AC3E}">
        <p14:creationId xmlns:p14="http://schemas.microsoft.com/office/powerpoint/2010/main" val="3864470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8109" y="2006356"/>
            <a:ext cx="5436585" cy="4220220"/>
          </a:xfrm>
          <a:prstGeom prst="rect">
            <a:avLst/>
          </a:prstGeom>
        </p:spPr>
      </p:pic>
      <p:grpSp>
        <p:nvGrpSpPr>
          <p:cNvPr id="2" name="Group 1"/>
          <p:cNvGrpSpPr/>
          <p:nvPr/>
        </p:nvGrpSpPr>
        <p:grpSpPr>
          <a:xfrm>
            <a:off x="440496" y="267001"/>
            <a:ext cx="8238283" cy="6111623"/>
            <a:chOff x="440496" y="267001"/>
            <a:chExt cx="8238283" cy="6111623"/>
          </a:xfrm>
        </p:grpSpPr>
        <p:pic>
          <p:nvPicPr>
            <p:cNvPr id="3" name="Picture 2"/>
            <p:cNvPicPr>
              <a:picLocks noChangeAspect="1"/>
            </p:cNvPicPr>
            <p:nvPr/>
          </p:nvPicPr>
          <p:blipFill>
            <a:blip r:embed="rId3"/>
            <a:stretch>
              <a:fillRect/>
            </a:stretch>
          </p:blipFill>
          <p:spPr>
            <a:xfrm>
              <a:off x="440496" y="267001"/>
              <a:ext cx="3164634" cy="1426888"/>
            </a:xfrm>
            <a:prstGeom prst="rect">
              <a:avLst/>
            </a:prstGeom>
          </p:spPr>
        </p:pic>
        <p:sp>
          <p:nvSpPr>
            <p:cNvPr id="4" name="TextBox 3"/>
            <p:cNvSpPr txBox="1"/>
            <p:nvPr/>
          </p:nvSpPr>
          <p:spPr>
            <a:xfrm>
              <a:off x="440496" y="1854309"/>
              <a:ext cx="8238283" cy="4524315"/>
            </a:xfrm>
            <a:prstGeom prst="rect">
              <a:avLst/>
            </a:prstGeom>
            <a:solidFill>
              <a:schemeClr val="bg1">
                <a:alpha val="70000"/>
              </a:schemeClr>
            </a:solidFill>
          </p:spPr>
          <p:txBody>
            <a:bodyPr wrap="square" rtlCol="0">
              <a:spAutoFit/>
            </a:bodyPr>
            <a:lstStyle/>
            <a:p>
              <a:pPr marL="457200" indent="-457200" algn="just">
                <a:buFontTx/>
                <a:buChar char="-"/>
              </a:pPr>
              <a:r>
                <a:rPr lang="en-US" sz="3600" b="1" smtClean="0">
                  <a:solidFill>
                    <a:srgbClr val="002060"/>
                  </a:solidFill>
                  <a:latin typeface="Cambria" panose="02040503050406030204" pitchFamily="18" charset="0"/>
                  <a:ea typeface="Cambria" panose="02040503050406030204" pitchFamily="18" charset="0"/>
                </a:rPr>
                <a:t>Khi động vật, thực vật chết, xác của chúng bị phân hủy một phần nhờ hoạt động của nấm. Sự phân hủy này đóng vai trò rất quan trọng đối với các sinh vật sống và môi trường.</a:t>
              </a:r>
            </a:p>
            <a:p>
              <a:pPr marL="457200" indent="-457200" algn="just">
                <a:buFontTx/>
                <a:buChar char="-"/>
              </a:pPr>
              <a:r>
                <a:rPr lang="en-US" sz="3600" b="1" smtClean="0">
                  <a:solidFill>
                    <a:srgbClr val="002060"/>
                  </a:solidFill>
                  <a:latin typeface="Cambria" panose="02040503050406030204" pitchFamily="18" charset="0"/>
                  <a:ea typeface="Cambria" panose="02040503050406030204" pitchFamily="18" charset="0"/>
                </a:rPr>
                <a:t>Nơi sống của nấm rất đa dạng, chúng hầu như có thể sống được ở nhiều nơi trên Trái Đất.</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04907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55643" y="417165"/>
            <a:ext cx="4289072" cy="1200329"/>
            <a:chOff x="555643" y="417165"/>
            <a:chExt cx="4289072" cy="1200329"/>
          </a:xfrm>
        </p:grpSpPr>
        <p:sp>
          <p:nvSpPr>
            <p:cNvPr id="3" name="Rounded Rectangle 2"/>
            <p:cNvSpPr/>
            <p:nvPr/>
          </p:nvSpPr>
          <p:spPr>
            <a:xfrm>
              <a:off x="818147" y="462462"/>
              <a:ext cx="3946358" cy="1155032"/>
            </a:xfrm>
            <a:prstGeom prst="round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55643" y="417165"/>
              <a:ext cx="4289072" cy="1200329"/>
            </a:xfrm>
            <a:prstGeom prst="rect">
              <a:avLst/>
            </a:prstGeom>
            <a:noFill/>
          </p:spPr>
          <p:txBody>
            <a:bodyPr wrap="square" rtlCol="0">
              <a:spAutoFit/>
            </a:bodyPr>
            <a:lstStyle/>
            <a:p>
              <a:pPr algn="ctr"/>
              <a:r>
                <a:rPr lang="en-US" sz="7200" b="1" smtClean="0">
                  <a:solidFill>
                    <a:srgbClr val="FFC000"/>
                  </a:solidFill>
                  <a:effectLst>
                    <a:outerShdw blurRad="38100" dist="38100" dir="2700000" algn="tl">
                      <a:srgbClr val="000000">
                        <a:alpha val="43137"/>
                      </a:srgbClr>
                    </a:outerShdw>
                  </a:effectLst>
                  <a:latin typeface="#9Slide05 Fourth Thin" panose="00000300000000000000" pitchFamily="2" charset="0"/>
                </a:rPr>
                <a:t>Em đã học</a:t>
              </a:r>
              <a:endParaRPr lang="en-US" sz="7200" b="1">
                <a:solidFill>
                  <a:srgbClr val="FFC000"/>
                </a:solidFill>
                <a:effectLst>
                  <a:outerShdw blurRad="38100" dist="38100" dir="2700000" algn="tl">
                    <a:srgbClr val="000000">
                      <a:alpha val="43137"/>
                    </a:srgbClr>
                  </a:outerShdw>
                </a:effectLst>
                <a:latin typeface="#9Slide05 Fourth Thin" panose="00000300000000000000" pitchFamily="2"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702456" y="1911364"/>
            <a:ext cx="10879944" cy="3170099"/>
          </a:xfrm>
          <a:prstGeom prst="rect">
            <a:avLst/>
          </a:prstGeom>
          <a:noFill/>
        </p:spPr>
        <p:txBody>
          <a:bodyPr wrap="square">
            <a:spAutoFit/>
          </a:bodyPr>
          <a:lstStyle/>
          <a:p>
            <a:pPr algn="just"/>
            <a:r>
              <a:rPr lang="en-US" sz="4000" b="1" smtClean="0">
                <a:solidFill>
                  <a:srgbClr val="002060"/>
                </a:solidFill>
                <a:latin typeface="Cambria" panose="02040503050406030204" pitchFamily="18" charset="0"/>
                <a:ea typeface="Cambria" panose="02040503050406030204" pitchFamily="18" charset="0"/>
              </a:rPr>
              <a:t>+ Nấm rất đa dạng. Nấm có hình dạng, kích thước, màu sắc và nơi sống rất khác nhau (đất ẩm, rơm rạ mục, thức ăn, hoa quả,…)</a:t>
            </a:r>
          </a:p>
          <a:p>
            <a:pPr algn="just"/>
            <a:r>
              <a:rPr lang="en-US" sz="4000" b="1" smtClean="0">
                <a:solidFill>
                  <a:srgbClr val="002060"/>
                </a:solidFill>
                <a:latin typeface="Cambria" panose="02040503050406030204" pitchFamily="18" charset="0"/>
                <a:ea typeface="Cambria" panose="02040503050406030204" pitchFamily="18" charset="0"/>
              </a:rPr>
              <a:t>+ Nấm mũ thường có một số bộ phận như mũ nấm, thân nấm và chân nấm.</a:t>
            </a:r>
            <a:endParaRPr lang="en-US" sz="4000" b="1">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9722720" y="4427621"/>
            <a:ext cx="2469280" cy="2650617"/>
          </a:xfrm>
          <a:prstGeom prst="rect">
            <a:avLst/>
          </a:prstGeom>
        </p:spPr>
      </p:pic>
    </p:spTree>
    <p:extLst>
      <p:ext uri="{BB962C8B-B14F-4D97-AF65-F5344CB8AC3E}">
        <p14:creationId xmlns:p14="http://schemas.microsoft.com/office/powerpoint/2010/main" val="163158740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308069" y="877395"/>
            <a:ext cx="9854638" cy="5980605"/>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8229599" y="2292347"/>
            <a:ext cx="4408319" cy="4966453"/>
          </a:xfrm>
          <a:prstGeom prst="rect">
            <a:avLst/>
          </a:prstGeom>
        </p:spPr>
      </p:pic>
      <p:pic>
        <p:nvPicPr>
          <p:cNvPr id="3" name="Picture 2"/>
          <p:cNvPicPr>
            <a:picLocks noChangeAspect="1"/>
          </p:cNvPicPr>
          <p:nvPr/>
        </p:nvPicPr>
        <p:blipFill>
          <a:blip r:embed="rId5"/>
          <a:stretch>
            <a:fillRect/>
          </a:stretch>
        </p:blipFill>
        <p:spPr>
          <a:xfrm>
            <a:off x="2816635" y="1403701"/>
            <a:ext cx="6493212" cy="3599133"/>
          </a:xfrm>
          <a:prstGeom prst="rect">
            <a:avLst/>
          </a:prstGeom>
        </p:spPr>
      </p:pic>
    </p:spTree>
    <p:extLst>
      <p:ext uri="{BB962C8B-B14F-4D97-AF65-F5344CB8AC3E}">
        <p14:creationId xmlns:p14="http://schemas.microsoft.com/office/powerpoint/2010/main" val="744126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328811" y="545247"/>
            <a:ext cx="10401941" cy="631275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9435241" y="3657600"/>
            <a:ext cx="3246400" cy="3484807"/>
          </a:xfrm>
          <a:prstGeom prst="rect">
            <a:avLst/>
          </a:prstGeom>
        </p:spPr>
      </p:pic>
      <p:pic>
        <p:nvPicPr>
          <p:cNvPr id="8" name="Picture 7"/>
          <p:cNvPicPr>
            <a:picLocks noChangeAspect="1"/>
          </p:cNvPicPr>
          <p:nvPr/>
        </p:nvPicPr>
        <p:blipFill>
          <a:blip r:embed="rId5"/>
          <a:stretch>
            <a:fillRect/>
          </a:stretch>
        </p:blipFill>
        <p:spPr>
          <a:xfrm>
            <a:off x="2145877" y="2616515"/>
            <a:ext cx="8169197" cy="2082170"/>
          </a:xfrm>
          <a:prstGeom prst="rect">
            <a:avLst/>
          </a:prstGeom>
        </p:spPr>
      </p:pic>
    </p:spTree>
    <p:extLst>
      <p:ext uri="{BB962C8B-B14F-4D97-AF65-F5344CB8AC3E}">
        <p14:creationId xmlns:p14="http://schemas.microsoft.com/office/powerpoint/2010/main" val="3858287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345446" y="365908"/>
            <a:ext cx="9583849" cy="1569660"/>
          </a:xfrm>
          <a:prstGeom prst="rect">
            <a:avLst/>
          </a:prstGeom>
          <a:noFill/>
        </p:spPr>
        <p:txBody>
          <a:bodyPr wrap="square" rtlCol="0">
            <a:spAutoFit/>
          </a:bodyPr>
          <a:lstStyle/>
          <a:p>
            <a:pPr algn="ctr"/>
            <a:r>
              <a:rPr lang="en-US" sz="4800" b="1" smtClean="0">
                <a:solidFill>
                  <a:srgbClr val="C00000"/>
                </a:solidFill>
                <a:latin typeface="Cambria" panose="02040503050406030204" pitchFamily="18" charset="0"/>
                <a:ea typeface="Cambria" panose="02040503050406030204" pitchFamily="18" charset="0"/>
              </a:rPr>
              <a:t>Câu 1. </a:t>
            </a:r>
            <a:r>
              <a:rPr lang="en-US" sz="4800" b="1" smtClean="0">
                <a:solidFill>
                  <a:srgbClr val="002060"/>
                </a:solidFill>
                <a:latin typeface="Cambria" panose="02040503050406030204" pitchFamily="18" charset="0"/>
                <a:ea typeface="Cambria" panose="02040503050406030204" pitchFamily="18" charset="0"/>
              </a:rPr>
              <a:t>Nấm ít được tìm thấy nhất ở nơi nào sau đây?</a:t>
            </a:r>
            <a:endParaRPr lang="en-US" sz="4800" b="1">
              <a:solidFill>
                <a:srgbClr val="00206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8F5F092C-8148-A68F-0E9F-2939CB256417}"/>
              </a:ext>
            </a:extLst>
          </p:cNvPr>
          <p:cNvGrpSpPr/>
          <p:nvPr/>
        </p:nvGrpSpPr>
        <p:grpSpPr>
          <a:xfrm>
            <a:off x="6830721" y="2864057"/>
            <a:ext cx="4537107" cy="1129886"/>
            <a:chOff x="6830721" y="2864057"/>
            <a:chExt cx="4537107" cy="1129886"/>
          </a:xfrm>
        </p:grpSpPr>
        <p:sp>
          <p:nvSpPr>
            <p:cNvPr id="5"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27FD4D-74EC-22C5-C8C7-026E41DB7F45}"/>
                </a:ext>
              </a:extLst>
            </p:cNvPr>
            <p:cNvSpPr txBox="1"/>
            <p:nvPr/>
          </p:nvSpPr>
          <p:spPr>
            <a:xfrm>
              <a:off x="7223859" y="3176200"/>
              <a:ext cx="3750829" cy="634020"/>
            </a:xfrm>
            <a:prstGeom prst="rect">
              <a:avLst/>
            </a:prstGeom>
            <a:noFill/>
          </p:spPr>
          <p:txBody>
            <a:bodyPr wrap="square" rtlCol="0">
              <a:spAutoFit/>
            </a:bodyPr>
            <a:lstStyle/>
            <a:p>
              <a:pPr algn="ctr">
                <a:lnSpc>
                  <a:spcPct val="80000"/>
                </a:lnSpc>
              </a:pPr>
              <a:r>
                <a:rPr lang="en-US" sz="4400" b="1" smtClean="0">
                  <a:latin typeface="Cambria" panose="02040503050406030204" pitchFamily="18" charset="0"/>
                </a:rPr>
                <a:t>Lá cây xanh</a:t>
              </a:r>
              <a:endParaRPr lang="en-US" sz="4400" b="1" dirty="0">
                <a:latin typeface="Cambria" panose="02040503050406030204" pitchFamily="18" charset="0"/>
              </a:endParaRPr>
            </a:p>
          </p:txBody>
        </p:sp>
      </p:grpSp>
      <p:grpSp>
        <p:nvGrpSpPr>
          <p:cNvPr id="7" name="Group 6">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8"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D635D41-A30F-4054-11B5-153EE02CF3CA}"/>
                </a:ext>
              </a:extLst>
            </p:cNvPr>
            <p:cNvSpPr txBox="1"/>
            <p:nvPr/>
          </p:nvSpPr>
          <p:spPr>
            <a:xfrm>
              <a:off x="1529451" y="3131624"/>
              <a:ext cx="3750829" cy="634020"/>
            </a:xfrm>
            <a:prstGeom prst="rect">
              <a:avLst/>
            </a:prstGeom>
            <a:noFill/>
          </p:spPr>
          <p:txBody>
            <a:bodyPr wrap="square" rtlCol="0">
              <a:spAutoFit/>
            </a:bodyPr>
            <a:lstStyle/>
            <a:p>
              <a:pPr algn="ctr">
                <a:lnSpc>
                  <a:spcPct val="80000"/>
                </a:lnSpc>
              </a:pPr>
              <a:r>
                <a:rPr lang="en-US" sz="4400" b="1" smtClean="0">
                  <a:latin typeface="Cambria" panose="02040503050406030204" pitchFamily="18" charset="0"/>
                </a:rPr>
                <a:t>Gỗ mục</a:t>
              </a:r>
              <a:endParaRPr lang="en-US" sz="44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84477869-13A9-6519-4355-8710D3D30DA1}"/>
              </a:ext>
            </a:extLst>
          </p:cNvPr>
          <p:cNvGrpSpPr/>
          <p:nvPr/>
        </p:nvGrpSpPr>
        <p:grpSpPr>
          <a:xfrm>
            <a:off x="956935" y="4745740"/>
            <a:ext cx="4537107" cy="1129886"/>
            <a:chOff x="981375" y="4872764"/>
            <a:chExt cx="4537107" cy="1129886"/>
          </a:xfrm>
        </p:grpSpPr>
        <p:sp>
          <p:nvSpPr>
            <p:cNvPr id="11"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5252F5-F542-1C42-1C01-0876DA718AD9}"/>
                </a:ext>
              </a:extLst>
            </p:cNvPr>
            <p:cNvSpPr txBox="1"/>
            <p:nvPr/>
          </p:nvSpPr>
          <p:spPr>
            <a:xfrm>
              <a:off x="1447605" y="5193024"/>
              <a:ext cx="3750829" cy="634020"/>
            </a:xfrm>
            <a:prstGeom prst="rect">
              <a:avLst/>
            </a:prstGeom>
            <a:noFill/>
          </p:spPr>
          <p:txBody>
            <a:bodyPr wrap="square" rtlCol="0">
              <a:spAutoFit/>
            </a:bodyPr>
            <a:lstStyle/>
            <a:p>
              <a:pPr algn="ctr">
                <a:lnSpc>
                  <a:spcPct val="80000"/>
                </a:lnSpc>
              </a:pPr>
              <a:r>
                <a:rPr lang="en-US" sz="4400" b="1" smtClean="0">
                  <a:latin typeface="Cambria" panose="02040503050406030204" pitchFamily="18" charset="0"/>
                </a:rPr>
                <a:t>Lá cây mục</a:t>
              </a:r>
              <a:endParaRPr lang="en-US" sz="44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20E9211-3C12-45E2-3A96-E20F54E84B00}"/>
              </a:ext>
            </a:extLst>
          </p:cNvPr>
          <p:cNvGrpSpPr/>
          <p:nvPr/>
        </p:nvGrpSpPr>
        <p:grpSpPr>
          <a:xfrm>
            <a:off x="6830721" y="4714800"/>
            <a:ext cx="4591382" cy="1147224"/>
            <a:chOff x="6830721" y="4714800"/>
            <a:chExt cx="4591382" cy="1147224"/>
          </a:xfrm>
        </p:grpSpPr>
        <p:sp>
          <p:nvSpPr>
            <p:cNvPr id="14"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13FCE4-291E-4D2D-E8D5-2F1CD55EF9EA}"/>
                </a:ext>
              </a:extLst>
            </p:cNvPr>
            <p:cNvSpPr txBox="1"/>
            <p:nvPr/>
          </p:nvSpPr>
          <p:spPr>
            <a:xfrm>
              <a:off x="7227383" y="4784806"/>
              <a:ext cx="4194720"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Thức ăn để lâu ngày</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id="{D1888303-18A8-A54E-5DB5-9D399A20A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B1E649AE-92BD-FC24-5287-4A138A0102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8" name="Picture 17">
            <a:extLst>
              <a:ext uri="{FF2B5EF4-FFF2-40B4-BE49-F238E27FC236}">
                <a16:creationId xmlns:a16="http://schemas.microsoft.com/office/drawing/2014/main" id="{01A623C1-62B8-F274-3793-A0373774D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F6AF1EB8-DCBE-6FEC-59DD-C89B2F9D72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11C6CA03-ABE9-0706-2ECC-F854473231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1" name="Picture 20">
            <a:extLst>
              <a:ext uri="{FF2B5EF4-FFF2-40B4-BE49-F238E27FC236}">
                <a16:creationId xmlns:a16="http://schemas.microsoft.com/office/drawing/2014/main" id="{04C3AD3E-A09A-B951-3514-DB139D5B5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A4B64A01-D5C0-6AD1-AEDA-A0245E715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3" name="Picture 22">
            <a:extLst>
              <a:ext uri="{FF2B5EF4-FFF2-40B4-BE49-F238E27FC236}">
                <a16:creationId xmlns:a16="http://schemas.microsoft.com/office/drawing/2014/main" id="{9AF012C2-493A-04BC-ADD8-C716DF9B79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spTree>
    <p:extLst>
      <p:ext uri="{BB962C8B-B14F-4D97-AF65-F5344CB8AC3E}">
        <p14:creationId xmlns:p14="http://schemas.microsoft.com/office/powerpoint/2010/main" val="13545054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2617" y="461920"/>
            <a:ext cx="10437204" cy="1659528"/>
            <a:chOff x="851139" y="569707"/>
            <a:chExt cx="10437204" cy="1659528"/>
          </a:xfrm>
        </p:grpSpPr>
        <p:sp>
          <p:nvSpPr>
            <p:cNvPr id="3" name="Rectangle: Rounded Corners 9">
              <a:extLst>
                <a:ext uri="{FF2B5EF4-FFF2-40B4-BE49-F238E27FC236}">
                  <a16:creationId xmlns:a16="http://schemas.microsoft.com/office/drawing/2014/main" id="{B0BED9AB-0B49-36B2-82A6-8B12CF08A8DD}"/>
                </a:ext>
              </a:extLst>
            </p:cNvPr>
            <p:cNvSpPr/>
            <p:nvPr/>
          </p:nvSpPr>
          <p:spPr>
            <a:xfrm>
              <a:off x="851139" y="56970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1B0FDC-092C-EA16-0F63-9500F0D797AD}"/>
                </a:ext>
              </a:extLst>
            </p:cNvPr>
            <p:cNvSpPr txBox="1"/>
            <p:nvPr/>
          </p:nvSpPr>
          <p:spPr>
            <a:xfrm>
              <a:off x="1254357" y="718346"/>
              <a:ext cx="9914709" cy="1261884"/>
            </a:xfrm>
            <a:prstGeom prst="rect">
              <a:avLst/>
            </a:prstGeom>
            <a:noFill/>
          </p:spPr>
          <p:txBody>
            <a:bodyPr wrap="square" rtlCol="0">
              <a:spAutoFit/>
            </a:bodyPr>
            <a:lstStyle/>
            <a:p>
              <a:pPr algn="ctr"/>
              <a:r>
                <a:rPr lang="en-US" sz="3800" b="1" smtClean="0">
                  <a:solidFill>
                    <a:srgbClr val="C00000"/>
                  </a:solidFill>
                  <a:latin typeface="Cambria" panose="02040503050406030204" pitchFamily="18" charset="0"/>
                  <a:ea typeface="Cambria" panose="02040503050406030204" pitchFamily="18" charset="0"/>
                </a:rPr>
                <a:t>Câu 2. </a:t>
              </a:r>
              <a:r>
                <a:rPr lang="nl-NL" sz="3800" b="1">
                  <a:latin typeface="Cambria" panose="02040503050406030204" pitchFamily="18" charset="0"/>
                  <a:ea typeface="Cambria" panose="02040503050406030204" pitchFamily="18" charset="0"/>
                </a:rPr>
                <a:t>Thành phần nào sau đây không phải là bộ phận cấu tạo của nấm mũ?</a:t>
              </a:r>
              <a:endParaRPr lang="en-US" sz="3800" b="1">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4D42021-D925-7FEF-91CF-7CDDBE1FC743}"/>
              </a:ext>
            </a:extLst>
          </p:cNvPr>
          <p:cNvGrpSpPr/>
          <p:nvPr/>
        </p:nvGrpSpPr>
        <p:grpSpPr>
          <a:xfrm>
            <a:off x="7012051" y="4667041"/>
            <a:ext cx="4796930" cy="1129886"/>
            <a:chOff x="6813445" y="2864057"/>
            <a:chExt cx="4796930" cy="1129886"/>
          </a:xfrm>
        </p:grpSpPr>
        <p:sp>
          <p:nvSpPr>
            <p:cNvPr id="6"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C9E1ECB-6F7A-7221-F6D1-15882BC04055}"/>
                </a:ext>
              </a:extLst>
            </p:cNvPr>
            <p:cNvSpPr txBox="1"/>
            <p:nvPr/>
          </p:nvSpPr>
          <p:spPr>
            <a:xfrm>
              <a:off x="6813445" y="3213846"/>
              <a:ext cx="4417581"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ea typeface="Cambria" panose="02040503050406030204" pitchFamily="18" charset="0"/>
                </a:rPr>
                <a:t>Vảy nấm</a:t>
              </a:r>
              <a:endParaRPr lang="en-US" sz="66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F79B80B-DD0B-9D9B-3F7F-07A944A5FDDD}"/>
              </a:ext>
            </a:extLst>
          </p:cNvPr>
          <p:cNvGrpSpPr/>
          <p:nvPr/>
        </p:nvGrpSpPr>
        <p:grpSpPr>
          <a:xfrm>
            <a:off x="981375" y="2864057"/>
            <a:ext cx="4900384" cy="1129886"/>
            <a:chOff x="981375" y="2864057"/>
            <a:chExt cx="4900384" cy="1129886"/>
          </a:xfrm>
        </p:grpSpPr>
        <p:sp>
          <p:nvSpPr>
            <p:cNvPr id="9" name="Rectangle: Rounded Corners 20">
              <a:extLst>
                <a:ext uri="{FF2B5EF4-FFF2-40B4-BE49-F238E27FC236}">
                  <a16:creationId xmlns:a16="http://schemas.microsoft.com/office/drawing/2014/main" id="{6B76F1E5-78CD-2B01-6A0E-379A409EDE10}"/>
                </a:ext>
              </a:extLst>
            </p:cNvPr>
            <p:cNvSpPr/>
            <p:nvPr/>
          </p:nvSpPr>
          <p:spPr>
            <a:xfrm>
              <a:off x="981375" y="2864057"/>
              <a:ext cx="4900384"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6BB7C07-BFB4-3E24-3D59-7241503372C9}"/>
                </a:ext>
              </a:extLst>
            </p:cNvPr>
            <p:cNvSpPr txBox="1"/>
            <p:nvPr/>
          </p:nvSpPr>
          <p:spPr>
            <a:xfrm>
              <a:off x="1131308" y="3136612"/>
              <a:ext cx="4429772"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ea typeface="Cambria" panose="02040503050406030204" pitchFamily="18" charset="0"/>
                </a:rPr>
                <a:t>Mũ nấm</a:t>
              </a:r>
              <a:endParaRPr lang="en-US" sz="6600" b="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DBFAE3F9-8161-E45C-D2D8-58DBCFE6904C}"/>
              </a:ext>
            </a:extLst>
          </p:cNvPr>
          <p:cNvGrpSpPr/>
          <p:nvPr/>
        </p:nvGrpSpPr>
        <p:grpSpPr>
          <a:xfrm>
            <a:off x="872690" y="4714800"/>
            <a:ext cx="4862557" cy="1129886"/>
            <a:chOff x="981375" y="4872764"/>
            <a:chExt cx="4537107" cy="1129886"/>
          </a:xfrm>
        </p:grpSpPr>
        <p:sp>
          <p:nvSpPr>
            <p:cNvPr id="1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B7AE0EC-ABE5-B6D1-F04F-18AF539F360A}"/>
                </a:ext>
              </a:extLst>
            </p:cNvPr>
            <p:cNvSpPr txBox="1"/>
            <p:nvPr/>
          </p:nvSpPr>
          <p:spPr>
            <a:xfrm>
              <a:off x="1290813" y="5224037"/>
              <a:ext cx="3750829"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ea typeface="Cambria" panose="02040503050406030204" pitchFamily="18" charset="0"/>
                </a:rPr>
                <a:t>Chân nấm</a:t>
              </a:r>
              <a:endParaRPr lang="en-US" sz="66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8B6557A-200F-9875-84C7-171A3368F85A}"/>
              </a:ext>
            </a:extLst>
          </p:cNvPr>
          <p:cNvGrpSpPr/>
          <p:nvPr/>
        </p:nvGrpSpPr>
        <p:grpSpPr>
          <a:xfrm>
            <a:off x="6909508" y="2892856"/>
            <a:ext cx="4899473" cy="1129886"/>
            <a:chOff x="6830721" y="4714800"/>
            <a:chExt cx="4537107" cy="1129886"/>
          </a:xfrm>
        </p:grpSpPr>
        <p:sp>
          <p:nvSpPr>
            <p:cNvPr id="15"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5DAB5B1-DF8E-DFD8-A924-61A521E06E64}"/>
                </a:ext>
              </a:extLst>
            </p:cNvPr>
            <p:cNvSpPr txBox="1"/>
            <p:nvPr/>
          </p:nvSpPr>
          <p:spPr>
            <a:xfrm>
              <a:off x="7204413" y="5003327"/>
              <a:ext cx="3750829"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ea typeface="Cambria" panose="02040503050406030204" pitchFamily="18" charset="0"/>
                </a:rPr>
                <a:t>Thân nấm</a:t>
              </a:r>
              <a:endParaRPr lang="en-US" sz="6600" b="1" dirty="0">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91D85C25-2CF2-0D0A-9FF9-D5BC6AD3B0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8" name="Picture 17">
            <a:extLst>
              <a:ext uri="{FF2B5EF4-FFF2-40B4-BE49-F238E27FC236}">
                <a16:creationId xmlns:a16="http://schemas.microsoft.com/office/drawing/2014/main" id="{9FF74026-3A62-11AE-0F68-EACD6980CA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19" name="Picture 18">
            <a:extLst>
              <a:ext uri="{FF2B5EF4-FFF2-40B4-BE49-F238E27FC236}">
                <a16:creationId xmlns:a16="http://schemas.microsoft.com/office/drawing/2014/main" id="{2173A3B4-1B79-5283-C89C-644C9DF917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20" name="Picture 19">
            <a:extLst>
              <a:ext uri="{FF2B5EF4-FFF2-40B4-BE49-F238E27FC236}">
                <a16:creationId xmlns:a16="http://schemas.microsoft.com/office/drawing/2014/main" id="{24C76C2F-486C-1523-AFED-408E91507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1" name="Picture 20">
            <a:extLst>
              <a:ext uri="{FF2B5EF4-FFF2-40B4-BE49-F238E27FC236}">
                <a16:creationId xmlns:a16="http://schemas.microsoft.com/office/drawing/2014/main" id="{ACCF5B55-24F1-2091-099F-EA1FC6D090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1126013" y="4871052"/>
            <a:ext cx="953350" cy="857536"/>
          </a:xfrm>
          <a:prstGeom prst="rect">
            <a:avLst/>
          </a:prstGeom>
        </p:spPr>
      </p:pic>
      <p:pic>
        <p:nvPicPr>
          <p:cNvPr id="22" name="Picture 21">
            <a:extLst>
              <a:ext uri="{FF2B5EF4-FFF2-40B4-BE49-F238E27FC236}">
                <a16:creationId xmlns:a16="http://schemas.microsoft.com/office/drawing/2014/main" id="{0B1391AF-0809-2BD9-E472-9852306E07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3" name="Picture 22">
            <a:extLst>
              <a:ext uri="{FF2B5EF4-FFF2-40B4-BE49-F238E27FC236}">
                <a16:creationId xmlns:a16="http://schemas.microsoft.com/office/drawing/2014/main" id="{82AFB42E-9994-7EA7-E30F-6AFE511733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24" name="Picture 23">
            <a:extLst>
              <a:ext uri="{FF2B5EF4-FFF2-40B4-BE49-F238E27FC236}">
                <a16:creationId xmlns:a16="http://schemas.microsoft.com/office/drawing/2014/main" id="{D1A9213C-1940-67BB-A0C8-6E5792DC55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40601" y="229063"/>
            <a:ext cx="1588294" cy="1704935"/>
          </a:xfrm>
          <a:prstGeom prst="rect">
            <a:avLst/>
          </a:prstGeom>
        </p:spPr>
      </p:pic>
    </p:spTree>
    <p:extLst>
      <p:ext uri="{BB962C8B-B14F-4D97-AF65-F5344CB8AC3E}">
        <p14:creationId xmlns:p14="http://schemas.microsoft.com/office/powerpoint/2010/main" val="9242883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4*#ppt_w"/>
                                          </p:val>
                                        </p:tav>
                                        <p:tav tm="100000">
                                          <p:val>
                                            <p:strVal val="#ppt_w"/>
                                          </p:val>
                                        </p:tav>
                                      </p:tavLst>
                                    </p:anim>
                                    <p:anim calcmode="lin" valueType="num">
                                      <p:cBhvr>
                                        <p:cTn id="8"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strVal val="4*#ppt_w"/>
                                          </p:val>
                                        </p:tav>
                                        <p:tav tm="100000">
                                          <p:val>
                                            <p:strVal val="#ppt_w"/>
                                          </p:val>
                                        </p:tav>
                                      </p:tavLst>
                                    </p:anim>
                                    <p:anim calcmode="lin" valueType="num">
                                      <p:cBhvr>
                                        <p:cTn id="15"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4*#ppt_w"/>
                                          </p:val>
                                        </p:tav>
                                        <p:tav tm="100000">
                                          <p:val>
                                            <p:strVal val="#ppt_w"/>
                                          </p:val>
                                        </p:tav>
                                      </p:tavLst>
                                    </p:anim>
                                    <p:anim calcmode="lin" valueType="num">
                                      <p:cBhvr>
                                        <p:cTn id="22"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strVal val="4*#ppt_w"/>
                                          </p:val>
                                        </p:tav>
                                        <p:tav tm="100000">
                                          <p:val>
                                            <p:strVal val="#ppt_w"/>
                                          </p:val>
                                        </p:tav>
                                      </p:tavLst>
                                    </p:anim>
                                    <p:anim calcmode="lin" valueType="num">
                                      <p:cBhvr>
                                        <p:cTn id="29"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139047" y="496607"/>
            <a:ext cx="10213977" cy="5766795"/>
          </a:xfrm>
          <a:prstGeom prst="rect">
            <a:avLst/>
          </a:prstGeom>
        </p:spPr>
      </p:pic>
      <p:pic>
        <p:nvPicPr>
          <p:cNvPr id="3" name="Picture 2"/>
          <p:cNvPicPr>
            <a:picLocks noChangeAspect="1"/>
          </p:cNvPicPr>
          <p:nvPr/>
        </p:nvPicPr>
        <p:blipFill>
          <a:blip r:embed="rId3"/>
          <a:stretch>
            <a:fillRect/>
          </a:stretch>
        </p:blipFill>
        <p:spPr>
          <a:xfrm>
            <a:off x="4237088" y="1002261"/>
            <a:ext cx="4292246" cy="1951631"/>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2730342" y="2658867"/>
            <a:ext cx="7058235" cy="2308324"/>
          </a:xfrm>
          <a:prstGeom prst="rect">
            <a:avLst/>
          </a:prstGeom>
          <a:noFill/>
        </p:spPr>
        <p:txBody>
          <a:bodyPr wrap="square">
            <a:spAutoFit/>
          </a:bodyPr>
          <a:lstStyle/>
          <a:p>
            <a:pPr algn="just" rtl="0"/>
            <a:r>
              <a:rPr lang="en-US" sz="4800" b="1" i="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smtClean="0">
                <a:solidFill>
                  <a:srgbClr val="0070C0"/>
                </a:solidFill>
                <a:latin typeface="Cambria" panose="02040503050406030204" pitchFamily="18" charset="0"/>
              </a:rPr>
              <a:t>- Chuẩn 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bài tiếp theo.</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070977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C4287A4-9A51-4913-B293-EBF389B532F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3"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59" y="600762"/>
            <a:ext cx="1925502" cy="1770833"/>
          </a:xfrm>
          <a:prstGeom prst="rect">
            <a:avLst/>
          </a:prstGeom>
        </p:spPr>
      </p:pic>
      <p:pic>
        <p:nvPicPr>
          <p:cNvPr id="4" name="图片 14">
            <a:extLst>
              <a:ext uri="{FF2B5EF4-FFF2-40B4-BE49-F238E27FC236}">
                <a16:creationId xmlns:a16="http://schemas.microsoft.com/office/drawing/2014/main" id="{835B81E9-A57C-4C69-AFEE-976A8B26F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5" name="图片 16">
            <a:extLst>
              <a:ext uri="{FF2B5EF4-FFF2-40B4-BE49-F238E27FC236}">
                <a16:creationId xmlns:a16="http://schemas.microsoft.com/office/drawing/2014/main" id="{8E132414-F48A-4F74-8C03-8934F1EA7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6"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7" name="Picture 6">
            <a:extLst>
              <a:ext uri="{FF2B5EF4-FFF2-40B4-BE49-F238E27FC236}">
                <a16:creationId xmlns:a16="http://schemas.microsoft.com/office/drawing/2014/main" id="{6299EE79-B207-B02A-683E-4F7A6969512A}"/>
              </a:ext>
            </a:extLst>
          </p:cNvPr>
          <p:cNvPicPr>
            <a:picLocks noChangeAspect="1"/>
          </p:cNvPicPr>
          <p:nvPr/>
        </p:nvPicPr>
        <p:blipFill>
          <a:blip r:embed="rId8"/>
          <a:stretch>
            <a:fillRect/>
          </a:stretch>
        </p:blipFill>
        <p:spPr>
          <a:xfrm>
            <a:off x="1946762" y="2020278"/>
            <a:ext cx="8010265" cy="3853047"/>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423677" y="2571749"/>
            <a:ext cx="4257963" cy="4570657"/>
          </a:xfrm>
          <a:prstGeom prst="rect">
            <a:avLst/>
          </a:prstGeom>
        </p:spPr>
      </p:pic>
    </p:spTree>
    <p:extLst>
      <p:ext uri="{BB962C8B-B14F-4D97-AF65-F5344CB8AC3E}">
        <p14:creationId xmlns:p14="http://schemas.microsoft.com/office/powerpoint/2010/main" val="3060587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8068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156607" y="699958"/>
            <a:ext cx="9914709" cy="830997"/>
          </a:xfrm>
          <a:prstGeom prst="rect">
            <a:avLst/>
          </a:prstGeom>
          <a:noFill/>
        </p:spPr>
        <p:txBody>
          <a:bodyPr wrap="square" rtlCol="0">
            <a:spAutoFit/>
          </a:bodyPr>
          <a:lstStyle/>
          <a:p>
            <a:pPr algn="ctr"/>
            <a:r>
              <a:rPr lang="en-US" sz="4800" b="1" smtClean="0">
                <a:solidFill>
                  <a:srgbClr val="C00000"/>
                </a:solidFill>
                <a:latin typeface="Cambria" panose="02040503050406030204" pitchFamily="18" charset="0"/>
                <a:ea typeface="Cambria" panose="02040503050406030204" pitchFamily="18" charset="0"/>
              </a:rPr>
              <a:t>Câu 1. </a:t>
            </a:r>
            <a:r>
              <a:rPr lang="en-US" sz="4800" b="1" smtClean="0">
                <a:solidFill>
                  <a:srgbClr val="002060"/>
                </a:solidFill>
                <a:latin typeface="Cambria" panose="02040503050406030204" pitchFamily="18" charset="0"/>
                <a:ea typeface="Cambria" panose="02040503050406030204" pitchFamily="18" charset="0"/>
              </a:rPr>
              <a:t>Nấm có hình dạng thế nào?</a:t>
            </a:r>
            <a:endParaRPr lang="en-US" sz="4800" b="1">
              <a:solidFill>
                <a:srgbClr val="00206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8F5F092C-8148-A68F-0E9F-2939CB256417}"/>
              </a:ext>
            </a:extLst>
          </p:cNvPr>
          <p:cNvGrpSpPr/>
          <p:nvPr/>
        </p:nvGrpSpPr>
        <p:grpSpPr>
          <a:xfrm>
            <a:off x="6830721" y="2864057"/>
            <a:ext cx="4537107" cy="1129886"/>
            <a:chOff x="6830721" y="2864057"/>
            <a:chExt cx="4537107" cy="1129886"/>
          </a:xfrm>
        </p:grpSpPr>
        <p:sp>
          <p:nvSpPr>
            <p:cNvPr id="5"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27FD4D-74EC-22C5-C8C7-026E41DB7F45}"/>
                </a:ext>
              </a:extLst>
            </p:cNvPr>
            <p:cNvSpPr txBox="1"/>
            <p:nvPr/>
          </p:nvSpPr>
          <p:spPr>
            <a:xfrm>
              <a:off x="7223859" y="3176200"/>
              <a:ext cx="3750829" cy="634020"/>
            </a:xfrm>
            <a:prstGeom prst="rect">
              <a:avLst/>
            </a:prstGeom>
            <a:noFill/>
          </p:spPr>
          <p:txBody>
            <a:bodyPr wrap="square" rtlCol="0">
              <a:spAutoFit/>
            </a:bodyPr>
            <a:lstStyle/>
            <a:p>
              <a:pPr algn="ctr">
                <a:lnSpc>
                  <a:spcPct val="80000"/>
                </a:lnSpc>
              </a:pPr>
              <a:r>
                <a:rPr lang="en-US" sz="4400" b="1" smtClean="0">
                  <a:latin typeface="Cambria" panose="02040503050406030204" pitchFamily="18" charset="0"/>
                </a:rPr>
                <a:t>Khác nhau</a:t>
              </a:r>
              <a:endParaRPr lang="en-US" sz="4400" b="1" dirty="0">
                <a:latin typeface="Cambria" panose="02040503050406030204" pitchFamily="18" charset="0"/>
              </a:endParaRPr>
            </a:p>
          </p:txBody>
        </p:sp>
      </p:grpSp>
      <p:grpSp>
        <p:nvGrpSpPr>
          <p:cNvPr id="7" name="Group 6">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8"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D635D41-A30F-4054-11B5-153EE02CF3CA}"/>
                </a:ext>
              </a:extLst>
            </p:cNvPr>
            <p:cNvSpPr txBox="1"/>
            <p:nvPr/>
          </p:nvSpPr>
          <p:spPr>
            <a:xfrm>
              <a:off x="1529451" y="3131624"/>
              <a:ext cx="3750829" cy="634020"/>
            </a:xfrm>
            <a:prstGeom prst="rect">
              <a:avLst/>
            </a:prstGeom>
            <a:noFill/>
          </p:spPr>
          <p:txBody>
            <a:bodyPr wrap="square" rtlCol="0">
              <a:spAutoFit/>
            </a:bodyPr>
            <a:lstStyle/>
            <a:p>
              <a:pPr algn="ctr">
                <a:lnSpc>
                  <a:spcPct val="80000"/>
                </a:lnSpc>
              </a:pPr>
              <a:r>
                <a:rPr lang="en-US" sz="4400" b="1" smtClean="0">
                  <a:latin typeface="Cambria" panose="02040503050406030204" pitchFamily="18" charset="0"/>
                </a:rPr>
                <a:t>Giống nhau</a:t>
              </a:r>
              <a:endParaRPr lang="en-US" sz="44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84477869-13A9-6519-4355-8710D3D30DA1}"/>
              </a:ext>
            </a:extLst>
          </p:cNvPr>
          <p:cNvGrpSpPr/>
          <p:nvPr/>
        </p:nvGrpSpPr>
        <p:grpSpPr>
          <a:xfrm>
            <a:off x="956935" y="4745740"/>
            <a:ext cx="4537107" cy="1129886"/>
            <a:chOff x="981375" y="4872764"/>
            <a:chExt cx="4537107" cy="1129886"/>
          </a:xfrm>
        </p:grpSpPr>
        <p:sp>
          <p:nvSpPr>
            <p:cNvPr id="11"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5252F5-F542-1C42-1C01-0876DA718AD9}"/>
                </a:ext>
              </a:extLst>
            </p:cNvPr>
            <p:cNvSpPr txBox="1"/>
            <p:nvPr/>
          </p:nvSpPr>
          <p:spPr>
            <a:xfrm>
              <a:off x="1447605" y="5193024"/>
              <a:ext cx="3750829" cy="634020"/>
            </a:xfrm>
            <a:prstGeom prst="rect">
              <a:avLst/>
            </a:prstGeom>
            <a:noFill/>
          </p:spPr>
          <p:txBody>
            <a:bodyPr wrap="square" rtlCol="0">
              <a:spAutoFit/>
            </a:bodyPr>
            <a:lstStyle/>
            <a:p>
              <a:pPr algn="ctr">
                <a:lnSpc>
                  <a:spcPct val="80000"/>
                </a:lnSpc>
              </a:pPr>
              <a:r>
                <a:rPr lang="en-US" sz="4400" b="1" smtClean="0">
                  <a:latin typeface="Cambria" panose="02040503050406030204" pitchFamily="18" charset="0"/>
                </a:rPr>
                <a:t>Cố định</a:t>
              </a:r>
              <a:endParaRPr lang="en-US" sz="44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20E9211-3C12-45E2-3A96-E20F54E84B00}"/>
              </a:ext>
            </a:extLst>
          </p:cNvPr>
          <p:cNvGrpSpPr/>
          <p:nvPr/>
        </p:nvGrpSpPr>
        <p:grpSpPr>
          <a:xfrm>
            <a:off x="6830721" y="4714800"/>
            <a:ext cx="4606909" cy="1129886"/>
            <a:chOff x="6830721" y="4714800"/>
            <a:chExt cx="4606909" cy="1129886"/>
          </a:xfrm>
        </p:grpSpPr>
        <p:sp>
          <p:nvSpPr>
            <p:cNvPr id="14"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13FCE4-291E-4D2D-E8D5-2F1CD55EF9EA}"/>
                </a:ext>
              </a:extLst>
            </p:cNvPr>
            <p:cNvSpPr txBox="1"/>
            <p:nvPr/>
          </p:nvSpPr>
          <p:spPr>
            <a:xfrm>
              <a:off x="7242910" y="5008819"/>
              <a:ext cx="4194720" cy="634020"/>
            </a:xfrm>
            <a:prstGeom prst="rect">
              <a:avLst/>
            </a:prstGeom>
            <a:noFill/>
          </p:spPr>
          <p:txBody>
            <a:bodyPr wrap="square" rtlCol="0">
              <a:spAutoFit/>
            </a:bodyPr>
            <a:lstStyle/>
            <a:p>
              <a:pPr algn="ctr">
                <a:lnSpc>
                  <a:spcPct val="80000"/>
                </a:lnSpc>
              </a:pPr>
              <a:r>
                <a:rPr lang="en-US" sz="4400" b="1" smtClean="0">
                  <a:latin typeface="Cambria" panose="02040503050406030204" pitchFamily="18" charset="0"/>
                </a:rPr>
                <a:t>Khá giống nhau</a:t>
              </a:r>
              <a:endParaRPr lang="en-US" sz="4400" b="1" dirty="0">
                <a:latin typeface="Cambria" panose="02040503050406030204" pitchFamily="18" charset="0"/>
              </a:endParaRPr>
            </a:p>
          </p:txBody>
        </p:sp>
      </p:grpSp>
      <p:pic>
        <p:nvPicPr>
          <p:cNvPr id="16" name="Picture 15">
            <a:extLst>
              <a:ext uri="{FF2B5EF4-FFF2-40B4-BE49-F238E27FC236}">
                <a16:creationId xmlns:a16="http://schemas.microsoft.com/office/drawing/2014/main" id="{D1888303-18A8-A54E-5DB5-9D399A20A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B1E649AE-92BD-FC24-5287-4A138A0102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8" name="Picture 17">
            <a:extLst>
              <a:ext uri="{FF2B5EF4-FFF2-40B4-BE49-F238E27FC236}">
                <a16:creationId xmlns:a16="http://schemas.microsoft.com/office/drawing/2014/main" id="{01A623C1-62B8-F274-3793-A0373774D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F6AF1EB8-DCBE-6FEC-59DD-C89B2F9D72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11C6CA03-ABE9-0706-2ECC-F854473231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1" name="Picture 20">
            <a:extLst>
              <a:ext uri="{FF2B5EF4-FFF2-40B4-BE49-F238E27FC236}">
                <a16:creationId xmlns:a16="http://schemas.microsoft.com/office/drawing/2014/main" id="{04C3AD3E-A09A-B951-3514-DB139D5B5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A4B64A01-D5C0-6AD1-AEDA-A0245E715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3" name="Picture 22">
            <a:extLst>
              <a:ext uri="{FF2B5EF4-FFF2-40B4-BE49-F238E27FC236}">
                <a16:creationId xmlns:a16="http://schemas.microsoft.com/office/drawing/2014/main" id="{9AF012C2-493A-04BC-ADD8-C716DF9B79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spTree>
    <p:extLst>
      <p:ext uri="{BB962C8B-B14F-4D97-AF65-F5344CB8AC3E}">
        <p14:creationId xmlns:p14="http://schemas.microsoft.com/office/powerpoint/2010/main" val="9147114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22617" y="461920"/>
            <a:ext cx="10437204" cy="1659528"/>
            <a:chOff x="851139" y="569707"/>
            <a:chExt cx="10437204" cy="1659528"/>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851139" y="56970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54357" y="718346"/>
              <a:ext cx="9914709" cy="1323439"/>
            </a:xfrm>
            <a:prstGeom prst="rect">
              <a:avLst/>
            </a:prstGeom>
            <a:noFill/>
          </p:spPr>
          <p:txBody>
            <a:bodyPr wrap="square" rtlCol="0">
              <a:spAutoFit/>
            </a:bodyPr>
            <a:lstStyle/>
            <a:p>
              <a:pPr algn="just"/>
              <a:r>
                <a:rPr lang="en-US" sz="4000" b="1" smtClean="0">
                  <a:solidFill>
                    <a:srgbClr val="C00000"/>
                  </a:solidFill>
                  <a:latin typeface="Cambria" panose="02040503050406030204" pitchFamily="18" charset="0"/>
                  <a:ea typeface="Cambria" panose="02040503050406030204" pitchFamily="18" charset="0"/>
                </a:rPr>
                <a:t>Câu 2. </a:t>
              </a:r>
              <a:r>
                <a:rPr lang="vi-VN" sz="4000" b="1">
                  <a:solidFill>
                    <a:srgbClr val="002060"/>
                  </a:solidFill>
                  <a:latin typeface="Cambria" panose="02040503050406030204" pitchFamily="18" charset="0"/>
                  <a:ea typeface="Cambria" panose="02040503050406030204" pitchFamily="18" charset="0"/>
                </a:rPr>
                <a:t>Tùy theo độ tuổi, trạng thái sinh lí và môi trường sống mà nấm </a:t>
              </a:r>
              <a:r>
                <a:rPr lang="vi-VN" sz="4000" b="1" smtClean="0">
                  <a:solidFill>
                    <a:srgbClr val="002060"/>
                  </a:solidFill>
                  <a:latin typeface="Cambria" panose="02040503050406030204" pitchFamily="18" charset="0"/>
                  <a:ea typeface="Cambria" panose="02040503050406030204" pitchFamily="18" charset="0"/>
                </a:rPr>
                <a:t>có</a:t>
              </a:r>
              <a:r>
                <a:rPr lang="en-US" sz="4000" b="1" smtClean="0">
                  <a:solidFill>
                    <a:srgbClr val="002060"/>
                  </a:solidFill>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64D42021-D925-7FEF-91CF-7CDDBE1FC743}"/>
              </a:ext>
            </a:extLst>
          </p:cNvPr>
          <p:cNvGrpSpPr/>
          <p:nvPr/>
        </p:nvGrpSpPr>
        <p:grpSpPr>
          <a:xfrm>
            <a:off x="7029327" y="4667041"/>
            <a:ext cx="4779654" cy="1129886"/>
            <a:chOff x="6830721" y="2864057"/>
            <a:chExt cx="4779654" cy="1129886"/>
          </a:xfrm>
        </p:grpSpPr>
        <p:sp>
          <p:nvSpPr>
            <p:cNvPr id="5"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E1ECB-6F7A-7221-F6D1-15882BC04055}"/>
                </a:ext>
              </a:extLst>
            </p:cNvPr>
            <p:cNvSpPr txBox="1"/>
            <p:nvPr/>
          </p:nvSpPr>
          <p:spPr>
            <a:xfrm>
              <a:off x="7192794" y="3008116"/>
              <a:ext cx="4417581" cy="880241"/>
            </a:xfrm>
            <a:prstGeom prst="rect">
              <a:avLst/>
            </a:prstGeom>
            <a:noFill/>
          </p:spPr>
          <p:txBody>
            <a:bodyPr wrap="square" rtlCol="0">
              <a:spAutoFit/>
            </a:bodyPr>
            <a:lstStyle/>
            <a:p>
              <a:pPr algn="ctr">
                <a:lnSpc>
                  <a:spcPct val="80000"/>
                </a:lnSpc>
              </a:pPr>
              <a:r>
                <a:rPr lang="vi-VN" sz="3200" b="1">
                  <a:latin typeface="Cambria" panose="02040503050406030204" pitchFamily="18" charset="0"/>
                  <a:ea typeface="Cambria" panose="02040503050406030204" pitchFamily="18" charset="0"/>
                </a:rPr>
                <a:t>Hình dạng, kích thước, màu sắc không cố định</a:t>
              </a:r>
              <a:endParaRPr lang="en-US" sz="54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F79B80B-DD0B-9D9B-3F7F-07A944A5FDDD}"/>
              </a:ext>
            </a:extLst>
          </p:cNvPr>
          <p:cNvGrpSpPr/>
          <p:nvPr/>
        </p:nvGrpSpPr>
        <p:grpSpPr>
          <a:xfrm>
            <a:off x="981375" y="2864057"/>
            <a:ext cx="4900384" cy="1129886"/>
            <a:chOff x="981375" y="2864057"/>
            <a:chExt cx="4900384" cy="1129886"/>
          </a:xfrm>
        </p:grpSpPr>
        <p:sp>
          <p:nvSpPr>
            <p:cNvPr id="8" name="Rectangle: Rounded Corners 20">
              <a:extLst>
                <a:ext uri="{FF2B5EF4-FFF2-40B4-BE49-F238E27FC236}">
                  <a16:creationId xmlns:a16="http://schemas.microsoft.com/office/drawing/2014/main" id="{6B76F1E5-78CD-2B01-6A0E-379A409EDE10}"/>
                </a:ext>
              </a:extLst>
            </p:cNvPr>
            <p:cNvSpPr/>
            <p:nvPr/>
          </p:nvSpPr>
          <p:spPr>
            <a:xfrm>
              <a:off x="981375" y="2864057"/>
              <a:ext cx="4900384"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6BB7C07-BFB4-3E24-3D59-7241503372C9}"/>
                </a:ext>
              </a:extLst>
            </p:cNvPr>
            <p:cNvSpPr txBox="1"/>
            <p:nvPr/>
          </p:nvSpPr>
          <p:spPr>
            <a:xfrm>
              <a:off x="1343575" y="3025654"/>
              <a:ext cx="4429772" cy="880241"/>
            </a:xfrm>
            <a:prstGeom prst="rect">
              <a:avLst/>
            </a:prstGeom>
            <a:noFill/>
          </p:spPr>
          <p:txBody>
            <a:bodyPr wrap="square" rtlCol="0">
              <a:spAutoFit/>
            </a:bodyPr>
            <a:lstStyle/>
            <a:p>
              <a:pPr algn="ctr">
                <a:lnSpc>
                  <a:spcPct val="80000"/>
                </a:lnSpc>
              </a:pPr>
              <a:r>
                <a:rPr lang="vi-VN" sz="3200" b="1">
                  <a:latin typeface="Cambria" panose="02040503050406030204" pitchFamily="18" charset="0"/>
                  <a:ea typeface="Cambria" panose="02040503050406030204" pitchFamily="18" charset="0"/>
                </a:rPr>
                <a:t>Hình dạng, kích thước, màu sắc cố định</a:t>
              </a:r>
              <a:endParaRPr lang="en-US" sz="54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DBFAE3F9-8161-E45C-D2D8-58DBCFE6904C}"/>
              </a:ext>
            </a:extLst>
          </p:cNvPr>
          <p:cNvGrpSpPr/>
          <p:nvPr/>
        </p:nvGrpSpPr>
        <p:grpSpPr>
          <a:xfrm>
            <a:off x="872690" y="4714800"/>
            <a:ext cx="4862557" cy="1129886"/>
            <a:chOff x="981375" y="4872764"/>
            <a:chExt cx="4537107" cy="1129886"/>
          </a:xfrm>
        </p:grpSpPr>
        <p:sp>
          <p:nvSpPr>
            <p:cNvPr id="11"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B7AE0EC-ABE5-B6D1-F04F-18AF539F360A}"/>
                </a:ext>
              </a:extLst>
            </p:cNvPr>
            <p:cNvSpPr txBox="1"/>
            <p:nvPr/>
          </p:nvSpPr>
          <p:spPr>
            <a:xfrm>
              <a:off x="1434741" y="5027062"/>
              <a:ext cx="3750829" cy="880241"/>
            </a:xfrm>
            <a:prstGeom prst="rect">
              <a:avLst/>
            </a:prstGeom>
            <a:noFill/>
          </p:spPr>
          <p:txBody>
            <a:bodyPr wrap="square" rtlCol="0">
              <a:spAutoFit/>
            </a:bodyPr>
            <a:lstStyle/>
            <a:p>
              <a:pPr algn="ctr">
                <a:lnSpc>
                  <a:spcPct val="80000"/>
                </a:lnSpc>
              </a:pPr>
              <a:r>
                <a:rPr lang="vi-VN" sz="3200" b="1">
                  <a:latin typeface="Cambria" panose="02040503050406030204" pitchFamily="18" charset="0"/>
                  <a:ea typeface="Cambria" panose="02040503050406030204" pitchFamily="18" charset="0"/>
                </a:rPr>
                <a:t>Kích thước, màu sắc không cố định</a:t>
              </a:r>
              <a:endParaRPr lang="en-US" sz="54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68B6557A-200F-9875-84C7-171A3368F85A}"/>
              </a:ext>
            </a:extLst>
          </p:cNvPr>
          <p:cNvGrpSpPr/>
          <p:nvPr/>
        </p:nvGrpSpPr>
        <p:grpSpPr>
          <a:xfrm>
            <a:off x="6909508" y="2892856"/>
            <a:ext cx="4899473" cy="1129886"/>
            <a:chOff x="6830721" y="4714800"/>
            <a:chExt cx="4537107" cy="1129886"/>
          </a:xfrm>
        </p:grpSpPr>
        <p:sp>
          <p:nvSpPr>
            <p:cNvPr id="14"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5DAB5B1-DF8E-DFD8-A924-61A521E06E64}"/>
                </a:ext>
              </a:extLst>
            </p:cNvPr>
            <p:cNvSpPr txBox="1"/>
            <p:nvPr/>
          </p:nvSpPr>
          <p:spPr>
            <a:xfrm>
              <a:off x="7223859" y="4859565"/>
              <a:ext cx="3750829" cy="880241"/>
            </a:xfrm>
            <a:prstGeom prst="rect">
              <a:avLst/>
            </a:prstGeom>
            <a:noFill/>
          </p:spPr>
          <p:txBody>
            <a:bodyPr wrap="square" rtlCol="0">
              <a:spAutoFit/>
            </a:bodyPr>
            <a:lstStyle/>
            <a:p>
              <a:pPr algn="ctr">
                <a:lnSpc>
                  <a:spcPct val="80000"/>
                </a:lnSpc>
              </a:pPr>
              <a:r>
                <a:rPr lang="vi-VN" sz="3200" b="1">
                  <a:latin typeface="Cambria" panose="02040503050406030204" pitchFamily="18" charset="0"/>
                  <a:ea typeface="Cambria" panose="02040503050406030204" pitchFamily="18" charset="0"/>
                </a:rPr>
                <a:t>Hình dạng, kích thước cố định</a:t>
              </a:r>
              <a:endParaRPr lang="en-US" sz="5400" b="1" dirty="0">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91D85C25-2CF2-0D0A-9FF9-D5BC6AD3B0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9FF74026-3A62-11AE-0F68-EACD6980CA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18" name="Picture 17">
            <a:extLst>
              <a:ext uri="{FF2B5EF4-FFF2-40B4-BE49-F238E27FC236}">
                <a16:creationId xmlns:a16="http://schemas.microsoft.com/office/drawing/2014/main" id="{2173A3B4-1B79-5283-C89C-644C9DF917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24C76C2F-486C-1523-AFED-408E91507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ACCF5B55-24F1-2091-099F-EA1FC6D090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1126013" y="4871052"/>
            <a:ext cx="953350" cy="857536"/>
          </a:xfrm>
          <a:prstGeom prst="rect">
            <a:avLst/>
          </a:prstGeom>
        </p:spPr>
      </p:pic>
      <p:pic>
        <p:nvPicPr>
          <p:cNvPr id="21" name="Picture 20">
            <a:extLst>
              <a:ext uri="{FF2B5EF4-FFF2-40B4-BE49-F238E27FC236}">
                <a16:creationId xmlns:a16="http://schemas.microsoft.com/office/drawing/2014/main" id="{0B1391AF-0809-2BD9-E472-9852306E07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82AFB42E-9994-7EA7-E30F-6AFE511733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23" name="Picture 22">
            <a:extLst>
              <a:ext uri="{FF2B5EF4-FFF2-40B4-BE49-F238E27FC236}">
                <a16:creationId xmlns:a16="http://schemas.microsoft.com/office/drawing/2014/main" id="{D1A9213C-1940-67BB-A0C8-6E5792DC55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40601" y="229063"/>
            <a:ext cx="1588294" cy="1704935"/>
          </a:xfrm>
          <a:prstGeom prst="rect">
            <a:avLst/>
          </a:prstGeom>
        </p:spPr>
      </p:pic>
    </p:spTree>
    <p:extLst>
      <p:ext uri="{BB962C8B-B14F-4D97-AF65-F5344CB8AC3E}">
        <p14:creationId xmlns:p14="http://schemas.microsoft.com/office/powerpoint/2010/main" val="347039961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528132" y="1228374"/>
            <a:ext cx="3082904" cy="3082904"/>
          </a:xfrm>
          <a:prstGeom prst="rect">
            <a:avLst/>
          </a:prstGeom>
        </p:spPr>
      </p:pic>
      <p:grpSp>
        <p:nvGrpSpPr>
          <p:cNvPr id="26" name="Group 25"/>
          <p:cNvGrpSpPr/>
          <p:nvPr/>
        </p:nvGrpSpPr>
        <p:grpSpPr>
          <a:xfrm>
            <a:off x="2209925" y="419211"/>
            <a:ext cx="8862587" cy="904737"/>
            <a:chOff x="2541494" y="325887"/>
            <a:chExt cx="8862587" cy="904737"/>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541494" y="325887"/>
              <a:ext cx="8862587" cy="904737"/>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2541494" y="348738"/>
              <a:ext cx="8862587" cy="769441"/>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3. </a:t>
              </a:r>
              <a:r>
                <a:rPr lang="en-US" sz="4400" b="1" smtClean="0">
                  <a:solidFill>
                    <a:srgbClr val="002060"/>
                  </a:solidFill>
                  <a:latin typeface="Cambria" panose="02040503050406030204" pitchFamily="18" charset="0"/>
                  <a:ea typeface="Cambria" panose="02040503050406030204" pitchFamily="18" charset="0"/>
                </a:rPr>
                <a:t>Tên gọi của nấm sau là:</a:t>
              </a:r>
              <a:endParaRPr lang="en-US" sz="4400" b="1" dirty="0">
                <a:solidFill>
                  <a:srgbClr val="002060"/>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69A9B34F-BB9F-2AAA-B780-46EFE55D5A4A}"/>
              </a:ext>
            </a:extLst>
          </p:cNvPr>
          <p:cNvGrpSpPr/>
          <p:nvPr/>
        </p:nvGrpSpPr>
        <p:grpSpPr>
          <a:xfrm>
            <a:off x="927417" y="5430275"/>
            <a:ext cx="4537107" cy="1129886"/>
            <a:chOff x="6830721" y="2864057"/>
            <a:chExt cx="4537107" cy="112988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6" name="TextBox 5">
              <a:extLst>
                <a:ext uri="{FF2B5EF4-FFF2-40B4-BE49-F238E27FC236}">
                  <a16:creationId xmlns:a16="http://schemas.microsoft.com/office/drawing/2014/main" id="{375B809B-E308-92A6-56C8-C5702881D670}"/>
                </a:ext>
              </a:extLst>
            </p:cNvPr>
            <p:cNvSpPr txBox="1"/>
            <p:nvPr/>
          </p:nvSpPr>
          <p:spPr>
            <a:xfrm>
              <a:off x="7328024" y="3044279"/>
              <a:ext cx="3750829" cy="707886"/>
            </a:xfrm>
            <a:prstGeom prst="rect">
              <a:avLst/>
            </a:prstGeom>
            <a:noFill/>
            <a:ln>
              <a:noFill/>
            </a:ln>
          </p:spPr>
          <p:txBody>
            <a:bodyPr wrap="square" rtlCol="0">
              <a:spAutoFit/>
            </a:bodyPr>
            <a:lstStyle/>
            <a:p>
              <a:pPr algn="ctr"/>
              <a:r>
                <a:rPr lang="en-US" sz="4000" b="1" smtClean="0">
                  <a:latin typeface="Cambria" panose="02040503050406030204" pitchFamily="18" charset="0"/>
                </a:rPr>
                <a:t>Nấm kim châm</a:t>
              </a:r>
              <a:endParaRPr lang="en-US" sz="4000" b="1" dirty="0">
                <a:latin typeface="Cambria" panose="02040503050406030204" pitchFamily="18" charset="0"/>
              </a:endParaRPr>
            </a:p>
          </p:txBody>
        </p:sp>
      </p:grpSp>
      <p:grpSp>
        <p:nvGrpSpPr>
          <p:cNvPr id="7" name="Group 6">
            <a:extLst>
              <a:ext uri="{FF2B5EF4-FFF2-40B4-BE49-F238E27FC236}">
                <a16:creationId xmlns:a16="http://schemas.microsoft.com/office/drawing/2014/main" id="{F19528F8-C83B-20E7-2C42-5639B92EA9CE}"/>
              </a:ext>
            </a:extLst>
          </p:cNvPr>
          <p:cNvGrpSpPr/>
          <p:nvPr/>
        </p:nvGrpSpPr>
        <p:grpSpPr>
          <a:xfrm>
            <a:off x="981375" y="3922156"/>
            <a:ext cx="4537107" cy="1129886"/>
            <a:chOff x="981375" y="2864057"/>
            <a:chExt cx="4537107" cy="1129886"/>
          </a:xfrm>
        </p:grpSpPr>
        <p:sp>
          <p:nvSpPr>
            <p:cNvPr id="8" name="Rectangle: Rounded Corners 20">
              <a:extLst>
                <a:ext uri="{FF2B5EF4-FFF2-40B4-BE49-F238E27FC236}">
                  <a16:creationId xmlns:a16="http://schemas.microsoft.com/office/drawing/2014/main"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9" name="TextBox 8">
              <a:extLst>
                <a:ext uri="{FF2B5EF4-FFF2-40B4-BE49-F238E27FC236}">
                  <a16:creationId xmlns:a16="http://schemas.microsoft.com/office/drawing/2014/main" id="{CE507DE5-6187-AA47-C2A9-B9D9665FF452}"/>
                </a:ext>
              </a:extLst>
            </p:cNvPr>
            <p:cNvSpPr txBox="1"/>
            <p:nvPr/>
          </p:nvSpPr>
          <p:spPr>
            <a:xfrm>
              <a:off x="1392687" y="3005943"/>
              <a:ext cx="3750829" cy="707886"/>
            </a:xfrm>
            <a:prstGeom prst="rect">
              <a:avLst/>
            </a:prstGeom>
            <a:noFill/>
          </p:spPr>
          <p:txBody>
            <a:bodyPr wrap="square" rtlCol="0">
              <a:spAutoFit/>
            </a:bodyPr>
            <a:lstStyle/>
            <a:p>
              <a:pPr algn="ctr"/>
              <a:r>
                <a:rPr lang="en-US" sz="4000" b="1" smtClean="0">
                  <a:latin typeface="Cambria" panose="02040503050406030204" pitchFamily="18" charset="0"/>
                </a:rPr>
                <a:t>Nấm hương</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3FC459A0-DE21-D281-358B-D1A0A1977867}"/>
              </a:ext>
            </a:extLst>
          </p:cNvPr>
          <p:cNvGrpSpPr/>
          <p:nvPr/>
        </p:nvGrpSpPr>
        <p:grpSpPr>
          <a:xfrm>
            <a:off x="6830721" y="3883820"/>
            <a:ext cx="4537107" cy="1129886"/>
            <a:chOff x="981375" y="4872764"/>
            <a:chExt cx="4537107" cy="1129886"/>
          </a:xfrm>
        </p:grpSpPr>
        <p:sp>
          <p:nvSpPr>
            <p:cNvPr id="11" name="Rectangle: Rounded Corners 25">
              <a:extLst>
                <a:ext uri="{FF2B5EF4-FFF2-40B4-BE49-F238E27FC236}">
                  <a16:creationId xmlns:a16="http://schemas.microsoft.com/office/drawing/2014/main"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2" name="TextBox 11">
              <a:extLst>
                <a:ext uri="{FF2B5EF4-FFF2-40B4-BE49-F238E27FC236}">
                  <a16:creationId xmlns:a16="http://schemas.microsoft.com/office/drawing/2014/main" id="{79A74728-41C7-309F-0FC5-76249A150B84}"/>
                </a:ext>
              </a:extLst>
            </p:cNvPr>
            <p:cNvSpPr txBox="1"/>
            <p:nvPr/>
          </p:nvSpPr>
          <p:spPr>
            <a:xfrm>
              <a:off x="1202027" y="5027809"/>
              <a:ext cx="4156558" cy="707886"/>
            </a:xfrm>
            <a:prstGeom prst="rect">
              <a:avLst/>
            </a:prstGeom>
            <a:noFill/>
          </p:spPr>
          <p:txBody>
            <a:bodyPr wrap="square" rtlCol="0">
              <a:spAutoFit/>
            </a:bodyPr>
            <a:lstStyle/>
            <a:p>
              <a:pPr algn="ctr"/>
              <a:r>
                <a:rPr lang="en-US" sz="4000" b="1" smtClean="0">
                  <a:latin typeface="Cambria" panose="02040503050406030204" pitchFamily="18" charset="0"/>
                </a:rPr>
                <a:t>Nấm rơm</a:t>
              </a:r>
              <a:endParaRPr lang="en-US" sz="40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1FCD99E-212C-9471-AFBE-1D3A94D42579}"/>
              </a:ext>
            </a:extLst>
          </p:cNvPr>
          <p:cNvGrpSpPr/>
          <p:nvPr/>
        </p:nvGrpSpPr>
        <p:grpSpPr>
          <a:xfrm>
            <a:off x="6830721" y="5459387"/>
            <a:ext cx="4550170" cy="1129886"/>
            <a:chOff x="6830721" y="4714800"/>
            <a:chExt cx="4550170" cy="1129886"/>
          </a:xfrm>
        </p:grpSpPr>
        <p:sp>
          <p:nvSpPr>
            <p:cNvPr id="14" name="Rectangle: Rounded Corners 31">
              <a:extLst>
                <a:ext uri="{FF2B5EF4-FFF2-40B4-BE49-F238E27FC236}">
                  <a16:creationId xmlns:a16="http://schemas.microsoft.com/office/drawing/2014/main"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5" name="TextBox 14">
              <a:extLst>
                <a:ext uri="{FF2B5EF4-FFF2-40B4-BE49-F238E27FC236}">
                  <a16:creationId xmlns:a16="http://schemas.microsoft.com/office/drawing/2014/main" id="{E31DB269-E4CA-073E-1775-79108803AB9B}"/>
                </a:ext>
              </a:extLst>
            </p:cNvPr>
            <p:cNvSpPr txBox="1"/>
            <p:nvPr/>
          </p:nvSpPr>
          <p:spPr>
            <a:xfrm>
              <a:off x="7201555" y="4887447"/>
              <a:ext cx="4179336" cy="707886"/>
            </a:xfrm>
            <a:prstGeom prst="rect">
              <a:avLst/>
            </a:prstGeom>
            <a:noFill/>
          </p:spPr>
          <p:txBody>
            <a:bodyPr wrap="square" rtlCol="0">
              <a:spAutoFit/>
            </a:bodyPr>
            <a:lstStyle/>
            <a:p>
              <a:pPr algn="ctr"/>
              <a:r>
                <a:rPr lang="en-US" sz="4000" b="1" smtClean="0">
                  <a:latin typeface="Cambria" panose="02040503050406030204" pitchFamily="18" charset="0"/>
                </a:rPr>
                <a:t>Mộc nhĩ</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id="{EF016824-A5CD-0E82-D166-A977E8903E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3931633"/>
            <a:ext cx="1518921" cy="1129884"/>
          </a:xfrm>
          <a:prstGeom prst="rect">
            <a:avLst/>
          </a:prstGeom>
        </p:spPr>
      </p:pic>
      <p:pic>
        <p:nvPicPr>
          <p:cNvPr id="17" name="Picture 16">
            <a:extLst>
              <a:ext uri="{FF2B5EF4-FFF2-40B4-BE49-F238E27FC236}">
                <a16:creationId xmlns:a16="http://schemas.microsoft.com/office/drawing/2014/main" id="{CCD77150-5504-985F-0F21-69A4A83449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21006" y="5248744"/>
            <a:ext cx="957111" cy="1365353"/>
          </a:xfrm>
          <a:prstGeom prst="rect">
            <a:avLst/>
          </a:prstGeom>
        </p:spPr>
      </p:pic>
      <p:pic>
        <p:nvPicPr>
          <p:cNvPr id="18" name="Picture 17">
            <a:extLst>
              <a:ext uri="{FF2B5EF4-FFF2-40B4-BE49-F238E27FC236}">
                <a16:creationId xmlns:a16="http://schemas.microsoft.com/office/drawing/2014/main" id="{E6D1C2C6-A727-BEF5-84B5-43A44A51E1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5343561"/>
            <a:ext cx="1238017" cy="1245712"/>
          </a:xfrm>
          <a:prstGeom prst="rect">
            <a:avLst/>
          </a:prstGeom>
        </p:spPr>
      </p:pic>
      <p:pic>
        <p:nvPicPr>
          <p:cNvPr id="19" name="Picture 18">
            <a:extLst>
              <a:ext uri="{FF2B5EF4-FFF2-40B4-BE49-F238E27FC236}">
                <a16:creationId xmlns:a16="http://schemas.microsoft.com/office/drawing/2014/main" id="{8894567D-B88E-8BEE-D955-E814F9ACEA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3975354"/>
            <a:ext cx="1518921" cy="1129884"/>
          </a:xfrm>
          <a:prstGeom prst="rect">
            <a:avLst/>
          </a:prstGeom>
        </p:spPr>
      </p:pic>
      <p:pic>
        <p:nvPicPr>
          <p:cNvPr id="20" name="Picture 19">
            <a:extLst>
              <a:ext uri="{FF2B5EF4-FFF2-40B4-BE49-F238E27FC236}">
                <a16:creationId xmlns:a16="http://schemas.microsoft.com/office/drawing/2014/main" id="{D917E6BF-4ADA-C40C-8CEF-467C7AECC3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024103" y="5634286"/>
            <a:ext cx="953350" cy="857536"/>
          </a:xfrm>
          <a:prstGeom prst="rect">
            <a:avLst/>
          </a:prstGeom>
        </p:spPr>
      </p:pic>
      <p:pic>
        <p:nvPicPr>
          <p:cNvPr id="21" name="Picture 20">
            <a:extLst>
              <a:ext uri="{FF2B5EF4-FFF2-40B4-BE49-F238E27FC236}">
                <a16:creationId xmlns:a16="http://schemas.microsoft.com/office/drawing/2014/main" id="{83BC37AE-8FC9-DF5D-CE75-0302633011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3975354"/>
            <a:ext cx="891076" cy="896464"/>
          </a:xfrm>
          <a:prstGeom prst="rect">
            <a:avLst/>
          </a:prstGeom>
        </p:spPr>
      </p:pic>
      <p:pic>
        <p:nvPicPr>
          <p:cNvPr id="22" name="Picture 21">
            <a:extLst>
              <a:ext uri="{FF2B5EF4-FFF2-40B4-BE49-F238E27FC236}">
                <a16:creationId xmlns:a16="http://schemas.microsoft.com/office/drawing/2014/main" id="{0C8B9D82-629C-6E22-C6C1-906D36944B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02202" y="4014381"/>
            <a:ext cx="891076" cy="896464"/>
          </a:xfrm>
          <a:prstGeom prst="rect">
            <a:avLst/>
          </a:prstGeom>
        </p:spPr>
      </p:pic>
      <p:pic>
        <p:nvPicPr>
          <p:cNvPr id="23" name="Picture 22">
            <a:extLst>
              <a:ext uri="{FF2B5EF4-FFF2-40B4-BE49-F238E27FC236}">
                <a16:creationId xmlns:a16="http://schemas.microsoft.com/office/drawing/2014/main" id="{57EEEABC-42E1-9E4E-6694-1844CDB3F15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5576098"/>
            <a:ext cx="891076" cy="896464"/>
          </a:xfrm>
          <a:prstGeom prst="rect">
            <a:avLst/>
          </a:prstGeom>
        </p:spPr>
      </p:pic>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Tree>
    <p:extLst>
      <p:ext uri="{BB962C8B-B14F-4D97-AF65-F5344CB8AC3E}">
        <p14:creationId xmlns:p14="http://schemas.microsoft.com/office/powerpoint/2010/main" val="175577614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stretch>
            <a:fillRect/>
          </a:stretch>
        </p:blipFill>
        <p:spPr>
          <a:xfrm>
            <a:off x="3639175" y="1272071"/>
            <a:ext cx="4581237" cy="2863273"/>
          </a:xfrm>
          <a:prstGeom prst="rect">
            <a:avLst/>
          </a:prstGeom>
        </p:spPr>
      </p:pic>
      <p:grpSp>
        <p:nvGrpSpPr>
          <p:cNvPr id="24" name="Group 23"/>
          <p:cNvGrpSpPr/>
          <p:nvPr/>
        </p:nvGrpSpPr>
        <p:grpSpPr>
          <a:xfrm>
            <a:off x="2191870" y="325887"/>
            <a:ext cx="9212211" cy="904737"/>
            <a:chOff x="966878" y="325887"/>
            <a:chExt cx="10437204" cy="904737"/>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904737"/>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163904" y="367585"/>
              <a:ext cx="9914709" cy="769441"/>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3. </a:t>
              </a:r>
              <a:r>
                <a:rPr lang="en-US" sz="4400" b="1" smtClean="0">
                  <a:solidFill>
                    <a:srgbClr val="002060"/>
                  </a:solidFill>
                  <a:latin typeface="Cambria" panose="02040503050406030204" pitchFamily="18" charset="0"/>
                  <a:ea typeface="Cambria" panose="02040503050406030204" pitchFamily="18" charset="0"/>
                </a:rPr>
                <a:t>Tên gọi của nấm sau là:</a:t>
              </a:r>
              <a:endParaRPr lang="en-US" sz="4400" b="1" dirty="0">
                <a:solidFill>
                  <a:srgbClr val="002060"/>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69A9B34F-BB9F-2AAA-B780-46EFE55D5A4A}"/>
              </a:ext>
            </a:extLst>
          </p:cNvPr>
          <p:cNvGrpSpPr/>
          <p:nvPr/>
        </p:nvGrpSpPr>
        <p:grpSpPr>
          <a:xfrm>
            <a:off x="927417" y="5430275"/>
            <a:ext cx="4537107" cy="1129886"/>
            <a:chOff x="6830721" y="2864057"/>
            <a:chExt cx="4537107" cy="112988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6" name="TextBox 5">
              <a:extLst>
                <a:ext uri="{FF2B5EF4-FFF2-40B4-BE49-F238E27FC236}">
                  <a16:creationId xmlns:a16="http://schemas.microsoft.com/office/drawing/2014/main" id="{375B809B-E308-92A6-56C8-C5702881D670}"/>
                </a:ext>
              </a:extLst>
            </p:cNvPr>
            <p:cNvSpPr txBox="1"/>
            <p:nvPr/>
          </p:nvSpPr>
          <p:spPr>
            <a:xfrm>
              <a:off x="7328024" y="3044279"/>
              <a:ext cx="3750829" cy="707886"/>
            </a:xfrm>
            <a:prstGeom prst="rect">
              <a:avLst/>
            </a:prstGeom>
            <a:noFill/>
            <a:ln>
              <a:noFill/>
            </a:ln>
          </p:spPr>
          <p:txBody>
            <a:bodyPr wrap="square" rtlCol="0">
              <a:spAutoFit/>
            </a:bodyPr>
            <a:lstStyle/>
            <a:p>
              <a:pPr algn="ctr"/>
              <a:r>
                <a:rPr lang="en-US" sz="4000" b="1" smtClean="0">
                  <a:latin typeface="Cambria" panose="02040503050406030204" pitchFamily="18" charset="0"/>
                </a:rPr>
                <a:t>Nấm tai mèo</a:t>
              </a:r>
              <a:endParaRPr lang="en-US" sz="4000" b="1" dirty="0">
                <a:latin typeface="Cambria" panose="02040503050406030204" pitchFamily="18" charset="0"/>
              </a:endParaRPr>
            </a:p>
          </p:txBody>
        </p:sp>
      </p:grpSp>
      <p:grpSp>
        <p:nvGrpSpPr>
          <p:cNvPr id="7" name="Group 6">
            <a:extLst>
              <a:ext uri="{FF2B5EF4-FFF2-40B4-BE49-F238E27FC236}">
                <a16:creationId xmlns:a16="http://schemas.microsoft.com/office/drawing/2014/main" id="{F19528F8-C83B-20E7-2C42-5639B92EA9CE}"/>
              </a:ext>
            </a:extLst>
          </p:cNvPr>
          <p:cNvGrpSpPr/>
          <p:nvPr/>
        </p:nvGrpSpPr>
        <p:grpSpPr>
          <a:xfrm>
            <a:off x="981375" y="3922156"/>
            <a:ext cx="4537107" cy="1129886"/>
            <a:chOff x="981375" y="2864057"/>
            <a:chExt cx="4537107" cy="1129886"/>
          </a:xfrm>
        </p:grpSpPr>
        <p:sp>
          <p:nvSpPr>
            <p:cNvPr id="8" name="Rectangle: Rounded Corners 20">
              <a:extLst>
                <a:ext uri="{FF2B5EF4-FFF2-40B4-BE49-F238E27FC236}">
                  <a16:creationId xmlns:a16="http://schemas.microsoft.com/office/drawing/2014/main"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9" name="TextBox 8">
              <a:extLst>
                <a:ext uri="{FF2B5EF4-FFF2-40B4-BE49-F238E27FC236}">
                  <a16:creationId xmlns:a16="http://schemas.microsoft.com/office/drawing/2014/main" id="{CE507DE5-6187-AA47-C2A9-B9D9665FF452}"/>
                </a:ext>
              </a:extLst>
            </p:cNvPr>
            <p:cNvSpPr txBox="1"/>
            <p:nvPr/>
          </p:nvSpPr>
          <p:spPr>
            <a:xfrm>
              <a:off x="1392687" y="3005943"/>
              <a:ext cx="3750829" cy="707886"/>
            </a:xfrm>
            <a:prstGeom prst="rect">
              <a:avLst/>
            </a:prstGeom>
            <a:noFill/>
          </p:spPr>
          <p:txBody>
            <a:bodyPr wrap="square" rtlCol="0">
              <a:spAutoFit/>
            </a:bodyPr>
            <a:lstStyle/>
            <a:p>
              <a:pPr algn="ctr"/>
              <a:r>
                <a:rPr lang="en-US" sz="4000" b="1" smtClean="0">
                  <a:latin typeface="Cambria" panose="02040503050406030204" pitchFamily="18" charset="0"/>
                </a:rPr>
                <a:t>Nấm hương</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3FC459A0-DE21-D281-358B-D1A0A1977867}"/>
              </a:ext>
            </a:extLst>
          </p:cNvPr>
          <p:cNvGrpSpPr/>
          <p:nvPr/>
        </p:nvGrpSpPr>
        <p:grpSpPr>
          <a:xfrm>
            <a:off x="6830721" y="3883820"/>
            <a:ext cx="4537107" cy="1129886"/>
            <a:chOff x="981375" y="4872764"/>
            <a:chExt cx="4537107" cy="1129886"/>
          </a:xfrm>
        </p:grpSpPr>
        <p:sp>
          <p:nvSpPr>
            <p:cNvPr id="11" name="Rectangle: Rounded Corners 25">
              <a:extLst>
                <a:ext uri="{FF2B5EF4-FFF2-40B4-BE49-F238E27FC236}">
                  <a16:creationId xmlns:a16="http://schemas.microsoft.com/office/drawing/2014/main"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2" name="TextBox 11">
              <a:extLst>
                <a:ext uri="{FF2B5EF4-FFF2-40B4-BE49-F238E27FC236}">
                  <a16:creationId xmlns:a16="http://schemas.microsoft.com/office/drawing/2014/main" id="{79A74728-41C7-309F-0FC5-76249A150B84}"/>
                </a:ext>
              </a:extLst>
            </p:cNvPr>
            <p:cNvSpPr txBox="1"/>
            <p:nvPr/>
          </p:nvSpPr>
          <p:spPr>
            <a:xfrm>
              <a:off x="1202027" y="5027809"/>
              <a:ext cx="4156558" cy="707886"/>
            </a:xfrm>
            <a:prstGeom prst="rect">
              <a:avLst/>
            </a:prstGeom>
            <a:noFill/>
          </p:spPr>
          <p:txBody>
            <a:bodyPr wrap="square" rtlCol="0">
              <a:spAutoFit/>
            </a:bodyPr>
            <a:lstStyle/>
            <a:p>
              <a:pPr algn="ctr"/>
              <a:r>
                <a:rPr lang="en-US" sz="4000" b="1" smtClean="0">
                  <a:latin typeface="Cambria" panose="02040503050406030204" pitchFamily="18" charset="0"/>
                </a:rPr>
                <a:t>Nấm rơm</a:t>
              </a:r>
              <a:endParaRPr lang="en-US" sz="40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1FCD99E-212C-9471-AFBE-1D3A94D42579}"/>
              </a:ext>
            </a:extLst>
          </p:cNvPr>
          <p:cNvGrpSpPr/>
          <p:nvPr/>
        </p:nvGrpSpPr>
        <p:grpSpPr>
          <a:xfrm>
            <a:off x="6830721" y="5459387"/>
            <a:ext cx="4550170" cy="1129886"/>
            <a:chOff x="6830721" y="4714800"/>
            <a:chExt cx="4550170" cy="1129886"/>
          </a:xfrm>
        </p:grpSpPr>
        <p:sp>
          <p:nvSpPr>
            <p:cNvPr id="14" name="Rectangle: Rounded Corners 31">
              <a:extLst>
                <a:ext uri="{FF2B5EF4-FFF2-40B4-BE49-F238E27FC236}">
                  <a16:creationId xmlns:a16="http://schemas.microsoft.com/office/drawing/2014/main"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5" name="TextBox 14">
              <a:extLst>
                <a:ext uri="{FF2B5EF4-FFF2-40B4-BE49-F238E27FC236}">
                  <a16:creationId xmlns:a16="http://schemas.microsoft.com/office/drawing/2014/main" id="{E31DB269-E4CA-073E-1775-79108803AB9B}"/>
                </a:ext>
              </a:extLst>
            </p:cNvPr>
            <p:cNvSpPr txBox="1"/>
            <p:nvPr/>
          </p:nvSpPr>
          <p:spPr>
            <a:xfrm>
              <a:off x="7201555" y="4887447"/>
              <a:ext cx="4179336" cy="707886"/>
            </a:xfrm>
            <a:prstGeom prst="rect">
              <a:avLst/>
            </a:prstGeom>
            <a:noFill/>
          </p:spPr>
          <p:txBody>
            <a:bodyPr wrap="square" rtlCol="0">
              <a:spAutoFit/>
            </a:bodyPr>
            <a:lstStyle/>
            <a:p>
              <a:pPr algn="ctr"/>
              <a:r>
                <a:rPr lang="en-US" sz="4000" b="1" smtClean="0">
                  <a:latin typeface="Cambria" panose="02040503050406030204" pitchFamily="18" charset="0"/>
                </a:rPr>
                <a:t>Nấm mỡ</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id="{EF016824-A5CD-0E82-D166-A977E8903E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3931633"/>
            <a:ext cx="1518921" cy="1129884"/>
          </a:xfrm>
          <a:prstGeom prst="rect">
            <a:avLst/>
          </a:prstGeom>
        </p:spPr>
      </p:pic>
      <p:pic>
        <p:nvPicPr>
          <p:cNvPr id="17" name="Picture 16">
            <a:extLst>
              <a:ext uri="{FF2B5EF4-FFF2-40B4-BE49-F238E27FC236}">
                <a16:creationId xmlns:a16="http://schemas.microsoft.com/office/drawing/2014/main" id="{CCD77150-5504-985F-0F21-69A4A83449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21006" y="5248744"/>
            <a:ext cx="957111" cy="1365353"/>
          </a:xfrm>
          <a:prstGeom prst="rect">
            <a:avLst/>
          </a:prstGeom>
        </p:spPr>
      </p:pic>
      <p:pic>
        <p:nvPicPr>
          <p:cNvPr id="18" name="Picture 17">
            <a:extLst>
              <a:ext uri="{FF2B5EF4-FFF2-40B4-BE49-F238E27FC236}">
                <a16:creationId xmlns:a16="http://schemas.microsoft.com/office/drawing/2014/main" id="{E6D1C2C6-A727-BEF5-84B5-43A44A51E1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5343561"/>
            <a:ext cx="1238017" cy="1245712"/>
          </a:xfrm>
          <a:prstGeom prst="rect">
            <a:avLst/>
          </a:prstGeom>
        </p:spPr>
      </p:pic>
      <p:pic>
        <p:nvPicPr>
          <p:cNvPr id="19" name="Picture 18">
            <a:extLst>
              <a:ext uri="{FF2B5EF4-FFF2-40B4-BE49-F238E27FC236}">
                <a16:creationId xmlns:a16="http://schemas.microsoft.com/office/drawing/2014/main" id="{8894567D-B88E-8BEE-D955-E814F9ACEA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3975354"/>
            <a:ext cx="1518921" cy="1129884"/>
          </a:xfrm>
          <a:prstGeom prst="rect">
            <a:avLst/>
          </a:prstGeom>
        </p:spPr>
      </p:pic>
      <p:pic>
        <p:nvPicPr>
          <p:cNvPr id="20" name="Picture 19">
            <a:extLst>
              <a:ext uri="{FF2B5EF4-FFF2-40B4-BE49-F238E27FC236}">
                <a16:creationId xmlns:a16="http://schemas.microsoft.com/office/drawing/2014/main" id="{D917E6BF-4ADA-C40C-8CEF-467C7AECC3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024103" y="5634286"/>
            <a:ext cx="953350" cy="857536"/>
          </a:xfrm>
          <a:prstGeom prst="rect">
            <a:avLst/>
          </a:prstGeom>
        </p:spPr>
      </p:pic>
      <p:pic>
        <p:nvPicPr>
          <p:cNvPr id="21" name="Picture 20">
            <a:extLst>
              <a:ext uri="{FF2B5EF4-FFF2-40B4-BE49-F238E27FC236}">
                <a16:creationId xmlns:a16="http://schemas.microsoft.com/office/drawing/2014/main" id="{83BC37AE-8FC9-DF5D-CE75-0302633011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3975354"/>
            <a:ext cx="891076" cy="896464"/>
          </a:xfrm>
          <a:prstGeom prst="rect">
            <a:avLst/>
          </a:prstGeom>
        </p:spPr>
      </p:pic>
      <p:pic>
        <p:nvPicPr>
          <p:cNvPr id="22" name="Picture 21">
            <a:extLst>
              <a:ext uri="{FF2B5EF4-FFF2-40B4-BE49-F238E27FC236}">
                <a16:creationId xmlns:a16="http://schemas.microsoft.com/office/drawing/2014/main" id="{0C8B9D82-629C-6E22-C6C1-906D36944B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02202" y="4014381"/>
            <a:ext cx="891076" cy="896464"/>
          </a:xfrm>
          <a:prstGeom prst="rect">
            <a:avLst/>
          </a:prstGeom>
        </p:spPr>
      </p:pic>
      <p:pic>
        <p:nvPicPr>
          <p:cNvPr id="23" name="Picture 22">
            <a:extLst>
              <a:ext uri="{FF2B5EF4-FFF2-40B4-BE49-F238E27FC236}">
                <a16:creationId xmlns:a16="http://schemas.microsoft.com/office/drawing/2014/main" id="{57EEEABC-42E1-9E4E-6694-1844CDB3F15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5576098"/>
            <a:ext cx="891076" cy="896464"/>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Tree>
    <p:extLst>
      <p:ext uri="{BB962C8B-B14F-4D97-AF65-F5344CB8AC3E}">
        <p14:creationId xmlns:p14="http://schemas.microsoft.com/office/powerpoint/2010/main" val="350519113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328811" y="545247"/>
            <a:ext cx="10401941" cy="6312753"/>
          </a:xfrm>
          <a:prstGeom prst="rect">
            <a:avLst/>
          </a:prstGeom>
        </p:spPr>
      </p:pic>
      <p:pic>
        <p:nvPicPr>
          <p:cNvPr id="4" name="Picture 3"/>
          <p:cNvPicPr>
            <a:picLocks noChangeAspect="1"/>
          </p:cNvPicPr>
          <p:nvPr/>
        </p:nvPicPr>
        <p:blipFill rotWithShape="1">
          <a:blip r:embed="rId3"/>
          <a:srcRect l="11687" t="9775" r="31542" b="23183"/>
          <a:stretch/>
        </p:blipFill>
        <p:spPr>
          <a:xfrm>
            <a:off x="4900109" y="1950921"/>
            <a:ext cx="2097741" cy="1719459"/>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423678" y="2571750"/>
            <a:ext cx="4257963" cy="4570657"/>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423677" y="2571749"/>
            <a:ext cx="4257963" cy="4570657"/>
          </a:xfrm>
          <a:prstGeom prst="rect">
            <a:avLst/>
          </a:prstGeom>
        </p:spPr>
      </p:pic>
      <p:pic>
        <p:nvPicPr>
          <p:cNvPr id="13" name="Picture 12"/>
          <p:cNvPicPr>
            <a:picLocks noChangeAspect="1"/>
          </p:cNvPicPr>
          <p:nvPr/>
        </p:nvPicPr>
        <p:blipFill>
          <a:blip r:embed="rId6"/>
          <a:stretch>
            <a:fillRect/>
          </a:stretch>
        </p:blipFill>
        <p:spPr>
          <a:xfrm>
            <a:off x="2693230" y="3576654"/>
            <a:ext cx="7423426" cy="2471971"/>
          </a:xfrm>
          <a:prstGeom prst="rect">
            <a:avLst/>
          </a:prstGeom>
        </p:spPr>
      </p:pic>
    </p:spTree>
    <p:extLst>
      <p:ext uri="{BB962C8B-B14F-4D97-AF65-F5344CB8AC3E}">
        <p14:creationId xmlns:p14="http://schemas.microsoft.com/office/powerpoint/2010/main" val="1553975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C4287A4-9A51-4913-B293-EBF389B532F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3"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4" name="图片 14">
            <a:extLst>
              <a:ext uri="{FF2B5EF4-FFF2-40B4-BE49-F238E27FC236}">
                <a16:creationId xmlns:a16="http://schemas.microsoft.com/office/drawing/2014/main" id="{835B81E9-A57C-4C69-AFEE-976A8B26F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5" name="图片 16">
            <a:extLst>
              <a:ext uri="{FF2B5EF4-FFF2-40B4-BE49-F238E27FC236}">
                <a16:creationId xmlns:a16="http://schemas.microsoft.com/office/drawing/2014/main" id="{8E132414-F48A-4F74-8C03-8934F1EA7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6"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8" name="Picture 7"/>
          <p:cNvPicPr>
            <a:picLocks noChangeAspect="1"/>
          </p:cNvPicPr>
          <p:nvPr/>
        </p:nvPicPr>
        <p:blipFill>
          <a:blip r:embed="rId10"/>
          <a:stretch>
            <a:fillRect/>
          </a:stretch>
        </p:blipFill>
        <p:spPr>
          <a:xfrm>
            <a:off x="4364915" y="1413729"/>
            <a:ext cx="3370106" cy="938815"/>
          </a:xfrm>
          <a:prstGeom prst="rect">
            <a:avLst/>
          </a:prstGeom>
        </p:spPr>
      </p:pic>
      <p:pic>
        <p:nvPicPr>
          <p:cNvPr id="10" name="Picture 9"/>
          <p:cNvPicPr>
            <a:picLocks noChangeAspect="1"/>
          </p:cNvPicPr>
          <p:nvPr/>
        </p:nvPicPr>
        <p:blipFill>
          <a:blip r:embed="rId11"/>
          <a:stretch>
            <a:fillRect/>
          </a:stretch>
        </p:blipFill>
        <p:spPr>
          <a:xfrm>
            <a:off x="886371" y="2270968"/>
            <a:ext cx="9662997" cy="3170195"/>
          </a:xfrm>
          <a:prstGeom prst="rect">
            <a:avLst/>
          </a:prstGeom>
        </p:spPr>
      </p:pic>
    </p:spTree>
    <p:extLst>
      <p:ext uri="{BB962C8B-B14F-4D97-AF65-F5344CB8AC3E}">
        <p14:creationId xmlns:p14="http://schemas.microsoft.com/office/powerpoint/2010/main" val="2592766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884</Words>
  <Application>Microsoft Office PowerPoint</Application>
  <PresentationFormat>Widescreen</PresentationFormat>
  <Paragraphs>94</Paragraphs>
  <Slides>35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#9Slide05 Bodega Script</vt:lpstr>
      <vt:lpstr>#9Slide05 Fourth Thin</vt:lpstr>
      <vt:lpstr>#9Slide07 HoneyCream</vt:lpstr>
      <vt:lpstr>Arial</vt:lpstr>
      <vt:lpstr>Calibri</vt:lpstr>
      <vt:lpstr>Calibri Light</vt:lpstr>
      <vt:lpstr>Cambria</vt:lpstr>
      <vt:lpstr>等线</vt:lpstr>
      <vt:lpstr>SVN-Newton</vt:lpstr>
      <vt:lpstr>Times New Roman</vt:lpstr>
      <vt:lpstr>标小智龙珠体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46</cp:revision>
  <dcterms:created xsi:type="dcterms:W3CDTF">2023-12-08T14:30:33Z</dcterms:created>
  <dcterms:modified xsi:type="dcterms:W3CDTF">2023-12-11T17:41:18Z</dcterms:modified>
</cp:coreProperties>
</file>