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25"/>
  </p:notesMasterIdLst>
  <p:sldIdLst>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64" r:id="rId17"/>
    <p:sldId id="272" r:id="rId18"/>
    <p:sldId id="273" r:id="rId19"/>
    <p:sldId id="274" r:id="rId20"/>
    <p:sldId id="275"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35" d="100"/>
          <a:sy n="35" d="100"/>
        </p:scale>
        <p:origin x="2100"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5057D-312F-4A9C-A431-282F01975F2C}" type="datetimeFigureOut">
              <a:rPr lang="en-US" smtClean="0"/>
              <a:t>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2C10D-E76B-42FA-8036-469BA4C3DFF7}" type="slidenum">
              <a:rPr lang="en-US" smtClean="0"/>
              <a:t>‹#›</a:t>
            </a:fld>
            <a:endParaRPr lang="en-US"/>
          </a:p>
        </p:txBody>
      </p:sp>
    </p:spTree>
    <p:extLst>
      <p:ext uri="{BB962C8B-B14F-4D97-AF65-F5344CB8AC3E}">
        <p14:creationId xmlns:p14="http://schemas.microsoft.com/office/powerpoint/2010/main" val="115974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1538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76675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12/9/2023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875823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12/9/2023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5767927"/>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smtClean="0"/>
              <a:t>Click to edit Master title style</a:t>
            </a:r>
            <a:endParaRPr lang="en-US"/>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smtClean="0"/>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12/9/2023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56778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smtClean="0"/>
              <a:t>Click to edit Master title style</a:t>
            </a:r>
            <a:endParaRPr lang="en-US"/>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smtClean="0"/>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12/9/2023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06386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12/9/2023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037439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12/9/2023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377587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pic>
        <p:nvPicPr>
          <p:cNvPr id="7" name="Picture 6"/>
          <p:cNvPicPr>
            <a:picLocks noChangeAspect="1"/>
          </p:cNvPicPr>
          <p:nvPr userDrawn="1"/>
        </p:nvPicPr>
        <p:blipFill>
          <a:blip r:embed="rId9"/>
          <a:stretch>
            <a:fillRect/>
          </a:stretch>
        </p:blipFill>
        <p:spPr>
          <a:xfrm>
            <a:off x="-5112616" y="-1247833"/>
            <a:ext cx="17680425" cy="14586162"/>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187758835"/>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pic>
        <p:nvPicPr>
          <p:cNvPr id="7" name="Picture 6"/>
          <p:cNvPicPr>
            <a:picLocks noChangeAspect="1"/>
          </p:cNvPicPr>
          <p:nvPr userDrawn="1"/>
        </p:nvPicPr>
        <p:blipFill>
          <a:blip r:embed="rId9"/>
          <a:stretch>
            <a:fillRect/>
          </a:stretch>
        </p:blipFill>
        <p:spPr>
          <a:xfrm>
            <a:off x="-5112616" y="-1247833"/>
            <a:ext cx="17680425" cy="14586162"/>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964677142"/>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pic>
        <p:nvPicPr>
          <p:cNvPr id="7" name="Picture 6"/>
          <p:cNvPicPr>
            <a:picLocks noChangeAspect="1"/>
          </p:cNvPicPr>
          <p:nvPr userDrawn="1"/>
        </p:nvPicPr>
        <p:blipFill>
          <a:blip r:embed="rId9"/>
          <a:stretch>
            <a:fillRect/>
          </a:stretch>
        </p:blipFill>
        <p:spPr>
          <a:xfrm>
            <a:off x="-5112616" y="-1247833"/>
            <a:ext cx="17680425" cy="14586162"/>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849555872"/>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12/9/2023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50829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12/9/2023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45475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smtClean="0"/>
              <a:t>Click to edit Master title style</a:t>
            </a:r>
            <a:endParaRPr lang="en-US"/>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12/9/2023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888476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12/9/2023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349852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smtClean="0"/>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smtClean="0"/>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12/9/2023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8108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17" Type="http://schemas.openxmlformats.org/officeDocument/2006/relationships/image" Target="../media/image7.png"/><Relationship Id="rId2" Type="http://schemas.openxmlformats.org/officeDocument/2006/relationships/slideLayout" Target="../slideLayouts/slideLayout6.xml"/><Relationship Id="rId16"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spTree>
    <p:custDataLst>
      <p:tags r:id="rId6"/>
    </p:custDataLst>
    <p:extLst>
      <p:ext uri="{BB962C8B-B14F-4D97-AF65-F5344CB8AC3E}">
        <p14:creationId xmlns:p14="http://schemas.microsoft.com/office/powerpoint/2010/main" val="1058860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push dir="u"/>
  </p:transition>
  <p:timing>
    <p:tnLst>
      <p:par>
        <p:cTn id="1" dur="indefinite" restart="never" nodeType="tmRoot"/>
      </p:par>
    </p:tnLst>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1109374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push dir="u"/>
  </p:transition>
  <p:timing>
    <p:tnLst>
      <p:par>
        <p:cTn id="1" dur="indefinite" restart="never" nodeType="tmRoot"/>
      </p:par>
    </p:tnLst>
  </p:timing>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notesSlide" Target="../notesSlides/notesSlide1.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NUL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NUL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NULL"/><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NULL"/><Relationship Id="rId4" Type="http://schemas.openxmlformats.org/officeDocument/2006/relationships/image" Target="../media/image19.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NUL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descr="5d1de482s853c6"/>
          <p:cNvPicPr>
            <a:picLocks noChangeAspect="1"/>
          </p:cNvPicPr>
          <p:nvPr/>
        </p:nvPicPr>
        <p:blipFill>
          <a:blip r:embed="rId5"/>
          <a:stretch>
            <a:fillRect/>
          </a:stretch>
        </p:blipFill>
        <p:spPr>
          <a:xfrm>
            <a:off x="0" y="0"/>
            <a:ext cx="12192000" cy="6858635"/>
          </a:xfrm>
          <a:prstGeom prst="rect">
            <a:avLst/>
          </a:prstGeom>
        </p:spPr>
      </p:pic>
      <p:pic>
        <p:nvPicPr>
          <p:cNvPr id="15" name="图形" descr="60sd85274b5aab8"/>
          <p:cNvPicPr>
            <a:picLocks noChangeAspect="1"/>
          </p:cNvPicPr>
          <p:nvPr/>
        </p:nvPicPr>
        <p:blipFill>
          <a:blip r:embed="rId6"/>
          <a:srcRect l="9686" t="8361" r="10690" b="13683"/>
          <a:stretch>
            <a:fillRect/>
          </a:stretch>
        </p:blipFill>
        <p:spPr>
          <a:xfrm rot="16200000">
            <a:off x="3103245" y="-2334260"/>
            <a:ext cx="5603875" cy="11287125"/>
          </a:xfrm>
          <a:prstGeom prst="rect">
            <a:avLst/>
          </a:prstGeom>
        </p:spPr>
      </p:pic>
      <p:pic>
        <p:nvPicPr>
          <p:cNvPr id="10" name="图形" descr="5d1dse482853c6"/>
          <p:cNvPicPr>
            <a:picLocks noChangeAspect="1"/>
          </p:cNvPicPr>
          <p:nvPr/>
        </p:nvPicPr>
        <p:blipFill>
          <a:blip r:embed="rId7"/>
          <a:srcRect b="62187"/>
          <a:stretch>
            <a:fillRect/>
          </a:stretch>
        </p:blipFill>
        <p:spPr>
          <a:xfrm>
            <a:off x="0" y="0"/>
            <a:ext cx="12192000" cy="2305050"/>
          </a:xfrm>
          <a:prstGeom prst="rect">
            <a:avLst/>
          </a:prstGeom>
        </p:spPr>
      </p:pic>
      <p:grpSp>
        <p:nvGrpSpPr>
          <p:cNvPr id="3" name="图形"/>
          <p:cNvGrpSpPr/>
          <p:nvPr/>
        </p:nvGrpSpPr>
        <p:grpSpPr>
          <a:xfrm>
            <a:off x="8608350" y="2305050"/>
            <a:ext cx="4025265" cy="4633595"/>
            <a:chOff x="12914" y="3040"/>
            <a:chExt cx="6339" cy="7297"/>
          </a:xfrm>
        </p:grpSpPr>
        <p:pic>
          <p:nvPicPr>
            <p:cNvPr id="13" name="图形" descr="5b8b67sdd52b6e0a"/>
            <p:cNvPicPr>
              <a:picLocks noChangeAspect="1"/>
            </p:cNvPicPr>
            <p:nvPr/>
          </p:nvPicPr>
          <p:blipFill>
            <a:blip r:embed="rId8"/>
            <a:srcRect l="56034" t="37714" b="5166"/>
            <a:stretch>
              <a:fillRect/>
            </a:stretch>
          </p:blipFill>
          <p:spPr>
            <a:xfrm>
              <a:off x="15509" y="3040"/>
              <a:ext cx="3745" cy="7297"/>
            </a:xfrm>
            <a:prstGeom prst="rect">
              <a:avLst/>
            </a:prstGeom>
          </p:spPr>
        </p:pic>
        <p:pic>
          <p:nvPicPr>
            <p:cNvPr id="14" name="图形" descr="5b8b67sdd52b6e0a"/>
            <p:cNvPicPr>
              <a:picLocks noChangeAspect="1"/>
            </p:cNvPicPr>
            <p:nvPr>
              <p:custDataLst>
                <p:tags r:id="rId2"/>
              </p:custDataLst>
            </p:nvPr>
          </p:nvPicPr>
          <p:blipFill>
            <a:blip r:embed="rId8"/>
            <a:srcRect l="22141" t="62090" r="43226" b="5166"/>
            <a:stretch>
              <a:fillRect/>
            </a:stretch>
          </p:blipFill>
          <p:spPr>
            <a:xfrm>
              <a:off x="12914" y="5057"/>
              <a:ext cx="3724" cy="5280"/>
            </a:xfrm>
            <a:prstGeom prst="rect">
              <a:avLst/>
            </a:prstGeom>
          </p:spPr>
        </p:pic>
      </p:grpSp>
      <p:pic>
        <p:nvPicPr>
          <p:cNvPr id="22" name="图形" descr="5d1dse482853c6"/>
          <p:cNvPicPr>
            <a:picLocks noChangeAspect="1"/>
          </p:cNvPicPr>
          <p:nvPr/>
        </p:nvPicPr>
        <p:blipFill>
          <a:blip r:embed="rId7"/>
          <a:srcRect t="64885" r="80052"/>
          <a:stretch>
            <a:fillRect/>
          </a:stretch>
        </p:blipFill>
        <p:spPr>
          <a:xfrm>
            <a:off x="-68580" y="4531995"/>
            <a:ext cx="2642870" cy="2326005"/>
          </a:xfrm>
          <a:prstGeom prst="rect">
            <a:avLst/>
          </a:prstGeom>
        </p:spPr>
      </p:pic>
      <p:pic>
        <p:nvPicPr>
          <p:cNvPr id="23" name="图形" descr="5d1dse482853c6"/>
          <p:cNvPicPr>
            <a:picLocks noChangeAspect="1"/>
          </p:cNvPicPr>
          <p:nvPr/>
        </p:nvPicPr>
        <p:blipFill>
          <a:blip r:embed="rId7"/>
          <a:srcRect l="88234" t="44365" b="25750"/>
          <a:stretch>
            <a:fillRect/>
          </a:stretch>
        </p:blipFill>
        <p:spPr>
          <a:xfrm flipH="1">
            <a:off x="1435735" y="4069080"/>
            <a:ext cx="1228725" cy="1561465"/>
          </a:xfrm>
          <a:prstGeom prst="rect">
            <a:avLst/>
          </a:prstGeom>
        </p:spPr>
      </p:pic>
      <p:pic>
        <p:nvPicPr>
          <p:cNvPr id="12" name="Picture 11"/>
          <p:cNvPicPr>
            <a:picLocks noChangeAspect="1"/>
          </p:cNvPicPr>
          <p:nvPr/>
        </p:nvPicPr>
        <p:blipFill rotWithShape="1">
          <a:blip r:embed="rId9"/>
          <a:srcRect b="53723"/>
          <a:stretch/>
        </p:blipFill>
        <p:spPr>
          <a:xfrm rot="182133">
            <a:off x="2110814" y="1137717"/>
            <a:ext cx="7754784" cy="1847969"/>
          </a:xfrm>
          <a:prstGeom prst="rect">
            <a:avLst/>
          </a:prstGeom>
        </p:spPr>
      </p:pic>
      <p:pic>
        <p:nvPicPr>
          <p:cNvPr id="16" name="Picture 15">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83070" y="-635"/>
            <a:ext cx="1523956" cy="1508868"/>
          </a:xfrm>
          <a:prstGeom prst="rect">
            <a:avLst/>
          </a:prstGeom>
        </p:spPr>
      </p:pic>
      <p:sp>
        <p:nvSpPr>
          <p:cNvPr id="17"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377ECD"/>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377ECD"/>
              </a:solidFill>
              <a:effectLst/>
              <a:uLnTx/>
              <a:uFillTx/>
              <a:latin typeface="#9Slide07 HoneyCream" pitchFamily="2" charset="0"/>
              <a:ea typeface="+mj-ea"/>
              <a:cs typeface="+mj-cs"/>
              <a:sym typeface="Arial"/>
            </a:endParaRPr>
          </a:p>
        </p:txBody>
      </p:sp>
      <p:pic>
        <p:nvPicPr>
          <p:cNvPr id="5" name="Picture 4"/>
          <p:cNvPicPr>
            <a:picLocks noChangeAspect="1"/>
          </p:cNvPicPr>
          <p:nvPr/>
        </p:nvPicPr>
        <p:blipFill>
          <a:blip r:embed="rId11"/>
          <a:stretch>
            <a:fillRect/>
          </a:stretch>
        </p:blipFill>
        <p:spPr>
          <a:xfrm>
            <a:off x="1049297" y="2724838"/>
            <a:ext cx="9711770" cy="1932599"/>
          </a:xfrm>
          <a:prstGeom prst="rect">
            <a:avLst/>
          </a:prstGeom>
        </p:spPr>
      </p:pic>
      <p:pic>
        <p:nvPicPr>
          <p:cNvPr id="6" name="Picture 5"/>
          <p:cNvPicPr>
            <a:picLocks noChangeAspect="1"/>
          </p:cNvPicPr>
          <p:nvPr/>
        </p:nvPicPr>
        <p:blipFill>
          <a:blip r:embed="rId12"/>
          <a:stretch>
            <a:fillRect/>
          </a:stretch>
        </p:blipFill>
        <p:spPr>
          <a:xfrm>
            <a:off x="3209294" y="3609507"/>
            <a:ext cx="5773412" cy="1859441"/>
          </a:xfrm>
          <a:prstGeom prst="rect">
            <a:avLst/>
          </a:prstGeom>
        </p:spPr>
      </p:pic>
    </p:spTree>
    <p:custDataLst>
      <p:tags r:id="rId1"/>
    </p:custDataLst>
    <p:extLst>
      <p:ext uri="{BB962C8B-B14F-4D97-AF65-F5344CB8AC3E}">
        <p14:creationId xmlns:p14="http://schemas.microsoft.com/office/powerpoint/2010/main" val="689138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GỢI Ý</a:t>
              </a:r>
              <a:endPar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9" name="TextBox 8"/>
          <p:cNvSpPr txBox="1"/>
          <p:nvPr/>
        </p:nvSpPr>
        <p:spPr>
          <a:xfrm>
            <a:off x="770710" y="1403559"/>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Những khoản chi cố định hàng tháng của gia đình em là gì?</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151708" y="1942214"/>
            <a:ext cx="6945086" cy="584775"/>
          </a:xfrm>
          <a:prstGeom prst="rect">
            <a:avLst/>
          </a:prstGeom>
          <a:noFill/>
        </p:spPr>
        <p:txBody>
          <a:bodyPr wrap="square" rtlCol="0">
            <a:spAutoFit/>
          </a:bodyPr>
          <a:lstStyle/>
          <a:p>
            <a:r>
              <a:rPr lang="nl-NL" sz="3200">
                <a:solidFill>
                  <a:schemeClr val="accent4">
                    <a:lumMod val="75000"/>
                  </a:schemeClr>
                </a:solidFill>
                <a:latin typeface="Cambria" panose="02040503050406030204" pitchFamily="18" charset="0"/>
                <a:ea typeface="Cambria" panose="02040503050406030204" pitchFamily="18" charset="0"/>
              </a:rPr>
              <a:t>Tiền ăn, tiền điện, nước, tiền học,....</a:t>
            </a:r>
            <a:endParaRPr lang="en-US" sz="4800">
              <a:solidFill>
                <a:schemeClr val="accent4">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549632"/>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Có khoản chi nào phát sinh không?</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1151708" y="3182109"/>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Sinh nhật bạn bè, sinh nhật người thân, đám cưới</a:t>
            </a:r>
            <a:r>
              <a:rPr lang="nl-NL" sz="3200">
                <a:solidFill>
                  <a:schemeClr val="accent3">
                    <a:lumMod val="75000"/>
                  </a:schemeClr>
                </a:solidFill>
                <a:latin typeface="Cambria" panose="02040503050406030204" pitchFamily="18" charset="0"/>
                <a:ea typeface="Cambria" panose="02040503050406030204" pitchFamily="18" charset="0"/>
              </a:rPr>
              <a:t>, </a:t>
            </a:r>
            <a:r>
              <a:rPr lang="nl-NL" sz="3200" smtClean="0">
                <a:solidFill>
                  <a:schemeClr val="accent3">
                    <a:lumMod val="75000"/>
                  </a:schemeClr>
                </a:solidFill>
                <a:latin typeface="Cambria" panose="02040503050406030204" pitchFamily="18" charset="0"/>
                <a:ea typeface="Cambria" panose="02040503050406030204" pitchFamily="18" charset="0"/>
              </a:rPr>
              <a:t>mua đồ đạc, sửa xe, ....</a:t>
            </a:r>
            <a:endParaRPr lang="en-US" sz="480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860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GỢI Ý</a:t>
              </a:r>
              <a:endPar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9" name="TextBox 8"/>
          <p:cNvSpPr txBox="1"/>
          <p:nvPr/>
        </p:nvSpPr>
        <p:spPr>
          <a:xfrm>
            <a:off x="770710" y="1403559"/>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Thế nào là chi tiêu tiết kiệm?</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151708" y="1942214"/>
            <a:ext cx="10487298" cy="1077218"/>
          </a:xfrm>
          <a:prstGeom prst="rect">
            <a:avLst/>
          </a:prstGeom>
          <a:noFill/>
        </p:spPr>
        <p:txBody>
          <a:bodyPr wrap="square" rtlCol="0">
            <a:spAutoFit/>
          </a:bodyPr>
          <a:lstStyle/>
          <a:p>
            <a:pPr algn="just"/>
            <a:r>
              <a:rPr lang="nl-NL" sz="3200" smtClean="0">
                <a:solidFill>
                  <a:schemeClr val="accent3">
                    <a:lumMod val="75000"/>
                  </a:schemeClr>
                </a:solidFill>
                <a:latin typeface="Cambria" panose="02040503050406030204" pitchFamily="18" charset="0"/>
                <a:ea typeface="Cambria" panose="02040503050406030204" pitchFamily="18" charset="0"/>
              </a:rPr>
              <a:t>Mua </a:t>
            </a:r>
            <a:r>
              <a:rPr lang="nl-NL" sz="3200">
                <a:solidFill>
                  <a:schemeClr val="accent3">
                    <a:lumMod val="75000"/>
                  </a:schemeClr>
                </a:solidFill>
                <a:latin typeface="Cambria" panose="02040503050406030204" pitchFamily="18" charset="0"/>
                <a:ea typeface="Cambria" panose="02040503050406030204" pitchFamily="18" charset="0"/>
              </a:rPr>
              <a:t>vừa đủ, phù hợp với tài chính gia đình, không mua thừa mà không dùng đến.</a:t>
            </a:r>
            <a:endParaRPr lang="en-US" sz="3200">
              <a:solidFill>
                <a:schemeClr val="accent3">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973312"/>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Lợi ích của việc chi tiêu tiết kiệm.</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1151708" y="3558087"/>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Khi chi tiêu tiết kiệm, hợp lý, gia đình sẽ không gặp khó khăn về tài chính.</a:t>
            </a:r>
            <a:endParaRPr lang="en-US" sz="320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74053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5">
            <a:extLst>
              <a:ext uri="{FF2B5EF4-FFF2-40B4-BE49-F238E27FC236}">
                <a16:creationId xmlns:a16="http://schemas.microsoft.com/office/drawing/2014/main" id="{1B8F5CE4-43CB-514E-4C43-46768B45E28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54358" y="1989205"/>
            <a:ext cx="10083282" cy="4466896"/>
          </a:xfrm>
          <a:prstGeom prst="rect">
            <a:avLst/>
          </a:prstGeom>
        </p:spPr>
      </p:pic>
      <p:pic>
        <p:nvPicPr>
          <p:cNvPr id="3" name="Hình ảnh 7">
            <a:extLst>
              <a:ext uri="{FF2B5EF4-FFF2-40B4-BE49-F238E27FC236}">
                <a16:creationId xmlns:a16="http://schemas.microsoft.com/office/drawing/2014/main" id="{4CB8DA00-82F7-55C1-1E6E-75B56DB2CC33}"/>
              </a:ext>
            </a:extLst>
          </p:cNvPr>
          <p:cNvPicPr>
            <a:picLocks noChangeAspect="1"/>
          </p:cNvPicPr>
          <p:nvPr/>
        </p:nvPicPr>
        <p:blipFill>
          <a:blip r:embed="rId4"/>
          <a:stretch>
            <a:fillRect/>
          </a:stretch>
        </p:blipFill>
        <p:spPr>
          <a:xfrm>
            <a:off x="3468395" y="879637"/>
            <a:ext cx="5255207" cy="1109568"/>
          </a:xfrm>
          <a:prstGeom prst="rect">
            <a:avLst/>
          </a:prstGeom>
        </p:spPr>
      </p:pic>
    </p:spTree>
    <p:extLst>
      <p:ext uri="{BB962C8B-B14F-4D97-AF65-F5344CB8AC3E}">
        <p14:creationId xmlns:p14="http://schemas.microsoft.com/office/powerpoint/2010/main" val="3975038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069" t="10582" r="38495" b="50757"/>
          <a:stretch/>
        </p:blipFill>
        <p:spPr>
          <a:xfrm>
            <a:off x="1190820" y="651184"/>
            <a:ext cx="2925116" cy="2152552"/>
          </a:xfrm>
          <a:prstGeom prst="rect">
            <a:avLst/>
          </a:prstGeom>
        </p:spPr>
      </p:pic>
      <p:sp>
        <p:nvSpPr>
          <p:cNvPr id="3" name="TextBox 2"/>
          <p:cNvSpPr txBox="1"/>
          <p:nvPr/>
        </p:nvSpPr>
        <p:spPr>
          <a:xfrm>
            <a:off x="1045030" y="2527157"/>
            <a:ext cx="9418320" cy="2308324"/>
          </a:xfrm>
          <a:prstGeom prst="rect">
            <a:avLst/>
          </a:prstGeom>
          <a:noFill/>
        </p:spPr>
        <p:txBody>
          <a:bodyPr wrap="square" rtlCol="0">
            <a:spAutoFit/>
          </a:bodyPr>
          <a:lstStyle/>
          <a:p>
            <a:pPr algn="just"/>
            <a:r>
              <a:rPr kumimoji="0" lang="en-US" sz="3600" b="1"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rPr>
              <a:t>    </a:t>
            </a:r>
            <a:r>
              <a:rPr lang="nl-NL" sz="3600" b="1">
                <a:solidFill>
                  <a:srgbClr val="002060"/>
                </a:solidFill>
                <a:latin typeface="Cambria" panose="02040503050406030204" pitchFamily="18" charset="0"/>
                <a:ea typeface="Cambria" panose="02040503050406030204" pitchFamily="18" charset="0"/>
              </a:rPr>
              <a:t>Việc chi tiêu phù hợp với các khoản thu là rất cần thiết đối với mỗi gia đình. Khi cân đối được thu – chi và chi tiêu tiết kiệm, các gia đình sẽ không gặp khó khăn về tài chính.</a:t>
            </a:r>
            <a:endParaRPr lang="en-US" sz="3600" b="1">
              <a:solidFill>
                <a:srgbClr val="002060"/>
              </a:solidFill>
              <a:latin typeface="Cambria" panose="02040503050406030204" pitchFamily="18" charset="0"/>
              <a:ea typeface="Cambria" panose="02040503050406030204" pitchFamily="18"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a:off x="10651044" y="2596784"/>
            <a:ext cx="1482275" cy="4410075"/>
          </a:xfrm>
          <a:prstGeom prst="rect">
            <a:avLst/>
          </a:prstGeom>
        </p:spPr>
      </p:pic>
    </p:spTree>
    <p:extLst>
      <p:ext uri="{BB962C8B-B14F-4D97-AF65-F5344CB8AC3E}">
        <p14:creationId xmlns:p14="http://schemas.microsoft.com/office/powerpoint/2010/main" val="525041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20570" y="504619"/>
            <a:ext cx="6559865" cy="963251"/>
          </a:xfrm>
          <a:prstGeom prst="rect">
            <a:avLst/>
          </a:prstGeom>
        </p:spPr>
      </p:pic>
      <p:sp>
        <p:nvSpPr>
          <p:cNvPr id="5" name="TextBox 4"/>
          <p:cNvSpPr txBox="1"/>
          <p:nvPr/>
        </p:nvSpPr>
        <p:spPr>
          <a:xfrm>
            <a:off x="3670663" y="1467870"/>
            <a:ext cx="5995851" cy="5093702"/>
          </a:xfrm>
          <a:prstGeom prst="rect">
            <a:avLst/>
          </a:prstGeom>
          <a:noFill/>
        </p:spPr>
        <p:txBody>
          <a:bodyPr wrap="square" rtlCol="0">
            <a:spAutoFit/>
          </a:bodyPr>
          <a:lstStyle/>
          <a:p>
            <a:pPr>
              <a:spcAft>
                <a:spcPts val="600"/>
              </a:spcAft>
            </a:pPr>
            <a:r>
              <a:rPr lang="en-US" sz="3200" b="1" smtClean="0">
                <a:latin typeface="Cambria" panose="02040503050406030204" pitchFamily="18" charset="0"/>
                <a:ea typeface="Cambria" panose="02040503050406030204" pitchFamily="18" charset="0"/>
              </a:rPr>
              <a:t>CHI TIÊU TIẾT KIỆM</a:t>
            </a:r>
          </a:p>
          <a:p>
            <a:r>
              <a:rPr lang="en-US" sz="3200" smtClean="0">
                <a:latin typeface="Cambria" panose="02040503050406030204" pitchFamily="18" charset="0"/>
                <a:ea typeface="Cambria" panose="02040503050406030204" pitchFamily="18" charset="0"/>
              </a:rPr>
              <a:t>Mua sắm vừa đủ dùng:</a:t>
            </a:r>
          </a:p>
          <a:p>
            <a:r>
              <a:rPr lang="en-US" sz="3200" smtClean="0">
                <a:latin typeface="Cambria" panose="02040503050406030204" pitchFamily="18" charset="0"/>
                <a:ea typeface="Cambria" panose="02040503050406030204" pitchFamily="18" charset="0"/>
              </a:rPr>
              <a:t>Không thừa mà không thiếu.</a:t>
            </a:r>
          </a:p>
          <a:p>
            <a:r>
              <a:rPr lang="en-US" sz="3200" smtClean="0">
                <a:latin typeface="Cambria" panose="02040503050406030204" pitchFamily="18" charset="0"/>
                <a:ea typeface="Cambria" panose="02040503050406030204" pitchFamily="18" charset="0"/>
              </a:rPr>
              <a:t>Có khoản tiền dự phòng – </a:t>
            </a:r>
          </a:p>
          <a:p>
            <a:r>
              <a:rPr lang="en-US" sz="3200" smtClean="0">
                <a:latin typeface="Cambria" panose="02040503050406030204" pitchFamily="18" charset="0"/>
                <a:ea typeface="Cambria" panose="02040503050406030204" pitchFamily="18" charset="0"/>
              </a:rPr>
              <a:t>Để riêng khi cần đến.</a:t>
            </a:r>
          </a:p>
          <a:p>
            <a:r>
              <a:rPr lang="en-US" sz="3200" smtClean="0">
                <a:latin typeface="Cambria" panose="02040503050406030204" pitchFamily="18" charset="0"/>
                <a:ea typeface="Cambria" panose="02040503050406030204" pitchFamily="18" charset="0"/>
              </a:rPr>
              <a:t>Chi tiêu nên tiết kiệm</a:t>
            </a:r>
          </a:p>
          <a:p>
            <a:r>
              <a:rPr lang="en-US" sz="3200" smtClean="0">
                <a:latin typeface="Cambria" panose="02040503050406030204" pitchFamily="18" charset="0"/>
                <a:ea typeface="Cambria" panose="02040503050406030204" pitchFamily="18" charset="0"/>
              </a:rPr>
              <a:t>Để không thấp thỏm lo</a:t>
            </a:r>
          </a:p>
          <a:p>
            <a:r>
              <a:rPr lang="en-US" sz="3200" smtClean="0">
                <a:latin typeface="Cambria" panose="02040503050406030204" pitchFamily="18" charset="0"/>
                <a:ea typeface="Cambria" panose="02040503050406030204" pitchFamily="18" charset="0"/>
              </a:rPr>
              <a:t>“Khéo ăn thì sẽ no</a:t>
            </a:r>
          </a:p>
          <a:p>
            <a:r>
              <a:rPr lang="en-US" sz="3200" smtClean="0">
                <a:latin typeface="Cambria" panose="02040503050406030204" pitchFamily="18" charset="0"/>
                <a:ea typeface="Cambria" panose="02040503050406030204" pitchFamily="18" charset="0"/>
              </a:rPr>
              <a:t>Khéo co thì được ấm”.</a:t>
            </a:r>
          </a:p>
          <a:p>
            <a:pPr algn="r"/>
            <a:r>
              <a:rPr lang="en-US" sz="3200" i="1" smtClean="0">
                <a:latin typeface="Cambria" panose="02040503050406030204" pitchFamily="18" charset="0"/>
                <a:ea typeface="Cambria" panose="02040503050406030204" pitchFamily="18" charset="0"/>
              </a:rPr>
              <a:t>(Thụy Anh)</a:t>
            </a:r>
            <a:endParaRPr lang="en-US" sz="3200" i="1">
              <a:latin typeface="Cambria" panose="02040503050406030204" pitchFamily="18" charset="0"/>
              <a:ea typeface="Cambria" panose="02040503050406030204" pitchFamily="18" charset="0"/>
            </a:endParaRPr>
          </a:p>
        </p:txBody>
      </p:sp>
      <p:pic>
        <p:nvPicPr>
          <p:cNvPr id="6" name="Đồ họa 3">
            <a:extLst>
              <a:ext uri="{FF2B5EF4-FFF2-40B4-BE49-F238E27FC236}">
                <a16:creationId xmlns:a16="http://schemas.microsoft.com/office/drawing/2014/main" id="{4189120A-EDF5-2B66-204C-DA389D92D96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80473" y="2281140"/>
            <a:ext cx="2740097" cy="3807835"/>
          </a:xfrm>
          <a:prstGeom prst="rect">
            <a:avLst/>
          </a:prstGeom>
        </p:spPr>
      </p:pic>
    </p:spTree>
    <p:extLst>
      <p:ext uri="{BB962C8B-B14F-4D97-AF65-F5344CB8AC3E}">
        <p14:creationId xmlns:p14="http://schemas.microsoft.com/office/powerpoint/2010/main" val="4063324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1318256">
            <a:off x="1223669" y="548371"/>
            <a:ext cx="4109060" cy="2755631"/>
          </a:xfrm>
          <a:prstGeom prst="rect">
            <a:avLst/>
          </a:prstGeom>
        </p:spPr>
      </p:pic>
      <p:pic>
        <p:nvPicPr>
          <p:cNvPr id="7" name="图片 55">
            <a:extLst>
              <a:ext uri="{FF2B5EF4-FFF2-40B4-BE49-F238E27FC236}">
                <a16:creationId xmlns:a16="http://schemas.microsoft.com/office/drawing/2014/main" id="{FC252311-5B28-D452-D611-B7EF42583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8" name="Picture 7"/>
          <p:cNvPicPr>
            <a:picLocks noChangeAspect="1"/>
          </p:cNvPicPr>
          <p:nvPr/>
        </p:nvPicPr>
        <p:blipFill>
          <a:blip r:embed="rId4"/>
          <a:stretch>
            <a:fillRect/>
          </a:stretch>
        </p:blipFill>
        <p:spPr>
          <a:xfrm>
            <a:off x="1437584" y="2674121"/>
            <a:ext cx="9211854" cy="3023878"/>
          </a:xfrm>
          <a:prstGeom prst="rect">
            <a:avLst/>
          </a:prstGeom>
        </p:spPr>
      </p:pic>
    </p:spTree>
    <p:extLst>
      <p:ext uri="{BB962C8B-B14F-4D97-AF65-F5344CB8AC3E}">
        <p14:creationId xmlns:p14="http://schemas.microsoft.com/office/powerpoint/2010/main" val="3594577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2" y="580791"/>
            <a:ext cx="10554787" cy="1200329"/>
          </a:xfrm>
          <a:prstGeom prst="rect">
            <a:avLst/>
          </a:prstGeom>
          <a:noFill/>
        </p:spPr>
        <p:txBody>
          <a:bodyPr wrap="square" rtlCol="0">
            <a:spAutoFit/>
          </a:bodyPr>
          <a:lstStyle/>
          <a:p>
            <a:pPr algn="just"/>
            <a:r>
              <a:rPr kumimoji="0" lang="en-US" sz="3600" b="1"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rPr>
              <a:t>Chọn một</a:t>
            </a:r>
            <a:r>
              <a:rPr kumimoji="0" lang="en-US" sz="3600" b="1" u="none" strike="noStrike" kern="1200" cap="none" spc="0" normalizeH="0" noProof="0" smtClean="0">
                <a:ln>
                  <a:noFill/>
                </a:ln>
                <a:solidFill>
                  <a:srgbClr val="002060"/>
                </a:solidFill>
                <a:effectLst/>
                <a:uLnTx/>
                <a:uFillTx/>
                <a:latin typeface="Cambria" panose="02040503050406030204" pitchFamily="18" charset="0"/>
                <a:ea typeface="Cambria" panose="02040503050406030204" pitchFamily="18" charset="0"/>
              </a:rPr>
              <a:t> trong các trường hợp sau để thực hành việc chi tiêu: </a:t>
            </a:r>
            <a:endParaRPr lang="en-US" sz="3600" b="1">
              <a:solidFill>
                <a:srgbClr val="002060"/>
              </a:solidFill>
              <a:latin typeface="Cambria" panose="02040503050406030204" pitchFamily="18" charset="0"/>
              <a:ea typeface="Cambria" panose="02040503050406030204" pitchFamily="18" charset="0"/>
            </a:endParaRPr>
          </a:p>
        </p:txBody>
      </p:sp>
      <p:sp>
        <p:nvSpPr>
          <p:cNvPr id="3" name="TextBox 2"/>
          <p:cNvSpPr txBox="1"/>
          <p:nvPr/>
        </p:nvSpPr>
        <p:spPr>
          <a:xfrm>
            <a:off x="910046" y="1948037"/>
            <a:ext cx="10554787" cy="2708434"/>
          </a:xfrm>
          <a:prstGeom prst="rect">
            <a:avLst/>
          </a:prstGeom>
          <a:noFill/>
        </p:spPr>
        <p:txBody>
          <a:bodyPr wrap="square" rtlCol="0">
            <a:spAutoFit/>
          </a:bodyPr>
          <a:lstStyle/>
          <a:p>
            <a:pPr algn="just">
              <a:spcAft>
                <a:spcPts val="600"/>
              </a:spcAft>
            </a:pPr>
            <a:r>
              <a:rPr lang="en-US" sz="3200">
                <a:latin typeface="Cambria" panose="02040503050406030204" pitchFamily="18" charset="0"/>
                <a:ea typeface="Cambria" panose="02040503050406030204" pitchFamily="18" charset="0"/>
              </a:rPr>
              <a:t>+ Mua quà </a:t>
            </a:r>
            <a:r>
              <a:rPr lang="en-US" sz="3200">
                <a:latin typeface="Cambria" panose="02040503050406030204" pitchFamily="18" charset="0"/>
                <a:ea typeface="Cambria" panose="02040503050406030204" pitchFamily="18" charset="0"/>
              </a:rPr>
              <a:t>năm </a:t>
            </a:r>
            <a:r>
              <a:rPr lang="en-US" sz="3200" smtClean="0">
                <a:latin typeface="Cambria" panose="02040503050406030204" pitchFamily="18" charset="0"/>
                <a:ea typeface="Cambria" panose="02040503050406030204" pitchFamily="18" charset="0"/>
              </a:rPr>
              <a:t>mới </a:t>
            </a:r>
            <a:r>
              <a:rPr lang="en-US" sz="3200">
                <a:latin typeface="Cambria" panose="02040503050406030204" pitchFamily="18" charset="0"/>
                <a:ea typeface="Cambria" panose="02040503050406030204" pitchFamily="18" charset="0"/>
              </a:rPr>
              <a:t>cho các thành viên trong gia đình với tổng số tiền 1 000 000 đồng.</a:t>
            </a:r>
          </a:p>
          <a:p>
            <a:pPr algn="just">
              <a:spcAft>
                <a:spcPts val="600"/>
              </a:spcAft>
            </a:pPr>
            <a:r>
              <a:rPr lang="en-US" sz="3200">
                <a:latin typeface="Cambria" panose="02040503050406030204" pitchFamily="18" charset="0"/>
                <a:ea typeface="Cambria" panose="02040503050406030204" pitchFamily="18" charset="0"/>
              </a:rPr>
              <a:t>+ Mua hoa và đồ trang trí Tết với số tiền 500 000 đồng.</a:t>
            </a:r>
          </a:p>
          <a:p>
            <a:pPr algn="just">
              <a:spcAft>
                <a:spcPts val="600"/>
              </a:spcAft>
            </a:pPr>
            <a:r>
              <a:rPr lang="en-US" sz="3200">
                <a:latin typeface="Cambria" panose="02040503050406030204" pitchFamily="18" charset="0"/>
                <a:ea typeface="Cambria" panose="02040503050406030204" pitchFamily="18" charset="0"/>
              </a:rPr>
              <a:t>+ Mua bánh kẹo và thực phẩm để mời khách khi đến thăm nhà ngày Tết với số tiền 800 000 đồng.</a:t>
            </a:r>
          </a:p>
        </p:txBody>
      </p:sp>
    </p:spTree>
    <p:extLst>
      <p:ext uri="{BB962C8B-B14F-4D97-AF65-F5344CB8AC3E}">
        <p14:creationId xmlns:p14="http://schemas.microsoft.com/office/powerpoint/2010/main" val="2403797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2" y="580791"/>
            <a:ext cx="10554787" cy="1200329"/>
          </a:xfrm>
          <a:prstGeom prst="rect">
            <a:avLst/>
          </a:prstGeom>
          <a:noFill/>
        </p:spPr>
        <p:txBody>
          <a:bodyPr wrap="square" rtlCol="0">
            <a:spAutoFit/>
          </a:bodyPr>
          <a:lstStyle/>
          <a:p>
            <a:pPr algn="just"/>
            <a:r>
              <a:rPr kumimoji="0" lang="en-US" sz="3600" b="1"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rPr>
              <a:t>So sánh</a:t>
            </a:r>
            <a:r>
              <a:rPr kumimoji="0" lang="en-US" sz="3600" b="1" u="none" strike="noStrike" kern="1200" cap="none" spc="0" normalizeH="0" noProof="0" smtClean="0">
                <a:ln>
                  <a:noFill/>
                </a:ln>
                <a:solidFill>
                  <a:srgbClr val="002060"/>
                </a:solidFill>
                <a:effectLst/>
                <a:uLnTx/>
                <a:uFillTx/>
                <a:latin typeface="Cambria" panose="02040503050406030204" pitchFamily="18" charset="0"/>
                <a:ea typeface="Cambria" panose="02040503050406030204" pitchFamily="18" charset="0"/>
              </a:rPr>
              <a:t> giá của các mặt hàng và thảo luận để lựa chọn mặt hàng cho phù hợp với số tiền mình có.</a:t>
            </a:r>
            <a:endParaRPr lang="en-US" sz="3600" b="1">
              <a:solidFill>
                <a:srgbClr val="002060"/>
              </a:solidFill>
              <a:latin typeface="Cambria" panose="02040503050406030204" pitchFamily="18" charset="0"/>
              <a:ea typeface="Cambria" panose="02040503050406030204" pitchFamily="18" charset="0"/>
            </a:endParaRPr>
          </a:p>
        </p:txBody>
      </p:sp>
      <p:grpSp>
        <p:nvGrpSpPr>
          <p:cNvPr id="4" name="Group 3"/>
          <p:cNvGrpSpPr/>
          <p:nvPr/>
        </p:nvGrpSpPr>
        <p:grpSpPr>
          <a:xfrm>
            <a:off x="3738387" y="1675062"/>
            <a:ext cx="3960188" cy="1567791"/>
            <a:chOff x="252583" y="146709"/>
            <a:chExt cx="4995863" cy="1581150"/>
          </a:xfrm>
        </p:grpSpPr>
        <p:pic>
          <p:nvPicPr>
            <p:cNvPr id="5"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6" name="TextBox 5"/>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YÊ</a:t>
              </a:r>
              <a:r>
                <a:rPr lang="en-US" sz="4000" b="1" smtClean="0">
                  <a:solidFill>
                    <a:srgbClr val="002060"/>
                  </a:solidFill>
                  <a:latin typeface="Cambria" panose="02040503050406030204" pitchFamily="18" charset="0"/>
                  <a:ea typeface="Cambria" panose="02040503050406030204" pitchFamily="18" charset="0"/>
                </a:rPr>
                <a:t>U CẦU</a:t>
              </a:r>
              <a:endPar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7" name="TextBox 6"/>
          <p:cNvSpPr txBox="1"/>
          <p:nvPr/>
        </p:nvSpPr>
        <p:spPr>
          <a:xfrm>
            <a:off x="627017" y="3031107"/>
            <a:ext cx="11116492" cy="2554545"/>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 Xác định tổng số tiền nhóm có.</a:t>
            </a:r>
          </a:p>
          <a:p>
            <a:pPr algn="just"/>
            <a:r>
              <a:rPr lang="en-US" sz="3200">
                <a:latin typeface="Cambria" panose="02040503050406030204" pitchFamily="18" charset="0"/>
                <a:ea typeface="Cambria" panose="02040503050406030204" pitchFamily="18" charset="0"/>
              </a:rPr>
              <a:t>+ Với số tiền ấy, nhóm dự định sẽ mua những mặt hàng nào để đáp ứng yêu cầu tình huống đặt ra?</a:t>
            </a:r>
          </a:p>
          <a:p>
            <a:pPr algn="just"/>
            <a:r>
              <a:rPr lang="en-US" sz="3200">
                <a:latin typeface="Cambria" panose="02040503050406030204" pitchFamily="18" charset="0"/>
                <a:ea typeface="Cambria" panose="02040503050406030204" pitchFamily="18" charset="0"/>
              </a:rPr>
              <a:t>+ So sánh giá của các mặt hàng để lựa chọn mặt hàng phù hợp nhất.</a:t>
            </a:r>
            <a:endParaRPr lang="en-US" sz="48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6564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7">
            <a:extLst>
              <a:ext uri="{FF2B5EF4-FFF2-40B4-BE49-F238E27FC236}">
                <a16:creationId xmlns:a16="http://schemas.microsoft.com/office/drawing/2014/main" id="{4CB8DA00-82F7-55C1-1E6E-75B56DB2CC33}"/>
              </a:ext>
            </a:extLst>
          </p:cNvPr>
          <p:cNvPicPr>
            <a:picLocks noChangeAspect="1"/>
          </p:cNvPicPr>
          <p:nvPr/>
        </p:nvPicPr>
        <p:blipFill>
          <a:blip r:embed="rId2"/>
          <a:stretch>
            <a:fillRect/>
          </a:stretch>
        </p:blipFill>
        <p:spPr>
          <a:xfrm>
            <a:off x="3455332" y="500814"/>
            <a:ext cx="5255207" cy="1109568"/>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108353" y="1701822"/>
            <a:ext cx="8150917" cy="4764883"/>
          </a:xfrm>
          <a:prstGeom prst="rect">
            <a:avLst/>
          </a:prstGeom>
        </p:spPr>
      </p:pic>
    </p:spTree>
    <p:extLst>
      <p:ext uri="{BB962C8B-B14F-4D97-AF65-F5344CB8AC3E}">
        <p14:creationId xmlns:p14="http://schemas.microsoft.com/office/powerpoint/2010/main" val="2592594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1" y="560368"/>
            <a:ext cx="10916350" cy="6015244"/>
          </a:xfrm>
          <a:prstGeom prst="rect">
            <a:avLst/>
          </a:prstGeom>
        </p:spPr>
      </p:pic>
      <p:pic>
        <p:nvPicPr>
          <p:cNvPr id="5" name="Đồ họa 5">
            <a:extLst>
              <a:ext uri="{FF2B5EF4-FFF2-40B4-BE49-F238E27FC236}">
                <a16:creationId xmlns:a16="http://schemas.microsoft.com/office/drawing/2014/main" id="{900413A0-4EF4-2CE1-DC66-887E124C0124}"/>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flipH="1">
            <a:off x="360020" y="2547670"/>
            <a:ext cx="2336792" cy="3807835"/>
          </a:xfrm>
          <a:prstGeom prst="rect">
            <a:avLst/>
          </a:prstGeom>
        </p:spPr>
      </p:pic>
      <p:pic>
        <p:nvPicPr>
          <p:cNvPr id="6" name="图片 55">
            <a:extLst>
              <a:ext uri="{FF2B5EF4-FFF2-40B4-BE49-F238E27FC236}">
                <a16:creationId xmlns:a16="http://schemas.microsoft.com/office/drawing/2014/main" id="{FC252311-5B28-D452-D611-B7EF425834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7" name="Picture 6"/>
          <p:cNvPicPr>
            <a:picLocks noChangeAspect="1"/>
          </p:cNvPicPr>
          <p:nvPr/>
        </p:nvPicPr>
        <p:blipFill>
          <a:blip r:embed="rId7"/>
          <a:stretch>
            <a:fillRect/>
          </a:stretch>
        </p:blipFill>
        <p:spPr>
          <a:xfrm>
            <a:off x="3648690" y="1848862"/>
            <a:ext cx="4881355" cy="2986619"/>
          </a:xfrm>
          <a:prstGeom prst="rect">
            <a:avLst/>
          </a:prstGeom>
        </p:spPr>
      </p:pic>
    </p:spTree>
    <p:extLst>
      <p:ext uri="{BB962C8B-B14F-4D97-AF65-F5344CB8AC3E}">
        <p14:creationId xmlns:p14="http://schemas.microsoft.com/office/powerpoint/2010/main" val="3111248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2"/>
          <a:stretch>
            <a:fillRect/>
          </a:stretch>
        </p:blipFill>
        <p:spPr>
          <a:xfrm>
            <a:off x="2319643" y="148902"/>
            <a:ext cx="7206214" cy="1508443"/>
          </a:xfrm>
          <a:prstGeom prst="rect">
            <a:avLst/>
          </a:prstGeom>
        </p:spPr>
      </p:pic>
      <p:sp>
        <p:nvSpPr>
          <p:cNvPr id="3" name="TextBox 2"/>
          <p:cNvSpPr txBox="1"/>
          <p:nvPr/>
        </p:nvSpPr>
        <p:spPr>
          <a:xfrm>
            <a:off x="770710" y="1452705"/>
            <a:ext cx="10853736" cy="4401205"/>
          </a:xfrm>
          <a:prstGeom prst="rect">
            <a:avLst/>
          </a:prstGeom>
          <a:noFill/>
        </p:spPr>
        <p:txBody>
          <a:bodyPr wrap="square" rtlCol="0">
            <a:spAutoFit/>
          </a:bodyPr>
          <a:lstStyle/>
          <a:p>
            <a:pPr algn="just"/>
            <a:r>
              <a:rPr lang="nl-NL" sz="2800" b="1">
                <a:solidFill>
                  <a:schemeClr val="accent4">
                    <a:lumMod val="50000"/>
                  </a:schemeClr>
                </a:solidFill>
                <a:latin typeface="Cambria" panose="02040503050406030204" pitchFamily="18" charset="0"/>
                <a:ea typeface="Cambria" panose="02040503050406030204" pitchFamily="18" charset="0"/>
              </a:rPr>
              <a:t>- </a:t>
            </a:r>
            <a:r>
              <a:rPr lang="en-US" sz="2800" b="1">
                <a:solidFill>
                  <a:schemeClr val="accent4">
                    <a:lumMod val="50000"/>
                  </a:schemeClr>
                </a:solidFill>
                <a:latin typeface="Cambria" panose="02040503050406030204" pitchFamily="18" charset="0"/>
                <a:ea typeface="Cambria" panose="02040503050406030204" pitchFamily="18" charset="0"/>
              </a:rPr>
              <a:t>HS biết cách ghi chép và theo dõi được các nguồn thu, chi cá nhân.</a:t>
            </a:r>
          </a:p>
          <a:p>
            <a:pPr algn="just"/>
            <a:r>
              <a:rPr lang="en-US" sz="2800" b="1">
                <a:solidFill>
                  <a:schemeClr val="accent4">
                    <a:lumMod val="50000"/>
                  </a:schemeClr>
                </a:solidFill>
                <a:latin typeface="Cambria" panose="02040503050406030204" pitchFamily="18" charset="0"/>
                <a:ea typeface="Cambria" panose="02040503050406030204" pitchFamily="18" charset="0"/>
              </a:rPr>
              <a:t>- Xác định được nguồn hàng hóa và mặt hàng muốn mua phù hợp với khả năng tài chính cá nhân và gia đình.</a:t>
            </a:r>
          </a:p>
          <a:p>
            <a:pPr algn="just"/>
            <a:r>
              <a:rPr lang="en-US" sz="2800" b="1">
                <a:solidFill>
                  <a:schemeClr val="accent4">
                    <a:lumMod val="50000"/>
                  </a:schemeClr>
                </a:solidFill>
                <a:latin typeface="Cambria" panose="02040503050406030204" pitchFamily="18" charset="0"/>
                <a:ea typeface="Cambria" panose="02040503050406030204" pitchFamily="18" charset="0"/>
              </a:rPr>
              <a:t>- Hiểu được thế nào là chi tiêu tiết kiệm và lợi ích của việc chi tiêu tiết kiệm.</a:t>
            </a:r>
          </a:p>
          <a:p>
            <a:pPr algn="just"/>
            <a:r>
              <a:rPr lang="en-US" sz="2800" b="1">
                <a:solidFill>
                  <a:schemeClr val="accent4">
                    <a:lumMod val="50000"/>
                  </a:schemeClr>
                </a:solidFill>
                <a:latin typeface="Cambria" panose="02040503050406030204" pitchFamily="18" charset="0"/>
                <a:ea typeface="Cambria" panose="02040503050406030204" pitchFamily="18" charset="0"/>
              </a:rPr>
              <a:t>- Rèn luyện và phát triển kĩ năng nghe – nói góp phần phát triển năng lực ngôn ngữ.</a:t>
            </a:r>
          </a:p>
          <a:p>
            <a:pPr algn="just"/>
            <a:r>
              <a:rPr lang="en-US" sz="2800" b="1">
                <a:solidFill>
                  <a:schemeClr val="accent4">
                    <a:lumMod val="50000"/>
                  </a:schemeClr>
                </a:solidFill>
                <a:latin typeface="Cambria" panose="02040503050406030204" pitchFamily="18" charset="0"/>
                <a:ea typeface="Cambria" panose="02040503050406030204" pitchFamily="18" charset="0"/>
              </a:rPr>
              <a:t>- Tự rèn luyện kĩ năng tiết kiệm và chi tiêu hợp lí, qua đó góp phần phát triển năng lực tính </a:t>
            </a:r>
            <a:r>
              <a:rPr lang="en-US" sz="2800" b="1">
                <a:solidFill>
                  <a:schemeClr val="accent4">
                    <a:lumMod val="50000"/>
                  </a:schemeClr>
                </a:solidFill>
                <a:latin typeface="Cambria" panose="02040503050406030204" pitchFamily="18" charset="0"/>
                <a:ea typeface="Cambria" panose="02040503050406030204" pitchFamily="18" charset="0"/>
              </a:rPr>
              <a:t>toán</a:t>
            </a:r>
            <a:r>
              <a:rPr lang="en-US" sz="2800" b="1" smtClean="0">
                <a:solidFill>
                  <a:schemeClr val="accent4">
                    <a:lumMod val="50000"/>
                  </a:schemeClr>
                </a:solidFill>
                <a:latin typeface="Cambria" panose="02040503050406030204" pitchFamily="18" charset="0"/>
                <a:ea typeface="Cambria" panose="02040503050406030204" pitchFamily="18" charset="0"/>
              </a:rPr>
              <a:t>.</a:t>
            </a:r>
            <a:endParaRPr lang="en-US" sz="2800" b="1">
              <a:solidFill>
                <a:schemeClr val="accent4">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35852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66857"/>
          </a:xfrm>
          <a:prstGeom prst="rect">
            <a:avLst/>
          </a:prstGeom>
        </p:spPr>
      </p:pic>
      <p:sp>
        <p:nvSpPr>
          <p:cNvPr id="3" name="TextBox 2"/>
          <p:cNvSpPr txBox="1"/>
          <p:nvPr/>
        </p:nvSpPr>
        <p:spPr>
          <a:xfrm>
            <a:off x="883920" y="215031"/>
            <a:ext cx="10424160" cy="1323439"/>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nl-NL" sz="4000" b="1">
                <a:solidFill>
                  <a:schemeClr val="accent3">
                    <a:lumMod val="75000"/>
                  </a:schemeClr>
                </a:solidFill>
                <a:latin typeface="Cambria" panose="02040503050406030204" pitchFamily="18" charset="0"/>
                <a:ea typeface="Cambria" panose="02040503050406030204" pitchFamily="18" charset="0"/>
              </a:rPr>
              <a:t>C</a:t>
            </a:r>
            <a:r>
              <a:rPr lang="nl-NL" sz="4000" b="1" smtClean="0">
                <a:solidFill>
                  <a:schemeClr val="accent3">
                    <a:lumMod val="75000"/>
                  </a:schemeClr>
                </a:solidFill>
                <a:latin typeface="Cambria" panose="02040503050406030204" pitchFamily="18" charset="0"/>
                <a:ea typeface="Cambria" panose="02040503050406030204" pitchFamily="18" charset="0"/>
              </a:rPr>
              <a:t>ùng </a:t>
            </a:r>
            <a:r>
              <a:rPr lang="nl-NL" sz="4000" b="1">
                <a:solidFill>
                  <a:schemeClr val="accent3">
                    <a:lumMod val="75000"/>
                  </a:schemeClr>
                </a:solidFill>
                <a:latin typeface="Cambria" panose="02040503050406030204" pitchFamily="18" charset="0"/>
                <a:ea typeface="Cambria" panose="02040503050406030204" pitchFamily="18" charset="0"/>
              </a:rPr>
              <a:t>với người thân đi mua sắm các mặt hàng phù hợp với tài chính gia đình.</a:t>
            </a:r>
            <a:endParaRPr lang="en-US" sz="4000" b="1">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4174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469" r="14633" b="41954"/>
          <a:stretch/>
        </p:blipFill>
        <p:spPr>
          <a:xfrm>
            <a:off x="1742927" y="748235"/>
            <a:ext cx="7901470" cy="3368361"/>
          </a:xfrm>
          <a:prstGeom prst="rect">
            <a:avLst/>
          </a:prstGeom>
        </p:spPr>
      </p:pic>
      <p:pic>
        <p:nvPicPr>
          <p:cNvPr id="3" name="Đồ họa 5">
            <a:extLst>
              <a:ext uri="{FF2B5EF4-FFF2-40B4-BE49-F238E27FC236}">
                <a16:creationId xmlns:a16="http://schemas.microsoft.com/office/drawing/2014/main" id="{900413A0-4EF4-2CE1-DC66-887E124C0124}"/>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flipH="1">
            <a:off x="360020" y="2547670"/>
            <a:ext cx="2336792" cy="3807835"/>
          </a:xfrm>
          <a:prstGeom prst="rect">
            <a:avLst/>
          </a:prstGeom>
        </p:spPr>
      </p:pic>
      <p:pic>
        <p:nvPicPr>
          <p:cNvPr id="4" name="图片 3">
            <a:extLst>
              <a:ext uri="{FF2B5EF4-FFF2-40B4-BE49-F238E27FC236}">
                <a16:creationId xmlns:a16="http://schemas.microsoft.com/office/drawing/2014/main" id="{59661E9A-BB10-ADE2-16FE-57DCDFE879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81602" y="2842693"/>
            <a:ext cx="4510398" cy="4510398"/>
          </a:xfrm>
          <a:prstGeom prst="rect">
            <a:avLst/>
          </a:prstGeom>
        </p:spPr>
      </p:pic>
    </p:spTree>
    <p:extLst>
      <p:ext uri="{BB962C8B-B14F-4D97-AF65-F5344CB8AC3E}">
        <p14:creationId xmlns:p14="http://schemas.microsoft.com/office/powerpoint/2010/main" val="2808845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91203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871" y="547305"/>
            <a:ext cx="10916350" cy="6015244"/>
          </a:xfrm>
          <a:prstGeom prst="rect">
            <a:avLst/>
          </a:prstGeom>
        </p:spPr>
      </p:pic>
      <p:pic>
        <p:nvPicPr>
          <p:cNvPr id="3" name="Picture 2"/>
          <p:cNvPicPr>
            <a:picLocks noChangeAspect="1"/>
          </p:cNvPicPr>
          <p:nvPr/>
        </p:nvPicPr>
        <p:blipFill>
          <a:blip r:embed="rId3"/>
          <a:stretch>
            <a:fillRect/>
          </a:stretch>
        </p:blipFill>
        <p:spPr>
          <a:xfrm>
            <a:off x="2860866" y="2592220"/>
            <a:ext cx="7095814" cy="1668450"/>
          </a:xfrm>
          <a:prstGeom prst="rect">
            <a:avLst/>
          </a:prstGeom>
        </p:spPr>
      </p:pic>
      <p:pic>
        <p:nvPicPr>
          <p:cNvPr id="4" name="Đồ họa 8">
            <a:extLst>
              <a:ext uri="{FF2B5EF4-FFF2-40B4-BE49-F238E27FC236}">
                <a16:creationId xmlns:a16="http://schemas.microsoft.com/office/drawing/2014/main" id="{584E515F-E26A-13BF-A562-C04D707C3CF6}"/>
              </a:ext>
            </a:extLst>
          </p:cNvPr>
          <p:cNvPicPr>
            <a:picLocks noChangeAspect="1"/>
          </p:cNvPicPr>
          <p:nvPr/>
        </p:nvPicPr>
        <p:blipFill>
          <a:blip r:embed="rId4">
            <a:extLst>
              <a:ext uri="{96DAC541-7B7A-43D3-8B79-37D633B846F1}">
                <asvg:svgBlip xmlns:asvg="http://schemas.microsoft.com/office/drawing/2016/SVG/main" xmlns="" r:embed="rId8"/>
              </a:ext>
            </a:extLst>
          </a:blip>
          <a:stretch>
            <a:fillRect/>
          </a:stretch>
        </p:blipFill>
        <p:spPr>
          <a:xfrm>
            <a:off x="0" y="2161563"/>
            <a:ext cx="2416686" cy="3358400"/>
          </a:xfrm>
          <a:prstGeom prst="rect">
            <a:avLst/>
          </a:prstGeom>
        </p:spPr>
      </p:pic>
      <p:pic>
        <p:nvPicPr>
          <p:cNvPr id="5" name="图片 55">
            <a:extLst>
              <a:ext uri="{FF2B5EF4-FFF2-40B4-BE49-F238E27FC236}">
                <a16:creationId xmlns:a16="http://schemas.microsoft.com/office/drawing/2014/main" id="{FC252311-5B28-D452-D611-B7EF425834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56027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4189120A-EDF5-2B66-204C-DA389D92D96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34497" y="2673026"/>
            <a:ext cx="2740097" cy="3807835"/>
          </a:xfrm>
          <a:prstGeom prst="rect">
            <a:avLst/>
          </a:prstGeom>
        </p:spPr>
      </p:pic>
      <p:pic>
        <p:nvPicPr>
          <p:cNvPr id="3" name="Đồ họa 5">
            <a:extLst>
              <a:ext uri="{FF2B5EF4-FFF2-40B4-BE49-F238E27FC236}">
                <a16:creationId xmlns:a16="http://schemas.microsoft.com/office/drawing/2014/main" id="{900413A0-4EF4-2CE1-DC66-887E124C012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31699" y="2673026"/>
            <a:ext cx="2336792" cy="3807835"/>
          </a:xfrm>
          <a:prstGeom prst="rect">
            <a:avLst/>
          </a:prstGeom>
        </p:spPr>
      </p:pic>
      <p:pic>
        <p:nvPicPr>
          <p:cNvPr id="4" name="Picture 3"/>
          <p:cNvPicPr>
            <a:picLocks noChangeAspect="1"/>
          </p:cNvPicPr>
          <p:nvPr/>
        </p:nvPicPr>
        <p:blipFill>
          <a:blip r:embed="rId6"/>
          <a:stretch>
            <a:fillRect/>
          </a:stretch>
        </p:blipFill>
        <p:spPr>
          <a:xfrm>
            <a:off x="538393" y="223662"/>
            <a:ext cx="3694386" cy="1618202"/>
          </a:xfrm>
          <a:prstGeom prst="rect">
            <a:avLst/>
          </a:prstGeom>
        </p:spPr>
      </p:pic>
      <p:pic>
        <p:nvPicPr>
          <p:cNvPr id="12" name="Picture 11"/>
          <p:cNvPicPr>
            <a:picLocks noChangeAspect="1"/>
          </p:cNvPicPr>
          <p:nvPr/>
        </p:nvPicPr>
        <p:blipFill>
          <a:blip r:embed="rId7"/>
          <a:stretch>
            <a:fillRect/>
          </a:stretch>
        </p:blipFill>
        <p:spPr>
          <a:xfrm>
            <a:off x="3497244" y="1033007"/>
            <a:ext cx="5767316" cy="1883827"/>
          </a:xfrm>
          <a:prstGeom prst="rect">
            <a:avLst/>
          </a:prstGeom>
        </p:spPr>
      </p:pic>
      <p:pic>
        <p:nvPicPr>
          <p:cNvPr id="13" name="Picture 12"/>
          <p:cNvPicPr>
            <a:picLocks noChangeAspect="1"/>
          </p:cNvPicPr>
          <p:nvPr/>
        </p:nvPicPr>
        <p:blipFill>
          <a:blip r:embed="rId8"/>
          <a:stretch>
            <a:fillRect/>
          </a:stretch>
        </p:blipFill>
        <p:spPr>
          <a:xfrm>
            <a:off x="2704545" y="2539969"/>
            <a:ext cx="3286029" cy="3810330"/>
          </a:xfrm>
          <a:prstGeom prst="rect">
            <a:avLst/>
          </a:prstGeom>
        </p:spPr>
      </p:pic>
      <p:pic>
        <p:nvPicPr>
          <p:cNvPr id="14" name="Picture 13"/>
          <p:cNvPicPr>
            <a:picLocks noChangeAspect="1"/>
          </p:cNvPicPr>
          <p:nvPr/>
        </p:nvPicPr>
        <p:blipFill>
          <a:blip r:embed="rId9"/>
          <a:stretch>
            <a:fillRect/>
          </a:stretch>
        </p:blipFill>
        <p:spPr>
          <a:xfrm>
            <a:off x="4464922" y="2883131"/>
            <a:ext cx="5176724" cy="2806735"/>
          </a:xfrm>
          <a:prstGeom prst="rect">
            <a:avLst/>
          </a:prstGeom>
        </p:spPr>
      </p:pic>
    </p:spTree>
    <p:extLst>
      <p:ext uri="{BB962C8B-B14F-4D97-AF65-F5344CB8AC3E}">
        <p14:creationId xmlns:p14="http://schemas.microsoft.com/office/powerpoint/2010/main" val="2958425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6" presetClass="emph" presetSubtype="0" fill="hold" nodeType="withEffect">
                                  <p:stCondLst>
                                    <p:cond delay="500"/>
                                  </p:stCondLst>
                                  <p:childTnLst>
                                    <p:animEffect transition="out" filter="fade">
                                      <p:cBhvr>
                                        <p:cTn id="11" dur="1200" tmFilter="0, 0; .2, .5; .8, .5; 1, 0"/>
                                        <p:tgtEl>
                                          <p:spTgt spid="4"/>
                                        </p:tgtEl>
                                      </p:cBhvr>
                                    </p:animEffect>
                                    <p:animScale>
                                      <p:cBhvr>
                                        <p:cTn id="12" dur="600" autoRev="1" fill="hold"/>
                                        <p:tgtEl>
                                          <p:spTgt spid="4"/>
                                        </p:tgtEl>
                                      </p:cBhvr>
                                      <p:by x="105000" y="105000"/>
                                    </p:animScale>
                                  </p:childTnLst>
                                </p:cTn>
                              </p:par>
                            </p:childTnLst>
                          </p:cTn>
                        </p:par>
                        <p:par>
                          <p:cTn id="13" fill="hold">
                            <p:stCondLst>
                              <p:cond delay="1700"/>
                            </p:stCondLst>
                            <p:childTnLst>
                              <p:par>
                                <p:cTn id="14" presetID="16" presetClass="entr" presetSubtype="2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22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7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651" y="822960"/>
            <a:ext cx="10737669" cy="5016758"/>
          </a:xfrm>
          <a:prstGeom prst="rect">
            <a:avLst/>
          </a:prstGeom>
          <a:noFill/>
        </p:spPr>
        <p:txBody>
          <a:bodyPr wrap="square" rtlCol="0">
            <a:spAutoFit/>
          </a:bodyPr>
          <a:lstStyle/>
          <a:p>
            <a:pPr algn="just"/>
            <a:r>
              <a:rPr lang="nl-NL" sz="3200" b="1">
                <a:solidFill>
                  <a:srgbClr val="002060"/>
                </a:solidFill>
                <a:latin typeface="Cambria" panose="02040503050406030204" pitchFamily="18" charset="0"/>
                <a:ea typeface="Cambria" panose="02040503050406030204" pitchFamily="18" charset="0"/>
              </a:rPr>
              <a:t>- GV mang đến 3 đồ vật mà HS có thể quan tâm và tổ chức cuộc đấu giá. Mức khởi điểm cho mỗi đồ vật là 0 đồng. Chia lớp thành nhóm 4 hoặc 5 (tùy vào số lượng HS). Mỗi nhóm sẽ được bóc thăm thẻ chữ ghi số tiền. Đến mỗi món hàng, các nhóm sẽ thảo luận và đấu giá cho món đồ phù hợp với “túi tiền” của mình.</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Kết thúc trò chơi, GV hỏi các nhóm: </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em muốn mua món đồ đó?</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đặt giá cao như vậy?</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không đặt tiền </a:t>
            </a:r>
            <a:r>
              <a:rPr lang="nl-NL" sz="3200" b="1">
                <a:solidFill>
                  <a:srgbClr val="002060"/>
                </a:solidFill>
                <a:latin typeface="Cambria" panose="02040503050406030204" pitchFamily="18" charset="0"/>
                <a:ea typeface="Cambria" panose="02040503050406030204" pitchFamily="18" charset="0"/>
              </a:rPr>
              <a:t>thêm</a:t>
            </a:r>
            <a:r>
              <a:rPr lang="nl-NL" sz="3200" b="1" smtClean="0">
                <a:solidFill>
                  <a:srgbClr val="002060"/>
                </a:solidFill>
                <a:latin typeface="Cambria" panose="02040503050406030204" pitchFamily="18" charset="0"/>
                <a:ea typeface="Cambria" panose="02040503050406030204" pitchFamily="18" charset="0"/>
              </a:rPr>
              <a:t>?</a:t>
            </a:r>
            <a:endParaRPr lang="en-US" sz="32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23459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1" y="560368"/>
            <a:ext cx="10916350" cy="6015244"/>
          </a:xfrm>
          <a:prstGeom prst="rect">
            <a:avLst/>
          </a:prstGeom>
        </p:spPr>
      </p:pic>
      <p:pic>
        <p:nvPicPr>
          <p:cNvPr id="3" name="Picture 2"/>
          <p:cNvPicPr>
            <a:picLocks noChangeAspect="1"/>
          </p:cNvPicPr>
          <p:nvPr/>
        </p:nvPicPr>
        <p:blipFill>
          <a:blip r:embed="rId3"/>
          <a:stretch>
            <a:fillRect/>
          </a:stretch>
        </p:blipFill>
        <p:spPr>
          <a:xfrm>
            <a:off x="2222281" y="2547670"/>
            <a:ext cx="7747435" cy="1631883"/>
          </a:xfrm>
          <a:prstGeom prst="rect">
            <a:avLst/>
          </a:prstGeom>
        </p:spPr>
      </p:pic>
      <p:pic>
        <p:nvPicPr>
          <p:cNvPr id="5" name="Đồ họa 5">
            <a:extLst>
              <a:ext uri="{FF2B5EF4-FFF2-40B4-BE49-F238E27FC236}">
                <a16:creationId xmlns:a16="http://schemas.microsoft.com/office/drawing/2014/main" id="{900413A0-4EF4-2CE1-DC66-887E124C012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H="1">
            <a:off x="360020" y="2547670"/>
            <a:ext cx="2336792" cy="3807835"/>
          </a:xfrm>
          <a:prstGeom prst="rect">
            <a:avLst/>
          </a:prstGeom>
        </p:spPr>
      </p:pic>
      <p:pic>
        <p:nvPicPr>
          <p:cNvPr id="6" name="图片 55">
            <a:extLst>
              <a:ext uri="{FF2B5EF4-FFF2-40B4-BE49-F238E27FC236}">
                <a16:creationId xmlns:a16="http://schemas.microsoft.com/office/drawing/2014/main" id="{FC252311-5B28-D452-D611-B7EF425834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1270405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324" t="8756" r="31490" b="43689"/>
          <a:stretch/>
        </p:blipFill>
        <p:spPr>
          <a:xfrm rot="651939">
            <a:off x="1420167" y="731250"/>
            <a:ext cx="3500138" cy="2366505"/>
          </a:xfrm>
          <a:prstGeom prst="rect">
            <a:avLst/>
          </a:prstGeom>
        </p:spPr>
      </p:pic>
      <p:pic>
        <p:nvPicPr>
          <p:cNvPr id="7" name="Picture 6"/>
          <p:cNvPicPr>
            <a:picLocks noChangeAspect="1"/>
          </p:cNvPicPr>
          <p:nvPr/>
        </p:nvPicPr>
        <p:blipFill>
          <a:blip r:embed="rId3"/>
          <a:stretch>
            <a:fillRect/>
          </a:stretch>
        </p:blipFill>
        <p:spPr>
          <a:xfrm>
            <a:off x="1319931" y="2614746"/>
            <a:ext cx="9644708" cy="3657917"/>
          </a:xfrm>
          <a:prstGeom prst="rect">
            <a:avLst/>
          </a:prstGeom>
        </p:spPr>
      </p:pic>
      <p:pic>
        <p:nvPicPr>
          <p:cNvPr id="8"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1322466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545218" y="2904657"/>
            <a:ext cx="5965094" cy="3530405"/>
          </a:xfrm>
          <a:prstGeom prst="rect">
            <a:avLst/>
          </a:prstGeom>
        </p:spPr>
      </p:pic>
      <p:grpSp>
        <p:nvGrpSpPr>
          <p:cNvPr id="6" name="Group 5"/>
          <p:cNvGrpSpPr/>
          <p:nvPr/>
        </p:nvGrpSpPr>
        <p:grpSpPr>
          <a:xfrm>
            <a:off x="1670007" y="353433"/>
            <a:ext cx="7913047" cy="1780186"/>
            <a:chOff x="1670007" y="353433"/>
            <a:chExt cx="7913047" cy="1780186"/>
          </a:xfrm>
        </p:grpSpPr>
        <p:pic>
          <p:nvPicPr>
            <p:cNvPr id="2" name="Hình ảnh 4">
              <a:extLst>
                <a:ext uri="{FF2B5EF4-FFF2-40B4-BE49-F238E27FC236}">
                  <a16:creationId xmlns:a16="http://schemas.microsoft.com/office/drawing/2014/main" id="{5A6A5F5C-0534-0FED-176A-4CD3D55FC9D4}"/>
                </a:ext>
              </a:extLst>
            </p:cNvPr>
            <p:cNvPicPr>
              <a:picLocks noChangeAspect="1"/>
            </p:cNvPicPr>
            <p:nvPr/>
          </p:nvPicPr>
          <p:blipFill>
            <a:blip r:embed="rId4"/>
            <a:stretch>
              <a:fillRect/>
            </a:stretch>
          </p:blipFill>
          <p:spPr>
            <a:xfrm>
              <a:off x="1670007" y="509414"/>
              <a:ext cx="6840305" cy="1103472"/>
            </a:xfrm>
            <a:prstGeom prst="rect">
              <a:avLst/>
            </a:prstGeom>
          </p:spPr>
        </p:pic>
        <p:pic>
          <p:nvPicPr>
            <p:cNvPr id="5" name="Picture 4"/>
            <p:cNvPicPr>
              <a:picLocks noChangeAspect="1"/>
            </p:cNvPicPr>
            <p:nvPr/>
          </p:nvPicPr>
          <p:blipFill>
            <a:blip r:embed="rId5"/>
            <a:stretch>
              <a:fillRect/>
            </a:stretch>
          </p:blipFill>
          <p:spPr>
            <a:xfrm>
              <a:off x="8016246" y="353433"/>
              <a:ext cx="1566808" cy="1780186"/>
            </a:xfrm>
            <a:prstGeom prst="rect">
              <a:avLst/>
            </a:prstGeom>
          </p:spPr>
        </p:pic>
      </p:grpSp>
      <p:sp>
        <p:nvSpPr>
          <p:cNvPr id="7" name="TextBox 6"/>
          <p:cNvSpPr txBox="1"/>
          <p:nvPr/>
        </p:nvSpPr>
        <p:spPr>
          <a:xfrm>
            <a:off x="849086" y="1734308"/>
            <a:ext cx="11142617" cy="523220"/>
          </a:xfrm>
          <a:prstGeom prst="rect">
            <a:avLst/>
          </a:prstGeom>
          <a:noFill/>
        </p:spPr>
        <p:txBody>
          <a:bodyPr wrap="square" rtlCol="0">
            <a:spAutoFit/>
          </a:bodyPr>
          <a:lstStyle/>
          <a:p>
            <a:r>
              <a:rPr lang="nl-NL" sz="2800" b="1">
                <a:latin typeface="Cambria" panose="02040503050406030204" pitchFamily="18" charset="0"/>
                <a:ea typeface="Cambria" panose="02040503050406030204" pitchFamily="18" charset="0"/>
              </a:rPr>
              <a:t>C</a:t>
            </a:r>
            <a:r>
              <a:rPr lang="nl-NL" sz="2800" b="1" smtClean="0">
                <a:latin typeface="Cambria" panose="02040503050406030204" pitchFamily="18" charset="0"/>
                <a:ea typeface="Cambria" panose="02040503050406030204" pitchFamily="18" charset="0"/>
              </a:rPr>
              <a:t>hia </a:t>
            </a:r>
            <a:r>
              <a:rPr lang="nl-NL" sz="2800" b="1">
                <a:latin typeface="Cambria" panose="02040503050406030204" pitchFamily="18" charset="0"/>
                <a:ea typeface="Cambria" panose="02040503050406030204" pitchFamily="18" charset="0"/>
              </a:rPr>
              <a:t>sẻ về các khoản thu, chi của gia đình bằng sơ đồ đã </a:t>
            </a:r>
            <a:r>
              <a:rPr lang="nl-NL" sz="2800" b="1">
                <a:latin typeface="Cambria" panose="02040503050406030204" pitchFamily="18" charset="0"/>
                <a:ea typeface="Cambria" panose="02040503050406030204" pitchFamily="18" charset="0"/>
              </a:rPr>
              <a:t>chuẩn </a:t>
            </a:r>
            <a:r>
              <a:rPr lang="nl-NL" sz="2800" b="1" smtClean="0">
                <a:latin typeface="Cambria" panose="02040503050406030204" pitchFamily="18" charset="0"/>
                <a:ea typeface="Cambria" panose="02040503050406030204" pitchFamily="18" charset="0"/>
              </a:rPr>
              <a:t>bị</a:t>
            </a:r>
            <a:r>
              <a:rPr lang="nl-NL" sz="2800" b="1">
                <a:latin typeface="Cambria" panose="02040503050406030204" pitchFamily="18" charset="0"/>
                <a:ea typeface="Cambria" panose="02040503050406030204" pitchFamily="18" charset="0"/>
              </a:rPr>
              <a:t>.</a:t>
            </a:r>
            <a:endParaRPr lang="en-US" sz="28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5674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GỢI Ý</a:t>
              </a:r>
              <a:endPar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9" name="TextBox 8"/>
          <p:cNvSpPr txBox="1"/>
          <p:nvPr/>
        </p:nvSpPr>
        <p:spPr>
          <a:xfrm>
            <a:off x="770710" y="1403559"/>
            <a:ext cx="9980023"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Gia đình em có những nguồn thu nhập </a:t>
            </a:r>
            <a:r>
              <a:rPr lang="nl-NL" sz="3200">
                <a:solidFill>
                  <a:srgbClr val="002060"/>
                </a:solidFill>
                <a:latin typeface="Cambria" panose="02040503050406030204" pitchFamily="18" charset="0"/>
                <a:ea typeface="Cambria" panose="02040503050406030204" pitchFamily="18" charset="0"/>
              </a:rPr>
              <a:t>nào</a:t>
            </a:r>
            <a:r>
              <a:rPr lang="nl-NL" sz="3200" smtClean="0">
                <a:solidFill>
                  <a:srgbClr val="002060"/>
                </a:solidFill>
                <a:latin typeface="Cambria" panose="02040503050406030204" pitchFamily="18" charset="0"/>
                <a:ea typeface="Cambria" panose="02040503050406030204" pitchFamily="18" charset="0"/>
              </a:rPr>
              <a:t>?</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877388" y="1920360"/>
            <a:ext cx="6945086" cy="584775"/>
          </a:xfrm>
          <a:prstGeom prst="rect">
            <a:avLst/>
          </a:prstGeom>
          <a:noFill/>
        </p:spPr>
        <p:txBody>
          <a:bodyPr wrap="square" rtlCol="0">
            <a:spAutoFit/>
          </a:bodyPr>
          <a:lstStyle/>
          <a:p>
            <a:r>
              <a:rPr lang="nl-NL" sz="3200">
                <a:solidFill>
                  <a:schemeClr val="accent6">
                    <a:lumMod val="75000"/>
                  </a:schemeClr>
                </a:solidFill>
                <a:latin typeface="Cambria" panose="02040503050406030204" pitchFamily="18" charset="0"/>
                <a:ea typeface="Cambria" panose="02040503050406030204" pitchFamily="18" charset="0"/>
              </a:rPr>
              <a:t>Tiền lương của bố, mẹ</a:t>
            </a:r>
            <a:endParaRPr lang="en-US" sz="3200">
              <a:solidFill>
                <a:schemeClr val="accent6">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526989"/>
            <a:ext cx="10868296" cy="1077218"/>
          </a:xfrm>
          <a:prstGeom prst="rect">
            <a:avLst/>
          </a:prstGeom>
          <a:noFill/>
        </p:spPr>
        <p:txBody>
          <a:bodyPr wrap="square" rtlCol="0">
            <a:spAutoFit/>
          </a:bodyPr>
          <a:lstStyle/>
          <a:p>
            <a:pPr algn="just"/>
            <a:r>
              <a:rPr lang="nl-NL" sz="3200">
                <a:solidFill>
                  <a:srgbClr val="002060"/>
                </a:solidFill>
                <a:latin typeface="Cambria" panose="02040503050406030204" pitchFamily="18" charset="0"/>
                <a:ea typeface="Cambria" panose="02040503050406030204" pitchFamily="18" charset="0"/>
              </a:rPr>
              <a:t>+ Trong những nguồn thu ấy, nguồn thu nào là cố định hằng tháng, nguồn thu nào là đột xuất?</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770710" y="3643396"/>
            <a:ext cx="10868296" cy="1077218"/>
          </a:xfrm>
          <a:prstGeom prst="rect">
            <a:avLst/>
          </a:prstGeom>
          <a:noFill/>
        </p:spPr>
        <p:txBody>
          <a:bodyPr wrap="square" rtlCol="0">
            <a:spAutoFit/>
          </a:bodyPr>
          <a:lstStyle/>
          <a:p>
            <a:pPr algn="just"/>
            <a:r>
              <a:rPr lang="nl-NL" sz="3200">
                <a:solidFill>
                  <a:schemeClr val="accent4">
                    <a:lumMod val="75000"/>
                  </a:schemeClr>
                </a:solidFill>
                <a:latin typeface="Cambria" panose="02040503050406030204" pitchFamily="18" charset="0"/>
                <a:ea typeface="Cambria" panose="02040503050406030204" pitchFamily="18" charset="0"/>
              </a:rPr>
              <a:t>Nguồn thu cố định hàng tháng là tiền lương của bố mẹ, nguồn thu đột xuất là được ông bà cho, bố mẹ được thưởng, ...</a:t>
            </a:r>
            <a:endParaRPr lang="en-US" sz="3200">
              <a:solidFill>
                <a:schemeClr val="accent4">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554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1368">
      <a:dk1>
        <a:srgbClr val="000000"/>
      </a:dk1>
      <a:lt1>
        <a:srgbClr val="FFFFFF"/>
      </a:lt1>
      <a:dk2>
        <a:srgbClr val="0F1423"/>
      </a:dk2>
      <a:lt2>
        <a:srgbClr val="FFFFFF"/>
      </a:lt2>
      <a:accent1>
        <a:srgbClr val="FE7A26"/>
      </a:accent1>
      <a:accent2>
        <a:srgbClr val="FEA259"/>
      </a:accent2>
      <a:accent3>
        <a:srgbClr val="FE7A26"/>
      </a:accent3>
      <a:accent4>
        <a:srgbClr val="FEA259"/>
      </a:accent4>
      <a:accent5>
        <a:srgbClr val="FE7A26"/>
      </a:accent5>
      <a:accent6>
        <a:srgbClr val="FEA259"/>
      </a:accent6>
      <a:hlink>
        <a:srgbClr val="FE7A26"/>
      </a:hlink>
      <a:folHlink>
        <a:srgbClr val="FEA259"/>
      </a:folHlink>
    </a:clrScheme>
    <a:fontScheme name="自定义 9">
      <a:majorFont>
        <a:latin typeface="思源宋体 SemiBold"/>
        <a:ea typeface="思源宋体 SemiBold"/>
        <a:cs typeface=""/>
      </a:majorFont>
      <a:minorFont>
        <a:latin typeface="思源宋体 SemiBold"/>
        <a:ea typeface="思源宋体 Semi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706</Words>
  <Application>Microsoft Office PowerPoint</Application>
  <PresentationFormat>Widescreen</PresentationFormat>
  <Paragraphs>48</Paragraphs>
  <Slides>22</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微软雅黑</vt:lpstr>
      <vt:lpstr>#9Slide07 HoneyCream</vt:lpstr>
      <vt:lpstr>Arial</vt:lpstr>
      <vt:lpstr>Calibri</vt:lpstr>
      <vt:lpstr>Cambria</vt:lpstr>
      <vt:lpstr>等线</vt:lpstr>
      <vt:lpstr>SVN-Newton</vt:lpstr>
      <vt:lpstr>Times New Roman</vt:lpstr>
      <vt:lpstr>Wingdings</vt:lpstr>
      <vt:lpstr>思源宋体 CN Heavy</vt:lpstr>
      <vt:lpstr>思源宋体 SemiBold</vt:lpstr>
      <vt:lpstr>Office 主题​​</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BÍCHNGOC</dc:creator>
  <cp:keywords>MĂNGNON</cp:keywords>
  <cp:lastModifiedBy>ADMIN</cp:lastModifiedBy>
  <cp:revision>23</cp:revision>
  <dcterms:created xsi:type="dcterms:W3CDTF">2023-12-09T09:48:29Z</dcterms:created>
  <dcterms:modified xsi:type="dcterms:W3CDTF">2023-12-09T15:34:50Z</dcterms:modified>
</cp:coreProperties>
</file>