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8" r:id="rId2"/>
    <p:sldId id="260" r:id="rId3"/>
    <p:sldId id="286" r:id="rId4"/>
    <p:sldId id="300" r:id="rId5"/>
    <p:sldId id="301" r:id="rId6"/>
    <p:sldId id="284" r:id="rId7"/>
    <p:sldId id="263" r:id="rId8"/>
    <p:sldId id="265" r:id="rId9"/>
    <p:sldId id="267" r:id="rId10"/>
    <p:sldId id="302" r:id="rId11"/>
    <p:sldId id="303" r:id="rId12"/>
    <p:sldId id="277" r:id="rId13"/>
    <p:sldId id="304" r:id="rId14"/>
    <p:sldId id="268" r:id="rId15"/>
    <p:sldId id="295" r:id="rId16"/>
    <p:sldId id="2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4" d="100"/>
          <a:sy n="64" d="100"/>
        </p:scale>
        <p:origin x="-108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A3C8B-F1D1-4CD9-B1C8-625A9728C50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3B9A-167E-4E61-A7ED-9DB9EAA44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65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4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23B9A-167E-4E61-A7ED-9DB9EAA449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63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971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510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57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971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48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0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308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842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0940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1618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FEC1611-07F8-615E-D6C9-620A72A9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989C7D-954E-7D1D-5472-3B431D658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A5EE64-A3F9-506B-FE27-581024D1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326D8-5E50-4C5A-92F6-7F842E5955EE}" type="datetimeFigureOut">
              <a:rPr lang="vi-VN" smtClean="0"/>
              <a:t>23/02/2023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83C8F7-B51A-33EC-98BE-4667DABBE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3CB3D0-496D-C302-8FD3-A512D8BB6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8828877B-4424-4A6B-9200-85BA54864C0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101" y="400049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54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11.wdp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31.png"/><Relationship Id="rId17" Type="http://schemas.microsoft.com/office/2007/relationships/hdphoto" Target="../media/hdphoto12.wdp"/><Relationship Id="rId2" Type="http://schemas.openxmlformats.org/officeDocument/2006/relationships/image" Target="../media/image2.jpe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10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30.png"/><Relationship Id="rId19" Type="http://schemas.microsoft.com/office/2007/relationships/hdphoto" Target="../media/hdphoto13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6.png"/><Relationship Id="rId5" Type="http://schemas.microsoft.com/office/2007/relationships/hdphoto" Target="../media/hdphoto1.wdp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2D7535F-2469-1D8D-7032-DD51AC8496C1}"/>
              </a:ext>
            </a:extLst>
          </p:cNvPr>
          <p:cNvSpPr txBox="1"/>
          <p:nvPr/>
        </p:nvSpPr>
        <p:spPr>
          <a:xfrm>
            <a:off x="4966329" y="1891171"/>
            <a:ext cx="2070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26AA4-B638-8B4B-D2F6-51670B5EE9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580EAA-DBD3-7F6C-4A2F-2152FEE3C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124CFD-3357-4235-B593-15E110DCA2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4814" y="3312326"/>
            <a:ext cx="7602371" cy="2024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6E4EFF1-6979-4CBA-8784-6061D1C601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57684" y="2473405"/>
            <a:ext cx="3895682" cy="1072989"/>
          </a:xfrm>
          <a:prstGeom prst="rect">
            <a:avLst/>
          </a:prstGeom>
        </p:spPr>
      </p:pic>
      <p:sp>
        <p:nvSpPr>
          <p:cNvPr id="4" name="矩形: 圆角 13">
            <a:extLst>
              <a:ext uri="{FF2B5EF4-FFF2-40B4-BE49-F238E27FC236}">
                <a16:creationId xmlns:a16="http://schemas.microsoft.com/office/drawing/2014/main" xmlns="" id="{6E75C8C2-B986-8BE7-7AB6-0FC9E7B1AE7C}"/>
              </a:ext>
            </a:extLst>
          </p:cNvPr>
          <p:cNvSpPr/>
          <p:nvPr/>
        </p:nvSpPr>
        <p:spPr>
          <a:xfrm>
            <a:off x="1739475" y="1021284"/>
            <a:ext cx="8713047" cy="900853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lnSpc>
                <a:spcPct val="120000"/>
              </a:lnSpc>
              <a:buClr>
                <a:srgbClr val="000000"/>
              </a:buClr>
            </a:pP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Chào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mừng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các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con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đến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với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tiết</a:t>
            </a:r>
            <a:r>
              <a:rPr lang="en-US" altLang="zh-CN" sz="4267" b="1" kern="0" dirty="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 </a:t>
            </a:r>
            <a:r>
              <a:rPr lang="en-US" altLang="zh-CN" sz="4267" b="1" kern="0" dirty="0" err="1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charset="-122"/>
                <a:cs typeface="Calibri" panose="020F0502020204030204" pitchFamily="34" charset="0"/>
                <a:sym typeface="迷你简细行楷" panose="02010609000101010101" charset="-122"/>
              </a:rPr>
              <a:t>học</a:t>
            </a:r>
            <a:endParaRPr lang="en-US" altLang="zh-CN" sz="4267" b="1" kern="0" dirty="0">
              <a:solidFill>
                <a:schemeClr val="tx1"/>
              </a:solidFill>
              <a:latin typeface="Calibri" panose="020F0502020204030204" pitchFamily="34" charset="0"/>
              <a:ea typeface="Microsoft YaHei" panose="020B050302020402020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2019300" y="6096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304800" y="495300"/>
            <a:ext cx="95916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c) 8600 + 200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 8 </a:t>
            </a:r>
            <a:r>
              <a:rPr lang="en-US" sz="2800" b="1" dirty="0" err="1"/>
              <a:t>nghìn</a:t>
            </a:r>
            <a:r>
              <a:rPr lang="en-US" sz="2800" b="1" dirty="0"/>
              <a:t> 6 </a:t>
            </a:r>
            <a:r>
              <a:rPr lang="en-US" sz="2800" b="1" dirty="0" err="1"/>
              <a:t>trăm</a:t>
            </a:r>
            <a:r>
              <a:rPr lang="en-US" sz="2800" b="1" dirty="0"/>
              <a:t> + 2 </a:t>
            </a:r>
            <a:r>
              <a:rPr lang="en-US" sz="2800" b="1" dirty="0" err="1"/>
              <a:t>trăm</a:t>
            </a:r>
            <a:r>
              <a:rPr lang="en-US" sz="2800" b="1" dirty="0"/>
              <a:t> = 8 </a:t>
            </a:r>
            <a:r>
              <a:rPr lang="en-US" sz="2800" b="1" dirty="0" err="1"/>
              <a:t>nghìn</a:t>
            </a:r>
            <a:r>
              <a:rPr lang="en-US" sz="2800" b="1" dirty="0"/>
              <a:t> 8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8600 + 200 = 8800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76450" y="34861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571500" y="3409950"/>
            <a:ext cx="955357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0070C0"/>
                </a:solidFill>
              </a:rPr>
              <a:t>d) 6100 + 800</a:t>
            </a:r>
          </a:p>
          <a:p>
            <a:pPr lvl="0" algn="ctr">
              <a:lnSpc>
                <a:spcPct val="150000"/>
              </a:lnSpc>
            </a:pPr>
            <a:r>
              <a:rPr lang="en-US" sz="2800" b="1" dirty="0" err="1"/>
              <a:t>Nhẩm</a:t>
            </a:r>
            <a:r>
              <a:rPr lang="en-US" sz="2800" b="1" dirty="0"/>
              <a:t>: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                                       6 </a:t>
            </a:r>
            <a:r>
              <a:rPr lang="en-US" sz="2800" b="1" dirty="0" err="1"/>
              <a:t>nghìn</a:t>
            </a:r>
            <a:r>
              <a:rPr lang="en-US" sz="2800" b="1" dirty="0"/>
              <a:t> 1 </a:t>
            </a:r>
            <a:r>
              <a:rPr lang="en-US" sz="2800" b="1" dirty="0" err="1"/>
              <a:t>trăm</a:t>
            </a:r>
            <a:r>
              <a:rPr lang="en-US" sz="2800" b="1" dirty="0"/>
              <a:t> + 8 </a:t>
            </a:r>
            <a:r>
              <a:rPr lang="en-US" sz="2800" b="1" dirty="0" err="1"/>
              <a:t>trăm</a:t>
            </a:r>
            <a:r>
              <a:rPr lang="en-US" sz="2800" b="1" dirty="0"/>
              <a:t> = 6 </a:t>
            </a:r>
            <a:r>
              <a:rPr lang="en-US" sz="2800" b="1" dirty="0" err="1"/>
              <a:t>nghìn</a:t>
            </a:r>
            <a:r>
              <a:rPr lang="en-US" sz="2800" b="1" dirty="0"/>
              <a:t> 9 </a:t>
            </a:r>
            <a:r>
              <a:rPr lang="en-US" sz="2800" b="1" dirty="0" err="1"/>
              <a:t>trăm</a:t>
            </a:r>
            <a:endParaRPr lang="en-US" sz="2800" b="1" dirty="0"/>
          </a:p>
          <a:p>
            <a:pPr lvl="0" algn="ctr">
              <a:lnSpc>
                <a:spcPct val="150000"/>
              </a:lnSpc>
            </a:pPr>
            <a:r>
              <a:rPr lang="en-US" sz="2800" b="1" dirty="0"/>
              <a:t>  6100 + 800 = 6900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183650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1952625" y="62865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2143126" y="55245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a) 3200 + 700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3200 + 700 = 3900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A5F4F0B-DF03-45FC-B5D3-2CC013EDD54D}"/>
              </a:ext>
            </a:extLst>
          </p:cNvPr>
          <p:cNvSpPr/>
          <p:nvPr/>
        </p:nvSpPr>
        <p:spPr>
          <a:xfrm>
            <a:off x="2009775" y="3505200"/>
            <a:ext cx="8191500" cy="2466975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EBD11E2-B87A-402F-97CA-98F13C32E77A}"/>
              </a:ext>
            </a:extLst>
          </p:cNvPr>
          <p:cNvSpPr txBox="1"/>
          <p:nvPr/>
        </p:nvSpPr>
        <p:spPr>
          <a:xfrm>
            <a:off x="2200276" y="3429000"/>
            <a:ext cx="7591424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b) 5000 + 500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nghìn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trăm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5000 + 500 = 5500</a:t>
            </a:r>
          </a:p>
        </p:txBody>
      </p:sp>
    </p:spTree>
    <p:extLst>
      <p:ext uri="{BB962C8B-B14F-4D97-AF65-F5344CB8AC3E}">
        <p14:creationId xmlns:p14="http://schemas.microsoft.com/office/powerpoint/2010/main" val="274080559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9788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phép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Dế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mèn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1DF3E8-B2E3-4191-844C-BFBBEB4EFB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418901"/>
            <a:ext cx="8858250" cy="2661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DF5EF5-435B-48B0-853A-FE24B16BBC3B}"/>
              </a:ext>
            </a:extLst>
          </p:cNvPr>
          <p:cNvSpPr txBox="1"/>
          <p:nvPr/>
        </p:nvSpPr>
        <p:spPr>
          <a:xfrm>
            <a:off x="1485900" y="4352925"/>
            <a:ext cx="9839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A: 5800 + 2000 = 7800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B: 5800 + 2500 = 8300</a:t>
            </a:r>
          </a:p>
          <a:p>
            <a:r>
              <a:rPr lang="en-US" sz="3200" b="1" dirty="0">
                <a:solidFill>
                  <a:srgbClr val="0070C0"/>
                </a:solidFill>
              </a:rPr>
              <a:t>C: 5800 + 2200 = 8000</a:t>
            </a:r>
          </a:p>
          <a:p>
            <a:r>
              <a:rPr lang="en-US" sz="3200" b="1" dirty="0" err="1">
                <a:solidFill>
                  <a:srgbClr val="FF0000"/>
                </a:solidFill>
              </a:rPr>
              <a:t>Vì</a:t>
            </a:r>
            <a:r>
              <a:rPr lang="en-US" sz="3200" b="1" dirty="0">
                <a:solidFill>
                  <a:srgbClr val="FF0000"/>
                </a:solidFill>
              </a:rPr>
              <a:t> 7800 &lt; 8000 &lt; 8300 </a:t>
            </a:r>
            <a:r>
              <a:rPr lang="en-US" sz="3200" b="1" dirty="0" err="1">
                <a:solidFill>
                  <a:srgbClr val="FF0000"/>
                </a:solidFill>
              </a:rPr>
              <a:t>nên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dế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mèn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cửa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B.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FF2B1112-15D7-4E3E-8253-90E5F9C1F50B}"/>
              </a:ext>
            </a:extLst>
          </p:cNvPr>
          <p:cNvSpPr/>
          <p:nvPr/>
        </p:nvSpPr>
        <p:spPr>
          <a:xfrm>
            <a:off x="2514600" y="2124075"/>
            <a:ext cx="4363643" cy="1476375"/>
          </a:xfrm>
          <a:custGeom>
            <a:avLst/>
            <a:gdLst>
              <a:gd name="connsiteX0" fmla="*/ 0 w 4363643"/>
              <a:gd name="connsiteY0" fmla="*/ 1400175 h 1476375"/>
              <a:gd name="connsiteX1" fmla="*/ 266700 w 4363643"/>
              <a:gd name="connsiteY1" fmla="*/ 1447800 h 1476375"/>
              <a:gd name="connsiteX2" fmla="*/ 361950 w 4363643"/>
              <a:gd name="connsiteY2" fmla="*/ 1457325 h 1476375"/>
              <a:gd name="connsiteX3" fmla="*/ 2752725 w 4363643"/>
              <a:gd name="connsiteY3" fmla="*/ 1476375 h 1476375"/>
              <a:gd name="connsiteX4" fmla="*/ 3790950 w 4363643"/>
              <a:gd name="connsiteY4" fmla="*/ 1457325 h 1476375"/>
              <a:gd name="connsiteX5" fmla="*/ 3819525 w 4363643"/>
              <a:gd name="connsiteY5" fmla="*/ 1447800 h 1476375"/>
              <a:gd name="connsiteX6" fmla="*/ 3952875 w 4363643"/>
              <a:gd name="connsiteY6" fmla="*/ 1390650 h 1476375"/>
              <a:gd name="connsiteX7" fmla="*/ 4229100 w 4363643"/>
              <a:gd name="connsiteY7" fmla="*/ 1171575 h 1476375"/>
              <a:gd name="connsiteX8" fmla="*/ 4305300 w 4363643"/>
              <a:gd name="connsiteY8" fmla="*/ 1057275 h 1476375"/>
              <a:gd name="connsiteX9" fmla="*/ 4324350 w 4363643"/>
              <a:gd name="connsiteY9" fmla="*/ 942975 h 1476375"/>
              <a:gd name="connsiteX10" fmla="*/ 4362450 w 4363643"/>
              <a:gd name="connsiteY10" fmla="*/ 857250 h 1476375"/>
              <a:gd name="connsiteX11" fmla="*/ 4343400 w 4363643"/>
              <a:gd name="connsiteY11" fmla="*/ 200025 h 1476375"/>
              <a:gd name="connsiteX12" fmla="*/ 4333875 w 4363643"/>
              <a:gd name="connsiteY12" fmla="*/ 171450 h 1476375"/>
              <a:gd name="connsiteX13" fmla="*/ 4314825 w 4363643"/>
              <a:gd name="connsiteY13" fmla="*/ 133350 h 1476375"/>
              <a:gd name="connsiteX14" fmla="*/ 4305300 w 4363643"/>
              <a:gd name="connsiteY14" fmla="*/ 66675 h 1476375"/>
              <a:gd name="connsiteX15" fmla="*/ 4295775 w 4363643"/>
              <a:gd name="connsiteY15" fmla="*/ 0 h 147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3643" h="1476375">
                <a:moveTo>
                  <a:pt x="0" y="1400175"/>
                </a:moveTo>
                <a:cubicBezTo>
                  <a:pt x="120464" y="1440330"/>
                  <a:pt x="49769" y="1420684"/>
                  <a:pt x="266700" y="1447800"/>
                </a:cubicBezTo>
                <a:cubicBezTo>
                  <a:pt x="298362" y="1451758"/>
                  <a:pt x="330044" y="1456958"/>
                  <a:pt x="361950" y="1457325"/>
                </a:cubicBezTo>
                <a:lnTo>
                  <a:pt x="2752725" y="1476375"/>
                </a:lnTo>
                <a:lnTo>
                  <a:pt x="3790950" y="1457325"/>
                </a:lnTo>
                <a:cubicBezTo>
                  <a:pt x="3800987" y="1457056"/>
                  <a:pt x="3810241" y="1451623"/>
                  <a:pt x="3819525" y="1447800"/>
                </a:cubicBezTo>
                <a:cubicBezTo>
                  <a:pt x="3864243" y="1429387"/>
                  <a:pt x="3914985" y="1420701"/>
                  <a:pt x="3952875" y="1390650"/>
                </a:cubicBezTo>
                <a:cubicBezTo>
                  <a:pt x="4044950" y="1317625"/>
                  <a:pt x="4146002" y="1254673"/>
                  <a:pt x="4229100" y="1171575"/>
                </a:cubicBezTo>
                <a:cubicBezTo>
                  <a:pt x="4287280" y="1113395"/>
                  <a:pt x="4259168" y="1149539"/>
                  <a:pt x="4305300" y="1057275"/>
                </a:cubicBezTo>
                <a:cubicBezTo>
                  <a:pt x="4311650" y="1019175"/>
                  <a:pt x="4313739" y="980114"/>
                  <a:pt x="4324350" y="942975"/>
                </a:cubicBezTo>
                <a:cubicBezTo>
                  <a:pt x="4332941" y="912908"/>
                  <a:pt x="4361648" y="888510"/>
                  <a:pt x="4362450" y="857250"/>
                </a:cubicBezTo>
                <a:cubicBezTo>
                  <a:pt x="4368068" y="638155"/>
                  <a:pt x="4352524" y="419002"/>
                  <a:pt x="4343400" y="200025"/>
                </a:cubicBezTo>
                <a:cubicBezTo>
                  <a:pt x="4342982" y="189993"/>
                  <a:pt x="4337830" y="180678"/>
                  <a:pt x="4333875" y="171450"/>
                </a:cubicBezTo>
                <a:cubicBezTo>
                  <a:pt x="4328282" y="158399"/>
                  <a:pt x="4321175" y="146050"/>
                  <a:pt x="4314825" y="133350"/>
                </a:cubicBezTo>
                <a:cubicBezTo>
                  <a:pt x="4311650" y="111125"/>
                  <a:pt x="4308991" y="88820"/>
                  <a:pt x="4305300" y="66675"/>
                </a:cubicBezTo>
                <a:cubicBezTo>
                  <a:pt x="4294530" y="2053"/>
                  <a:pt x="4295775" y="39464"/>
                  <a:pt x="4295775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3.33333E-6 L 2.29167E-6 -0.07223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7" grpId="0" build="p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CCE247-2944-316E-72D8-316B0294D178}"/>
              </a:ext>
            </a:extLst>
          </p:cNvPr>
          <p:cNvSpPr/>
          <p:nvPr/>
        </p:nvSpPr>
        <p:spPr>
          <a:xfrm>
            <a:off x="459748" y="190500"/>
            <a:ext cx="11272504" cy="6457950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F975BA-78CC-F789-C46F-865F78B28AB1}"/>
              </a:ext>
            </a:extLst>
          </p:cNvPr>
          <p:cNvGrpSpPr/>
          <p:nvPr/>
        </p:nvGrpSpPr>
        <p:grpSpPr>
          <a:xfrm>
            <a:off x="778215" y="381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691112-8AFF-3FB1-7B2F-8056F88896A2}"/>
              </a:ext>
            </a:extLst>
          </p:cNvPr>
          <p:cNvSpPr txBox="1"/>
          <p:nvPr/>
        </p:nvSpPr>
        <p:spPr>
          <a:xfrm>
            <a:off x="1336864" y="262225"/>
            <a:ext cx="10093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một trận bóng đá, số khán giả ở khán đài A là 4 625 người. Số khán giả ở khán đài B nhiều hơn số khán giả ở khán đài A là 438 người. Hỏi số khán giả ở cả hai khán đài là bao nhiêu người?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6D4C98B-E8C8-4235-B766-994526E95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64" y="1905000"/>
            <a:ext cx="8063507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51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7037E-7 L 2.2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A4A452-095E-EAE2-6AE0-B9F0CD485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D4C29C-52BF-0860-1706-DC967689B631}"/>
              </a:ext>
            </a:extLst>
          </p:cNvPr>
          <p:cNvSpPr/>
          <p:nvPr/>
        </p:nvSpPr>
        <p:spPr>
          <a:xfrm>
            <a:off x="382594" y="139435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1010C8A-ADEF-4739-8D42-237A75F23BD7}"/>
              </a:ext>
            </a:extLst>
          </p:cNvPr>
          <p:cNvSpPr txBox="1"/>
          <p:nvPr/>
        </p:nvSpPr>
        <p:spPr>
          <a:xfrm>
            <a:off x="2095500" y="517089"/>
            <a:ext cx="78867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Tóm tắt</a:t>
            </a:r>
            <a:endParaRPr lang="vi-VN" sz="3200" b="0" i="0" dirty="0">
              <a:solidFill>
                <a:srgbClr val="002060"/>
              </a:solidFill>
              <a:effectLst/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A: 4 625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đài B: nhiều 438 người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Cả 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hai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</a:t>
            </a:r>
            <a:r>
              <a:rPr lang="en-US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en-US" sz="3200" b="1" i="0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đài</a:t>
            </a:r>
            <a:r>
              <a:rPr lang="vi-VN" sz="3200" b="1" i="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…. người?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2D309DD-DED3-4817-A32D-9FDED8A694AF}"/>
              </a:ext>
            </a:extLst>
          </p:cNvPr>
          <p:cNvSpPr txBox="1"/>
          <p:nvPr/>
        </p:nvSpPr>
        <p:spPr>
          <a:xfrm>
            <a:off x="2057400" y="2841189"/>
            <a:ext cx="78867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Bài giải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</a:t>
            </a:r>
            <a:r>
              <a:rPr lang="vi-VN" sz="3200" b="1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khán </a:t>
            </a:r>
            <a:r>
              <a:rPr lang="vi-VN" sz="3200" b="1" smtClean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giả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ở khán đài B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+ 438 = 5 063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Số khán giả ở cả hai khán đài là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4 625 + 5 063 = 9 688 (người)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                     Đáp số: 9 688 người</a:t>
            </a:r>
          </a:p>
        </p:txBody>
      </p:sp>
    </p:spTree>
    <p:extLst>
      <p:ext uri="{BB962C8B-B14F-4D97-AF65-F5344CB8AC3E}">
        <p14:creationId xmlns:p14="http://schemas.microsoft.com/office/powerpoint/2010/main" val="8966578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D35C07B-24C8-20B4-90C2-4998D8F91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154" y="-991472"/>
            <a:ext cx="12073674" cy="8671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118D6F-B9D8-DD02-94D1-B4C83A0B5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BABA509-3A73-BE37-456F-DDDAB29AA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763" y="472440"/>
            <a:ext cx="9854473" cy="62941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969BFBFC-6320-27EA-714E-FF8A2E0949AE}"/>
              </a:ext>
            </a:extLst>
          </p:cNvPr>
          <p:cNvGrpSpPr/>
          <p:nvPr/>
        </p:nvGrpSpPr>
        <p:grpSpPr>
          <a:xfrm>
            <a:off x="5336646" y="951044"/>
            <a:ext cx="2392665" cy="859572"/>
            <a:chOff x="3825438" y="330509"/>
            <a:chExt cx="1967692" cy="85957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753760A9-7B5A-3692-8538-2C0215C65D11}"/>
                </a:ext>
              </a:extLst>
            </p:cNvPr>
            <p:cNvSpPr txBox="1"/>
            <p:nvPr/>
          </p:nvSpPr>
          <p:spPr>
            <a:xfrm>
              <a:off x="3837008" y="359084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b="0" i="0" u="none" strike="noStrike" kern="1200" cap="none" spc="0" normalizeH="0" baseline="0" noProof="0" dirty="0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b="0" i="0" u="none" strike="noStrike" kern="1200" cap="none" spc="0" normalizeH="0" baseline="0" noProof="0" dirty="0" err="1">
                  <a:ln w="117475">
                    <a:solidFill>
                      <a:srgbClr val="FF0063"/>
                    </a:solidFill>
                  </a:ln>
                  <a:solidFill>
                    <a:srgbClr val="FF0063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b="0" i="0" u="none" strike="noStrike" kern="1200" cap="none" spc="0" normalizeH="0" baseline="0" noProof="0" dirty="0">
                <a:ln w="117475">
                  <a:solidFill>
                    <a:srgbClr val="FF0063"/>
                  </a:solidFill>
                </a:ln>
                <a:solidFill>
                  <a:srgbClr val="FF006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E00AE7-8957-CE04-BCDB-0D076BE3F363}"/>
                </a:ext>
              </a:extLst>
            </p:cNvPr>
            <p:cNvSpPr txBox="1"/>
            <p:nvPr/>
          </p:nvSpPr>
          <p:spPr>
            <a:xfrm>
              <a:off x="3825438" y="330509"/>
              <a:ext cx="1956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Dặn</a:t>
              </a:r>
              <a:r>
                <a: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 </a:t>
              </a:r>
              <a:r>
                <a:rPr kumimoji="0" lang="en-US" sz="480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7 SVNBeachwood Sans" pitchFamily="2" charset="0"/>
                  <a:ea typeface="+mn-ea"/>
                  <a:cs typeface="+mn-cs"/>
                </a:rPr>
                <a:t>dò</a:t>
              </a:r>
              <a:endParaRPr kumimoji="0" lang="vi-VN" sz="4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4FFFD2D1-369C-4442-D53E-0D87DD95D77F}"/>
              </a:ext>
            </a:extLst>
          </p:cNvPr>
          <p:cNvSpPr/>
          <p:nvPr/>
        </p:nvSpPr>
        <p:spPr>
          <a:xfrm>
            <a:off x="3512075" y="1830936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868BBF60-12F3-8C0F-AF3D-DC59AEAAEED7}"/>
              </a:ext>
            </a:extLst>
          </p:cNvPr>
          <p:cNvSpPr/>
          <p:nvPr/>
        </p:nvSpPr>
        <p:spPr>
          <a:xfrm>
            <a:off x="3512075" y="3064268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EE3EB88D-4FEB-7A69-E56B-511774135A6D}"/>
              </a:ext>
            </a:extLst>
          </p:cNvPr>
          <p:cNvSpPr/>
          <p:nvPr/>
        </p:nvSpPr>
        <p:spPr>
          <a:xfrm>
            <a:off x="3512075" y="4284404"/>
            <a:ext cx="5167849" cy="9715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viên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điền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C3759C6A-945A-C407-5D33-B1DC9839B055}"/>
              </a:ext>
            </a:extLst>
          </p:cNvPr>
          <p:cNvGrpSpPr/>
          <p:nvPr/>
        </p:nvGrpSpPr>
        <p:grpSpPr>
          <a:xfrm>
            <a:off x="284479" y="3429000"/>
            <a:ext cx="2526552" cy="3382013"/>
            <a:chOff x="4837666" y="1863018"/>
            <a:chExt cx="2526552" cy="338201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68E4C13-06EB-086B-3CF4-58B1633D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xmlns="" id="{D45F2A83-6BEC-937A-E061-D7D36314D3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29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BF85C216-A8DE-86EC-6AB9-5A8A04D68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A8A96AF-1A45-2786-35B2-E3143E790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" y="5949652"/>
            <a:ext cx="12192000" cy="2024016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764C1B3E-E725-6D0C-CA96-DB2F03B7A0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8F61B6-7FA0-EA83-63FF-F3A627C61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199525" y="2957171"/>
            <a:ext cx="2347393" cy="2694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0896D98-85FB-314C-9399-D2CDF07FD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6865C0-91E7-BDEB-8E0F-319273F137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3DEE83-A451-E560-6312-7A99DA12FA9C}"/>
              </a:ext>
            </a:extLst>
          </p:cNvPr>
          <p:cNvGrpSpPr/>
          <p:nvPr/>
        </p:nvGrpSpPr>
        <p:grpSpPr>
          <a:xfrm>
            <a:off x="3294545" y="3223021"/>
            <a:ext cx="1932625" cy="2519731"/>
            <a:chOff x="1911626" y="1762337"/>
            <a:chExt cx="2743438" cy="357685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352AD914-0975-61FA-B3BD-C27306A5B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1626" y="2187291"/>
              <a:ext cx="2743438" cy="3151905"/>
            </a:xfrm>
            <a:prstGeom prst="rect">
              <a:avLst/>
            </a:prstGeom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51EBE9FE-76E8-B960-7A6A-4DF3AD6B2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007" y="1762337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FB010DD-9328-15EE-E57E-3CBC22FAC653}"/>
              </a:ext>
            </a:extLst>
          </p:cNvPr>
          <p:cNvGrpSpPr/>
          <p:nvPr/>
        </p:nvGrpSpPr>
        <p:grpSpPr>
          <a:xfrm>
            <a:off x="5462665" y="3315693"/>
            <a:ext cx="1779838" cy="2819320"/>
            <a:chOff x="5462665" y="3315693"/>
            <a:chExt cx="1779838" cy="281932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9460E5B-ACAE-BB2E-4995-6025EA7A0A84}"/>
                </a:ext>
              </a:extLst>
            </p:cNvPr>
            <p:cNvGrpSpPr/>
            <p:nvPr/>
          </p:nvGrpSpPr>
          <p:grpSpPr>
            <a:xfrm>
              <a:off x="5462665" y="3315693"/>
              <a:ext cx="1779838" cy="2382471"/>
              <a:chOff x="4837666" y="1863018"/>
              <a:chExt cx="2526552" cy="3382013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xmlns="" id="{B41A6B85-899D-7ED6-21A5-6E4FD0CA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rightnessContrast contrast="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837666" y="1917462"/>
                <a:ext cx="2526552" cy="3327569"/>
              </a:xfrm>
              <a:prstGeom prst="rect">
                <a:avLst/>
              </a:prstGeom>
            </p:spPr>
          </p:pic>
          <p:pic>
            <p:nvPicPr>
              <p:cNvPr id="2054" name="Picture 6">
                <a:extLst>
                  <a:ext uri="{FF2B5EF4-FFF2-40B4-BE49-F238E27FC236}">
                    <a16:creationId xmlns:a16="http://schemas.microsoft.com/office/drawing/2014/main" xmlns="" id="{84FA277D-A38F-1C44-DA51-1D16F4F62A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3006" y="1863018"/>
                <a:ext cx="1071431" cy="10714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A05187A1-F506-B41E-0725-FE74C69E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1017" y="5074217"/>
              <a:ext cx="1047623" cy="1060796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4A0C3D-A01D-42D1-BDCC-DCAEB824BF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08246" y="1836725"/>
            <a:ext cx="8327858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70707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A5D0C2B-AF92-FE6B-04A6-079B403C7D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D1D109B-83F9-320E-C930-56C77D557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676" y="949539"/>
            <a:ext cx="2101161" cy="5138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1097212-4B63-DE61-3C53-BE79017C0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1290" y="582887"/>
            <a:ext cx="2101161" cy="51387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A2EAFB5-5E25-29EF-D451-A6671B5EF5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928496"/>
            <a:ext cx="12192000" cy="202401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A96758BC-66E5-DA60-3C55-E88948460769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91BD972-0717-E9DB-D78B-5A88EE6FF130}"/>
              </a:ext>
            </a:extLst>
          </p:cNvPr>
          <p:cNvSpPr txBox="1"/>
          <p:nvPr/>
        </p:nvSpPr>
        <p:spPr>
          <a:xfrm>
            <a:off x="1323974" y="1845133"/>
            <a:ext cx="101538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Aft>
                <a:spcPts val="600"/>
              </a:spcAft>
              <a:defRPr/>
            </a:pPr>
            <a:r>
              <a:rPr lang="en-US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hực hiện được phép cộng các số có đến bốn chữ số (có nhớ không quá hai lượt và không liên tiếp).</a:t>
            </a:r>
          </a:p>
          <a:p>
            <a:pPr lvl="0" algn="just" fontAlgn="base">
              <a:spcAft>
                <a:spcPts val="600"/>
              </a:spcAft>
              <a:defRPr/>
            </a:pPr>
            <a:r>
              <a:rPr lang="vi-VN" sz="36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99FFCC"/>
                </a:solidFill>
                <a:effectLst>
                  <a:outerShdw dist="38100" dir="2700000" algn="tl" rotWithShape="0">
                    <a:srgbClr val="5B9BD5">
                      <a:lumMod val="75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Rèn kĩ năng tính nhẩm, kĩ năng tính đế giải quyết được các bài tập liên quan đến phép toán.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0E99FE1-303A-9856-5F21-886FBACF7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09" y="2014302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xmlns="" id="{C85C52A1-C30D-B9FC-3A46-757B85395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5" y="3747958"/>
            <a:ext cx="483254" cy="48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7C57CEC3-C001-9950-9356-62894BB54A2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 rot="20626105">
            <a:off x="-484978" y="225613"/>
            <a:ext cx="3481118" cy="104408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xmlns="" id="{2BAF9EBF-5B53-2A05-004F-F0CBF5C7E5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 rot="614465">
            <a:off x="8493768" y="17159"/>
            <a:ext cx="3681998" cy="11694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E32E297-88D0-4562-9122-FAA63F47C6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9425" y="197348"/>
            <a:ext cx="5818537" cy="16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409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F2F421-48D8-E4BB-5C77-3AEC34AC0D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09BFBB-C614-42AA-89A7-90F1A418E7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4662" y="876759"/>
            <a:ext cx="4694327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FFFFFF"/>
                  </a:solidFill>
                  <a:latin typeface="Calibri" panose="020F0502020204030204"/>
                </a:rPr>
                <a:t>4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845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69861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A04D387-66C3-5F87-5373-1E2F70929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0180D65B-BD10-B112-C58C-DC497C06AB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85D231-AB48-DEF2-CF60-2D1A1E9B7D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5742808"/>
            <a:ext cx="12192000" cy="202401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49275C9A-8927-F4D2-7ECA-410CC1B411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0907D64-2AF7-7E62-450A-7C520D2456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680" y="746339"/>
            <a:ext cx="2101161" cy="5138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06BC06A-A6EB-48B6-8CC5-2A95996343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33000" y="513173"/>
            <a:ext cx="2101161" cy="513870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86B0493-0C13-09DC-55CC-E888D2B7A4AC}"/>
              </a:ext>
            </a:extLst>
          </p:cNvPr>
          <p:cNvSpPr/>
          <p:nvPr/>
        </p:nvSpPr>
        <p:spPr>
          <a:xfrm>
            <a:off x="640080" y="390297"/>
            <a:ext cx="10911840" cy="6077406"/>
          </a:xfrm>
          <a:prstGeom prst="roundRect">
            <a:avLst>
              <a:gd name="adj" fmla="val 10104"/>
            </a:avLst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8781476-7F9D-7A8F-4FBE-496221DDF25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57779" y="1370785"/>
            <a:ext cx="3630993" cy="44039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F2C46C-0BB3-6824-1FF5-14EF97377F25}"/>
              </a:ext>
            </a:extLst>
          </p:cNvPr>
          <p:cNvGrpSpPr/>
          <p:nvPr/>
        </p:nvGrpSpPr>
        <p:grpSpPr>
          <a:xfrm>
            <a:off x="2166040" y="2954227"/>
            <a:ext cx="2310356" cy="3107550"/>
            <a:chOff x="4837666" y="1863018"/>
            <a:chExt cx="2526552" cy="338201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2E1C167-0114-4724-B9A0-27A39B71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37666" y="1917462"/>
              <a:ext cx="2526552" cy="3327569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xmlns="" id="{C1F86338-DA9D-F697-6A0F-F05B9C04A9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3006" y="1863018"/>
              <a:ext cx="1071431" cy="107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5DD0298-CC07-9C5F-B1FB-EFFA23F1F1F5}"/>
              </a:ext>
            </a:extLst>
          </p:cNvPr>
          <p:cNvGrpSpPr/>
          <p:nvPr/>
        </p:nvGrpSpPr>
        <p:grpSpPr>
          <a:xfrm>
            <a:off x="1352963" y="944300"/>
            <a:ext cx="5863409" cy="1569660"/>
            <a:chOff x="582391" y="1783883"/>
            <a:chExt cx="5373458" cy="237448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xmlns="" id="{C9BDE464-803D-C972-8CF2-DB52A7B0B358}"/>
                </a:ext>
              </a:extLst>
            </p:cNvPr>
            <p:cNvSpPr/>
            <p:nvPr/>
          </p:nvSpPr>
          <p:spPr>
            <a:xfrm>
              <a:off x="582391" y="1816786"/>
              <a:ext cx="5373458" cy="2244691"/>
            </a:xfrm>
            <a:prstGeom prst="wedgeRoundRectCallout">
              <a:avLst>
                <a:gd name="adj1" fmla="val -24391"/>
                <a:gd name="adj2" fmla="val 73962"/>
                <a:gd name="adj3" fmla="val 16667"/>
              </a:avLst>
            </a:prstGeom>
            <a:solidFill>
              <a:srgbClr val="CCFFFF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CE73324-FB31-369F-C7EA-F2EE2998AB07}"/>
                </a:ext>
              </a:extLst>
            </p:cNvPr>
            <p:cNvSpPr txBox="1"/>
            <p:nvPr/>
          </p:nvSpPr>
          <p:spPr>
            <a:xfrm>
              <a:off x="696328" y="1783883"/>
              <a:ext cx="5118975" cy="237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BA21D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3 628 + 4 845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nêu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885E383-7730-0FA1-6CA8-CCCB521874A4}"/>
              </a:ext>
            </a:extLst>
          </p:cNvPr>
          <p:cNvGrpSpPr/>
          <p:nvPr/>
        </p:nvGrpSpPr>
        <p:grpSpPr>
          <a:xfrm>
            <a:off x="7706021" y="2145057"/>
            <a:ext cx="2998425" cy="1676529"/>
            <a:chOff x="9059455" y="2432470"/>
            <a:chExt cx="2554897" cy="16765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53479AE9-AC39-FDC3-A578-73315BB0D236}"/>
                </a:ext>
              </a:extLst>
            </p:cNvPr>
            <p:cNvSpPr txBox="1"/>
            <p:nvPr/>
          </p:nvSpPr>
          <p:spPr>
            <a:xfrm>
              <a:off x="9876522" y="2634497"/>
              <a:ext cx="7994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6C880A9-26D9-C07C-F92D-99003C67730C}"/>
                </a:ext>
              </a:extLst>
            </p:cNvPr>
            <p:cNvSpPr txBox="1"/>
            <p:nvPr/>
          </p:nvSpPr>
          <p:spPr>
            <a:xfrm>
              <a:off x="9836515" y="2432470"/>
              <a:ext cx="17354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4 252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1A6E512A-76F7-7C53-68FC-B9F27FDA0D85}"/>
                </a:ext>
              </a:extLst>
            </p:cNvPr>
            <p:cNvSpPr txBox="1"/>
            <p:nvPr/>
          </p:nvSpPr>
          <p:spPr>
            <a:xfrm>
              <a:off x="9059455" y="2785560"/>
              <a:ext cx="255489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5 284</a:t>
              </a:r>
              <a:endPara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7D1D9C7-D5CE-FE90-DCEE-B3C0CEC9BBA5}"/>
                </a:ext>
              </a:extLst>
            </p:cNvPr>
            <p:cNvSpPr txBox="1"/>
            <p:nvPr/>
          </p:nvSpPr>
          <p:spPr>
            <a:xfrm>
              <a:off x="9263980" y="2854924"/>
              <a:ext cx="7994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+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D010A83-1603-DEFB-602C-F07DE1E99E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85164" y="4044198"/>
              <a:ext cx="1314208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BCB05C-4C5F-48D7-8C65-B507709A72E5}"/>
              </a:ext>
            </a:extLst>
          </p:cNvPr>
          <p:cNvSpPr txBox="1"/>
          <p:nvPr/>
        </p:nvSpPr>
        <p:spPr>
          <a:xfrm>
            <a:off x="9829800" y="3747052"/>
            <a:ext cx="397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95D3A67-8D03-480A-AC1A-19D610F0C893}"/>
              </a:ext>
            </a:extLst>
          </p:cNvPr>
          <p:cNvSpPr txBox="1"/>
          <p:nvPr/>
        </p:nvSpPr>
        <p:spPr>
          <a:xfrm>
            <a:off x="952168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00"/>
                </a:solidFill>
                <a:latin typeface="Calibri" panose="020F0502020204030204"/>
              </a:rPr>
              <a:t>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0B3DF57-2B47-4528-B296-2FA362B107CB}"/>
              </a:ext>
            </a:extLst>
          </p:cNvPr>
          <p:cNvSpPr txBox="1"/>
          <p:nvPr/>
        </p:nvSpPr>
        <p:spPr>
          <a:xfrm>
            <a:off x="9173817" y="374705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DF78EF8-BC8F-48CE-9547-EB44A3022665}"/>
              </a:ext>
            </a:extLst>
          </p:cNvPr>
          <p:cNvSpPr txBox="1"/>
          <p:nvPr/>
        </p:nvSpPr>
        <p:spPr>
          <a:xfrm>
            <a:off x="8746434" y="3737112"/>
            <a:ext cx="258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64964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516A478-644E-4C38-8A3B-31C3AC6BCC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550" y="1034860"/>
            <a:ext cx="56575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4571E81-9D93-7FB6-2B7A-17C119D1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888" y="5481312"/>
            <a:ext cx="924707" cy="1182154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C5401C51-8ADE-73F4-CABD-0C87F06EE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0" y="5046545"/>
            <a:ext cx="1319515" cy="170235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CF8A094-CA5A-4FA3-A569-960B4532D0EA}"/>
              </a:ext>
            </a:extLst>
          </p:cNvPr>
          <p:cNvGrpSpPr/>
          <p:nvPr/>
        </p:nvGrpSpPr>
        <p:grpSpPr>
          <a:xfrm>
            <a:off x="762414" y="413671"/>
            <a:ext cx="5409531" cy="828041"/>
            <a:chOff x="975" y="387"/>
            <a:chExt cx="5273" cy="978"/>
          </a:xfrm>
        </p:grpSpPr>
        <p:sp>
          <p:nvSpPr>
            <p:cNvPr id="23" name="Text Box 14">
              <a:extLst>
                <a:ext uri="{FF2B5EF4-FFF2-40B4-BE49-F238E27FC236}">
                  <a16:creationId xmlns:a16="http://schemas.microsoft.com/office/drawing/2014/main" xmlns="" id="{D5ACECFE-4D41-4B43-BB1F-1E86F7920549}"/>
                </a:ext>
              </a:extLst>
            </p:cNvPr>
            <p:cNvSpPr txBox="1"/>
            <p:nvPr/>
          </p:nvSpPr>
          <p:spPr>
            <a:xfrm>
              <a:off x="1792" y="486"/>
              <a:ext cx="4456" cy="842"/>
            </a:xfrm>
            <a:prstGeom prst="rect">
              <a:avLst/>
            </a:prstGeom>
            <a:solidFill>
              <a:srgbClr val="F9A9CF"/>
            </a:solidFill>
          </p:spPr>
          <p:txBody>
            <a:bodyPr wrap="square" rtlCol="0">
              <a:spAutoFit/>
            </a:bodyPr>
            <a:lstStyle/>
            <a:p>
              <a:pPr defTabSz="1219170">
                <a:lnSpc>
                  <a:spcPct val="120000"/>
                </a:lnSpc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Tính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nhẩm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 (Theo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mẫu</a:t>
              </a:r>
              <a:r>
                <a:rPr lang="en-US" sz="36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 panose="020B0604020202020204"/>
                </a:rPr>
                <a:t>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4F935CFE-6FD9-401F-A80D-EE0DF5CA2A3B}"/>
                </a:ext>
              </a:extLst>
            </p:cNvPr>
            <p:cNvGrpSpPr/>
            <p:nvPr/>
          </p:nvGrpSpPr>
          <p:grpSpPr>
            <a:xfrm>
              <a:off x="975" y="387"/>
              <a:ext cx="839" cy="978"/>
              <a:chOff x="891" y="409"/>
              <a:chExt cx="839" cy="978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xmlns="" id="{F40D5BB9-43C9-4F85-B0A6-1634274D72E4}"/>
                  </a:ext>
                </a:extLst>
              </p:cNvPr>
              <p:cNvSpPr/>
              <p:nvPr/>
            </p:nvSpPr>
            <p:spPr>
              <a:xfrm>
                <a:off x="891" y="505"/>
                <a:ext cx="839" cy="859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200" kern="0">
                  <a:solidFill>
                    <a:srgbClr val="FFFFFF"/>
                  </a:solidFill>
                  <a:latin typeface="Arial"/>
                  <a:sym typeface="Arial" panose="020B0604020202020204"/>
                </a:endParaRPr>
              </a:p>
            </p:txBody>
          </p:sp>
          <p:sp>
            <p:nvSpPr>
              <p:cNvPr id="26" name="Text Box 10">
                <a:extLst>
                  <a:ext uri="{FF2B5EF4-FFF2-40B4-BE49-F238E27FC236}">
                    <a16:creationId xmlns:a16="http://schemas.microsoft.com/office/drawing/2014/main" xmlns="" id="{3D990CE1-DB34-4560-A208-05A233AFC6DE}"/>
                  </a:ext>
                </a:extLst>
              </p:cNvPr>
              <p:cNvSpPr txBox="1"/>
              <p:nvPr/>
            </p:nvSpPr>
            <p:spPr>
              <a:xfrm>
                <a:off x="982" y="409"/>
                <a:ext cx="634" cy="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>
                  <a:lnSpc>
                    <a:spcPct val="120000"/>
                  </a:lnSpc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 panose="020B0604020202020204"/>
                  </a:rPr>
                  <a:t>1</a:t>
                </a: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8BF67C7A-AFE9-47A8-B99C-DE73CB930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024" y="1819274"/>
            <a:ext cx="5743711" cy="181927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1E48A32-2747-4FEB-BC78-256313E476F0}"/>
              </a:ext>
            </a:extLst>
          </p:cNvPr>
          <p:cNvSpPr txBox="1"/>
          <p:nvPr/>
        </p:nvSpPr>
        <p:spPr>
          <a:xfrm>
            <a:off x="6867525" y="1438275"/>
            <a:ext cx="5048250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b) 3000 +4000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</a:rPr>
              <a:t>d) 1000 + 9000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014B734-6A18-4A22-B717-B883A526335C}"/>
              </a:ext>
            </a:extLst>
          </p:cNvPr>
          <p:cNvSpPr/>
          <p:nvPr/>
        </p:nvSpPr>
        <p:spPr>
          <a:xfrm>
            <a:off x="457200" y="8286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92CEE8-2CC1-4624-8C7E-714F7B79AF86}"/>
              </a:ext>
            </a:extLst>
          </p:cNvPr>
          <p:cNvSpPr txBox="1"/>
          <p:nvPr/>
        </p:nvSpPr>
        <p:spPr>
          <a:xfrm>
            <a:off x="571501" y="8763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a) 6000 + 2000</a:t>
            </a:r>
          </a:p>
          <a:p>
            <a:pPr algn="just">
              <a:lnSpc>
                <a:spcPct val="150000"/>
              </a:lnSpc>
            </a:pPr>
            <a:r>
              <a:rPr lang="en-US" sz="2800" i="0" dirty="0" err="1">
                <a:solidFill>
                  <a:srgbClr val="000000"/>
                </a:solidFill>
                <a:effectLst/>
              </a:rPr>
              <a:t>Nhẩm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: 6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+ 2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r>
              <a:rPr lang="en-US" sz="2800" i="0" dirty="0">
                <a:solidFill>
                  <a:srgbClr val="000000"/>
                </a:solidFill>
                <a:effectLst/>
              </a:rPr>
              <a:t> = 8 </a:t>
            </a:r>
            <a:r>
              <a:rPr lang="en-US" sz="2800" i="0" dirty="0" err="1">
                <a:solidFill>
                  <a:srgbClr val="000000"/>
                </a:solidFill>
                <a:effectLst/>
              </a:rPr>
              <a:t>nghìn</a:t>
            </a:r>
            <a:endParaRPr lang="en-US" sz="2800" i="0" dirty="0">
              <a:solidFill>
                <a:srgbClr val="000000"/>
              </a:solidFill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en-US" sz="2800" i="0" dirty="0">
                <a:solidFill>
                  <a:srgbClr val="000000"/>
                </a:solidFill>
                <a:effectLst/>
              </a:rPr>
              <a:t>6000 + 2000 = 8000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xmlns="" id="{6FCCD474-2252-487B-B33A-6B1D217C5B63}"/>
              </a:ext>
            </a:extLst>
          </p:cNvPr>
          <p:cNvSpPr/>
          <p:nvPr/>
        </p:nvSpPr>
        <p:spPr>
          <a:xfrm>
            <a:off x="6153150" y="8667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C99E9EE-9DEB-4210-AFD3-899031848227}"/>
              </a:ext>
            </a:extLst>
          </p:cNvPr>
          <p:cNvSpPr txBox="1"/>
          <p:nvPr/>
        </p:nvSpPr>
        <p:spPr>
          <a:xfrm>
            <a:off x="6267451" y="9144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b) 3000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3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7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3000 + 4000 = 7000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0EE5B77C-3E51-4FD3-9024-8EF06041D461}"/>
              </a:ext>
            </a:extLst>
          </p:cNvPr>
          <p:cNvSpPr/>
          <p:nvPr/>
        </p:nvSpPr>
        <p:spPr>
          <a:xfrm>
            <a:off x="428625" y="3381375"/>
            <a:ext cx="5248275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46A42AD-1234-4151-9CDC-6D90A0766944}"/>
              </a:ext>
            </a:extLst>
          </p:cNvPr>
          <p:cNvSpPr txBox="1"/>
          <p:nvPr/>
        </p:nvSpPr>
        <p:spPr>
          <a:xfrm>
            <a:off x="542926" y="3429000"/>
            <a:ext cx="51720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c) 5000 + 4000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5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+ 4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5000 + 4000 = 9000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19CD282D-1B47-4B7C-9777-906FDE0C83EC}"/>
              </a:ext>
            </a:extLst>
          </p:cNvPr>
          <p:cNvSpPr/>
          <p:nvPr/>
        </p:nvSpPr>
        <p:spPr>
          <a:xfrm>
            <a:off x="6134100" y="3476625"/>
            <a:ext cx="5581650" cy="2000250"/>
          </a:xfrm>
          <a:prstGeom prst="roundRect">
            <a:avLst/>
          </a:prstGeom>
          <a:solidFill>
            <a:srgbClr val="F3C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9B450417-3009-46F8-A150-497955B91F8F}"/>
              </a:ext>
            </a:extLst>
          </p:cNvPr>
          <p:cNvSpPr txBox="1"/>
          <p:nvPr/>
        </p:nvSpPr>
        <p:spPr>
          <a:xfrm>
            <a:off x="6248401" y="3524250"/>
            <a:ext cx="5476874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d) 1000 + 9000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Nhẩm</a:t>
            </a:r>
            <a:r>
              <a:rPr lang="en-US" sz="2800" dirty="0">
                <a:solidFill>
                  <a:srgbClr val="000000"/>
                </a:solidFill>
              </a:rPr>
              <a:t>: 1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+ 9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r>
              <a:rPr lang="en-US" sz="2800" dirty="0">
                <a:solidFill>
                  <a:srgbClr val="000000"/>
                </a:solidFill>
              </a:rPr>
              <a:t> = 10 </a:t>
            </a:r>
            <a:r>
              <a:rPr lang="en-US" sz="2800" dirty="0" err="1">
                <a:solidFill>
                  <a:srgbClr val="000000"/>
                </a:solidFill>
              </a:rPr>
              <a:t>nghìn</a:t>
            </a:r>
            <a:endParaRPr lang="en-US" sz="2800" dirty="0">
              <a:solidFill>
                <a:srgbClr val="0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</a:rPr>
              <a:t>1000 + 9000 = 10000</a:t>
            </a:r>
            <a:endParaRPr lang="en-US" sz="280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3" grpId="0" animBg="1"/>
      <p:bldP spid="65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B7FC4A1-3E01-04C0-2597-537DE14EB70D}"/>
              </a:ext>
            </a:extLst>
          </p:cNvPr>
          <p:cNvSpPr/>
          <p:nvPr/>
        </p:nvSpPr>
        <p:spPr>
          <a:xfrm>
            <a:off x="392754" y="146904"/>
            <a:ext cx="11272504" cy="6501512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93B0EA0-5F3A-8857-457D-F0BAA5669219}"/>
              </a:ext>
            </a:extLst>
          </p:cNvPr>
          <p:cNvGrpSpPr/>
          <p:nvPr/>
        </p:nvGrpSpPr>
        <p:grpSpPr>
          <a:xfrm>
            <a:off x="750778" y="246473"/>
            <a:ext cx="5659547" cy="830376"/>
            <a:chOff x="1011801" y="340056"/>
            <a:chExt cx="5028413" cy="12271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628710" y="497852"/>
              <a:ext cx="4411504" cy="984719"/>
              <a:chOff x="1107064" y="247999"/>
              <a:chExt cx="15138161" cy="186393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lum contrast="40000"/>
              </a:blip>
              <a:stretch>
                <a:fillRect/>
              </a:stretch>
            </p:blipFill>
            <p:spPr>
              <a:xfrm>
                <a:off x="1107064" y="247999"/>
                <a:ext cx="15138161" cy="1863939"/>
              </a:xfrm>
              <a:prstGeom prst="rect">
                <a:avLst/>
              </a:prstGeom>
            </p:spPr>
          </p:pic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27387" y="359924"/>
                <a:ext cx="14427435" cy="162057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2.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nhẩm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 (Theo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mẫu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18783" y="533074"/>
              <a:ext cx="1227100" cy="84106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B47B3E-299C-4405-A117-FBD94FE0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3550" y="1252537"/>
            <a:ext cx="8655922" cy="2090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A24F2C-1DA9-4D31-AF4D-F5B7C32C52C6}"/>
              </a:ext>
            </a:extLst>
          </p:cNvPr>
          <p:cNvSpPr txBox="1"/>
          <p:nvPr/>
        </p:nvSpPr>
        <p:spPr>
          <a:xfrm>
            <a:off x="4029075" y="3209925"/>
            <a:ext cx="6962775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a) 3200 + 700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b) 5000 + 500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c) 8600 + 200</a:t>
            </a:r>
          </a:p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0070C0"/>
                </a:solidFill>
              </a:rPr>
              <a:t>d) 6100 + 800</a:t>
            </a: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2579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612</Words>
  <Application>Microsoft Office PowerPoint</Application>
  <PresentationFormat>Custom</PresentationFormat>
  <Paragraphs>89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47</cp:revision>
  <dcterms:created xsi:type="dcterms:W3CDTF">2022-11-11T05:35:10Z</dcterms:created>
  <dcterms:modified xsi:type="dcterms:W3CDTF">2023-02-23T08:13:56Z</dcterms:modified>
</cp:coreProperties>
</file>