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8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9" r:id="rId20"/>
  </p:sldIdLst>
  <p:sldSz cx="109728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056" y="72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</p:sp>
      <p:sp>
        <p:nvSpPr>
          <p:cNvPr id="42" name="PlaceHolder 1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dt"/>
          </p:nvPr>
        </p:nvSpPr>
        <p:spPr>
          <a:xfrm>
            <a:off x="3884400" y="0"/>
            <a:ext cx="297180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685800" y="685440"/>
            <a:ext cx="5486400" cy="3429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r>
              <a:rPr lang="en-US" sz="1500" b="0" strike="noStrike" spc="-1">
                <a:solidFill>
                  <a:srgbClr val="000000"/>
                </a:solidFill>
                <a:latin typeface="Arial"/>
              </a:rPr>
              <a:t>Click to edit the notes format</a:t>
            </a:r>
          </a:p>
        </p:txBody>
      </p:sp>
      <p:sp>
        <p:nvSpPr>
          <p:cNvPr id="46" name="PlaceHolder 5"/>
          <p:cNvSpPr>
            <a:spLocks noGrp="1"/>
          </p:cNvSpPr>
          <p:nvPr>
            <p:ph type="ftr"/>
          </p:nvPr>
        </p:nvSpPr>
        <p:spPr>
          <a:xfrm>
            <a:off x="-3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sldNum"/>
          </p:nvPr>
        </p:nvSpPr>
        <p:spPr>
          <a:xfrm>
            <a:off x="388440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308FEDC-91E5-43E3-886D-3F49DAF05F19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27828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</p:spPr>
      </p:sp>
      <p:sp>
        <p:nvSpPr>
          <p:cNvPr id="33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1" name="Slide Number Placeholder 3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99471BB-C385-4C08-96A9-2A2396080C24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t>3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88800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22628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4936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88800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22628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49360" y="274320"/>
            <a:ext cx="987408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pPr marL="426960" indent="-42696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927000" lvl="1" indent="-35568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427040" lvl="2" indent="-28404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998360" lvl="3" indent="-28404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570040" lvl="4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70040" lvl="5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570040" lvl="6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493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749760" y="6244920"/>
            <a:ext cx="34732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8645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8A366FA-17DD-479D-87C3-08618C6CCBC6}" type="slidenum">
              <a:rPr lang="en-US" sz="17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3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5" Type="http://schemas.openxmlformats.org/officeDocument/2006/relationships/image" Target="../media/image18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 descr="D:\GIÁO ÁN 1 2020-2021\HÌNH SOẠN GIÁO ÁN\Chủ đề\Untitled.png"/>
          <p:cNvPicPr/>
          <p:nvPr/>
        </p:nvPicPr>
        <p:blipFill>
          <a:blip r:embed="rId2">
            <a:lum contrast="30000"/>
          </a:blip>
          <a:stretch/>
        </p:blipFill>
        <p:spPr>
          <a:xfrm>
            <a:off x="0" y="0"/>
            <a:ext cx="5629320" cy="6858000"/>
          </a:xfrm>
          <a:prstGeom prst="rect">
            <a:avLst/>
          </a:prstGeom>
          <a:ln w="0">
            <a:noFill/>
          </a:ln>
        </p:spPr>
      </p:pic>
      <p:pic>
        <p:nvPicPr>
          <p:cNvPr id="49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0" name="Picture 9" descr="000o"/>
          <p:cNvPicPr/>
          <p:nvPr/>
        </p:nvPicPr>
        <p:blipFill>
          <a:blip r:embed="rId3"/>
          <a:stretch/>
        </p:blipFill>
        <p:spPr>
          <a:xfrm rot="10800000" flipH="1">
            <a:off x="-31680" y="6756120"/>
            <a:ext cx="11004480" cy="101520"/>
          </a:xfrm>
          <a:prstGeom prst="rect">
            <a:avLst/>
          </a:prstGeom>
          <a:ln w="0">
            <a:noFill/>
          </a:ln>
        </p:spPr>
      </p:pic>
      <p:pic>
        <p:nvPicPr>
          <p:cNvPr id="51" name="Picture 10" descr="000o"/>
          <p:cNvPicPr/>
          <p:nvPr/>
        </p:nvPicPr>
        <p:blipFill>
          <a:blip r:embed="rId3"/>
          <a:stretch/>
        </p:blipFill>
        <p:spPr>
          <a:xfrm rot="16200000">
            <a:off x="-331524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2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3" name="Picture 4" descr="Phòng Giáo Dục Và Đào Tạo quận Thanh Xuân"/>
          <p:cNvPicPr/>
          <p:nvPr/>
        </p:nvPicPr>
        <p:blipFill>
          <a:blip r:embed="rId4">
            <a:lum contrast="20000"/>
          </a:blip>
          <a:srcRect l="40892" t="17908" r="42036" b="58302"/>
          <a:stretch/>
        </p:blipFill>
        <p:spPr>
          <a:xfrm>
            <a:off x="6272280" y="324000"/>
            <a:ext cx="3714840" cy="3000240"/>
          </a:xfrm>
          <a:prstGeom prst="rect">
            <a:avLst/>
          </a:prstGeom>
          <a:ln w="0">
            <a:noFill/>
          </a:ln>
        </p:spPr>
      </p:pic>
      <p:sp>
        <p:nvSpPr>
          <p:cNvPr id="54" name="Rectangle 5"/>
          <p:cNvSpPr/>
          <p:nvPr/>
        </p:nvSpPr>
        <p:spPr>
          <a:xfrm>
            <a:off x="6486480" y="3429000"/>
            <a:ext cx="3483000" cy="108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TIẾT 1 CHỦ ĐỀ 5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6" name="Picture 4" descr="pcp_download_120"/>
          <p:cNvPicPr/>
          <p:nvPr/>
        </p:nvPicPr>
        <p:blipFill>
          <a:blip r:embed="rId5"/>
          <a:stretch/>
        </p:blipFill>
        <p:spPr>
          <a:xfrm>
            <a:off x="7915320" y="4071960"/>
            <a:ext cx="592200" cy="1214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241" name="Rectangle 4"/>
          <p:cNvSpPr/>
          <p:nvPr/>
        </p:nvSpPr>
        <p:spPr>
          <a:xfrm>
            <a:off x="8942400" y="3716280"/>
            <a:ext cx="1209600" cy="62856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2" name="Rectangle 6"/>
          <p:cNvSpPr/>
          <p:nvPr/>
        </p:nvSpPr>
        <p:spPr>
          <a:xfrm>
            <a:off x="557280" y="357120"/>
            <a:ext cx="5057640" cy="455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lnSpc>
                <a:spcPct val="70000"/>
              </a:lnSpc>
              <a:spcBef>
                <a:spcPts val="1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TẬP HÁT TỪNG CÂU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45" name="Picture 2" descr="D:\GIÁO ÁN 1 2020-2021\HÌNH SOẠN GIÁO ÁN\Học hát\Xuc xac xúc xe\3.png"/>
          <p:cNvPicPr/>
          <p:nvPr/>
        </p:nvPicPr>
        <p:blipFill rotWithShape="1">
          <a:blip r:embed="rId3">
            <a:lum contrast="30000"/>
          </a:blip>
          <a:srcRect t="30230"/>
          <a:stretch/>
        </p:blipFill>
        <p:spPr>
          <a:xfrm>
            <a:off x="430200" y="2987430"/>
            <a:ext cx="10144080" cy="2608409"/>
          </a:xfrm>
          <a:prstGeom prst="rect">
            <a:avLst/>
          </a:prstGeom>
          <a:ln w="0"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B5E1D4-0783-4CE7-BB68-38E308D499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752" y="1501379"/>
            <a:ext cx="9324975" cy="14053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Picture 2"/>
          <p:cNvPicPr/>
          <p:nvPr/>
        </p:nvPicPr>
        <p:blipFill>
          <a:blip r:embed="rId2"/>
          <a:stretch/>
        </p:blipFill>
        <p:spPr>
          <a:xfrm>
            <a:off x="533400" y="17640"/>
            <a:ext cx="10058400" cy="6840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265" name="Picture 6" descr="ag00373_"/>
          <p:cNvPicPr/>
          <p:nvPr/>
        </p:nvPicPr>
        <p:blipFill>
          <a:blip r:embed="rId3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266" name="Picture 1"/>
          <p:cNvPicPr/>
          <p:nvPr/>
        </p:nvPicPr>
        <p:blipFill>
          <a:blip r:embed="rId4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267" name="Rectangle 1"/>
          <p:cNvSpPr/>
          <p:nvPr/>
        </p:nvSpPr>
        <p:spPr>
          <a:xfrm>
            <a:off x="959760" y="2286000"/>
            <a:ext cx="8955360" cy="179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HÁT KẾT HỢP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VỖ TAY THEO NHỊP ĐIỆU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68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69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70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71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Picture 2"/>
          <p:cNvPicPr/>
          <p:nvPr/>
        </p:nvPicPr>
        <p:blipFill>
          <a:blip r:embed="rId2"/>
          <a:stretch/>
        </p:blipFill>
        <p:spPr>
          <a:xfrm>
            <a:off x="0" y="17640"/>
            <a:ext cx="10972800" cy="6840360"/>
          </a:xfrm>
          <a:prstGeom prst="rect">
            <a:avLst/>
          </a:prstGeom>
          <a:ln w="0">
            <a:noFill/>
          </a:ln>
        </p:spPr>
      </p:pic>
      <p:pic>
        <p:nvPicPr>
          <p:cNvPr id="273" name="Picture 2" descr="D:\GIÁO ÁN 1 2020-2021\HÌNH SOẠN GIÁO ÁN\BỘ GÕ CƠ THỂ\Picture5 - Copy (2).png"/>
          <p:cNvPicPr/>
          <p:nvPr/>
        </p:nvPicPr>
        <p:blipFill>
          <a:blip r:embed="rId3"/>
          <a:stretch/>
        </p:blipFill>
        <p:spPr>
          <a:xfrm>
            <a:off x="3057480" y="214308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74" name="Picture 2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4629240" y="214308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75" name="Picture 2" descr="D:\GIÁO ÁN 1 2020-2021\HÌNH SOẠN GIÁO ÁN\BỘ GÕ CƠ THỂ\Picture5 - Copy (2).png"/>
          <p:cNvPicPr/>
          <p:nvPr/>
        </p:nvPicPr>
        <p:blipFill>
          <a:blip r:embed="rId3"/>
          <a:stretch/>
        </p:blipFill>
        <p:spPr>
          <a:xfrm>
            <a:off x="6843600" y="214308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76" name="Picture 2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8558280" y="214308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77" name="Picture 2" descr="D:\GIÁO ÁN 1 2020-2021\HÌNH SOẠN GIÁO ÁN\BỘ GÕ CƠ THỂ\Picture5 - Copy (2).png"/>
          <p:cNvPicPr/>
          <p:nvPr/>
        </p:nvPicPr>
        <p:blipFill>
          <a:blip r:embed="rId3"/>
          <a:stretch/>
        </p:blipFill>
        <p:spPr>
          <a:xfrm>
            <a:off x="914400" y="350028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78" name="Picture 2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3129120" y="350028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79" name="Picture 2" descr="D:\GIÁO ÁN 1 2020-2021\HÌNH SOẠN GIÁO ÁN\BỘ GÕ CƠ THỂ\Picture5 - Copy (2).png"/>
          <p:cNvPicPr/>
          <p:nvPr/>
        </p:nvPicPr>
        <p:blipFill>
          <a:blip r:embed="rId3"/>
          <a:stretch/>
        </p:blipFill>
        <p:spPr>
          <a:xfrm>
            <a:off x="5415120" y="350028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0" name="Picture 2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8058240" y="350028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1" name="Picture 2" descr="D:\GIÁO ÁN 1 2020-2021\HÌNH SOẠN GIÁO ÁN\BỘ GÕ CƠ THỂ\Picture5 - Copy (2).png"/>
          <p:cNvPicPr/>
          <p:nvPr/>
        </p:nvPicPr>
        <p:blipFill>
          <a:blip r:embed="rId3"/>
          <a:stretch/>
        </p:blipFill>
        <p:spPr>
          <a:xfrm>
            <a:off x="1057320" y="49291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2" name="Picture 2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3129120" y="50007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3" name="Picture 2" descr="D:\GIÁO ÁN 1 2020-2021\HÌNH SOẠN GIÁO ÁN\BỘ GÕ CƠ THỂ\Picture5 - Copy (2).png"/>
          <p:cNvPicPr/>
          <p:nvPr/>
        </p:nvPicPr>
        <p:blipFill>
          <a:blip r:embed="rId3"/>
          <a:stretch/>
        </p:blipFill>
        <p:spPr>
          <a:xfrm>
            <a:off x="5915160" y="50007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4" name="Picture 2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8058240" y="49291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5" name="Picture 2" descr="D:\GIÁO ÁN 1 2020-2021\HÌNH SOẠN GIÁO ÁN\BỘ GÕ CƠ THỂ\Picture5 - Copy (2).png"/>
          <p:cNvPicPr/>
          <p:nvPr/>
        </p:nvPicPr>
        <p:blipFill>
          <a:blip r:embed="rId3"/>
          <a:stretch/>
        </p:blipFill>
        <p:spPr>
          <a:xfrm>
            <a:off x="985680" y="638172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86" name="Picture 2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2771640" y="638172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87" name="Picture 2" descr="D:\GIÁO ÁN 1 2020-2021\HÌNH SOẠN GIÁO ÁN\BỘ GÕ CƠ THỂ\Picture5 - Copy (2).png"/>
          <p:cNvPicPr/>
          <p:nvPr/>
        </p:nvPicPr>
        <p:blipFill>
          <a:blip r:embed="rId3"/>
          <a:stretch/>
        </p:blipFill>
        <p:spPr>
          <a:xfrm>
            <a:off x="4915080" y="63817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8" name="Picture 2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7843680" y="638172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89" name="Picture 2" descr="D:\GIÁO ÁN 1 2020-2021\HÌNH SOẠN GIÁO ÁN\BỘ GÕ CƠ THỂ\Picture5 - Copy (2).png"/>
          <p:cNvPicPr/>
          <p:nvPr/>
        </p:nvPicPr>
        <p:blipFill>
          <a:blip r:embed="rId3"/>
          <a:stretch/>
        </p:blipFill>
        <p:spPr>
          <a:xfrm>
            <a:off x="9058320" y="6381720"/>
            <a:ext cx="504720" cy="476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91" name="Picture 2" descr="D:\GIÁO ÁN 1 2020-2021\HÌNH SOẠN GIÁO ÁN\Học hát\Xuc xac xúc xe\2.png"/>
          <p:cNvPicPr/>
          <p:nvPr/>
        </p:nvPicPr>
        <p:blipFill>
          <a:blip r:embed="rId3"/>
          <a:stretch/>
        </p:blipFill>
        <p:spPr>
          <a:xfrm>
            <a:off x="457200" y="990720"/>
            <a:ext cx="10058400" cy="4518000"/>
          </a:xfrm>
          <a:prstGeom prst="rect">
            <a:avLst/>
          </a:prstGeom>
          <a:ln w="0">
            <a:noFill/>
          </a:ln>
        </p:spPr>
      </p:pic>
      <p:sp>
        <p:nvSpPr>
          <p:cNvPr id="292" name="Text Box 9"/>
          <p:cNvSpPr/>
          <p:nvPr/>
        </p:nvSpPr>
        <p:spPr>
          <a:xfrm>
            <a:off x="1843200" y="208080"/>
            <a:ext cx="142848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Hát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3" name="Text Box 10"/>
          <p:cNvSpPr/>
          <p:nvPr/>
        </p:nvSpPr>
        <p:spPr>
          <a:xfrm>
            <a:off x="2698920" y="990720"/>
            <a:ext cx="5257800" cy="785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FF0000"/>
                </a:solidFill>
                <a:latin typeface="Times New Roman"/>
              </a:rPr>
              <a:t>XÚC XẮC XÚC XẺ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4" name="Rectangle 3"/>
          <p:cNvSpPr/>
          <p:nvPr/>
        </p:nvSpPr>
        <p:spPr>
          <a:xfrm>
            <a:off x="5334120" y="1676520"/>
            <a:ext cx="2895480" cy="6634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1" strike="noStrike" spc="-1">
                <a:solidFill>
                  <a:srgbClr val="0000CC"/>
                </a:solidFill>
                <a:latin typeface="Times New Roman"/>
                <a:ea typeface="Times New Roman"/>
              </a:rPr>
              <a:t>Nhạc: Nguyễn Ngọc Thiện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1" strike="noStrike" spc="-1">
                <a:solidFill>
                  <a:srgbClr val="0000CC"/>
                </a:solidFill>
                <a:latin typeface="Times New Roman"/>
                <a:ea typeface="Times New Roman"/>
              </a:rPr>
              <a:t>Lời: Phỏng theo đồng dao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296" name="Text Box 9"/>
          <p:cNvSpPr/>
          <p:nvPr/>
        </p:nvSpPr>
        <p:spPr>
          <a:xfrm>
            <a:off x="819000" y="166680"/>
            <a:ext cx="361476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Vận dụng sáng tạo: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7" name="Text Box 10"/>
          <p:cNvSpPr/>
          <p:nvPr/>
        </p:nvSpPr>
        <p:spPr>
          <a:xfrm>
            <a:off x="2700360" y="1071720"/>
            <a:ext cx="5715000" cy="648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186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500" b="1" strike="noStrike" spc="-1">
                <a:solidFill>
                  <a:srgbClr val="FF0000"/>
                </a:solidFill>
                <a:latin typeface="Times New Roman"/>
              </a:rPr>
              <a:t>DÀI – NGẮN</a:t>
            </a:r>
            <a:endParaRPr lang="en-US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98" name="Picture 11" descr="D:\GIÁO ÁN 1 2020-2021\HÌNH SOẠN GIÁO ÁN\Vận dụng sáng tạo\Dài ngắn\Dài ngắn - Copy (2).jpg"/>
          <p:cNvPicPr/>
          <p:nvPr/>
        </p:nvPicPr>
        <p:blipFill>
          <a:blip r:embed="rId3"/>
          <a:stretch/>
        </p:blipFill>
        <p:spPr>
          <a:xfrm>
            <a:off x="485640" y="2000160"/>
            <a:ext cx="10072800" cy="29289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300" name="Text Box 9"/>
          <p:cNvSpPr/>
          <p:nvPr/>
        </p:nvSpPr>
        <p:spPr>
          <a:xfrm>
            <a:off x="819000" y="166680"/>
            <a:ext cx="361476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Vận dụng sáng tạo: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1" name="Text Box 10"/>
          <p:cNvSpPr/>
          <p:nvPr/>
        </p:nvSpPr>
        <p:spPr>
          <a:xfrm>
            <a:off x="2700360" y="1071720"/>
            <a:ext cx="5715000" cy="648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186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500" b="1" strike="noStrike" spc="-1">
                <a:solidFill>
                  <a:srgbClr val="FF0000"/>
                </a:solidFill>
                <a:latin typeface="Times New Roman"/>
              </a:rPr>
              <a:t>DÀI – NGẮN</a:t>
            </a:r>
            <a:endParaRPr lang="en-US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02" name="Picture 11" descr="D:\GIÁO ÁN 1 2020-2021\HÌNH SOẠN GIÁO ÁN\Vận dụng sáng tạo\Dài ngắn\Dài ngắn - Copy (2).jpg"/>
          <p:cNvPicPr/>
          <p:nvPr/>
        </p:nvPicPr>
        <p:blipFill>
          <a:blip r:embed="rId3"/>
          <a:srcRect r="51068" b="68307"/>
          <a:stretch/>
        </p:blipFill>
        <p:spPr>
          <a:xfrm>
            <a:off x="557280" y="1785960"/>
            <a:ext cx="6929280" cy="928800"/>
          </a:xfrm>
          <a:prstGeom prst="rect">
            <a:avLst/>
          </a:prstGeom>
          <a:ln w="0">
            <a:noFill/>
          </a:ln>
        </p:spPr>
      </p:pic>
      <p:pic>
        <p:nvPicPr>
          <p:cNvPr id="303" name="Picture 11" descr="D:\GIÁO ÁN 1 2020-2021\HÌNH SOẠN GIÁO ÁN\Vận dụng sáng tạo\Dài ngắn\Dài ngắn - Copy (2).jpg"/>
          <p:cNvPicPr/>
          <p:nvPr/>
        </p:nvPicPr>
        <p:blipFill>
          <a:blip r:embed="rId3"/>
          <a:srcRect l="5672" t="31721" r="73763" b="7312"/>
          <a:stretch/>
        </p:blipFill>
        <p:spPr>
          <a:xfrm>
            <a:off x="3486240" y="2857680"/>
            <a:ext cx="4000320" cy="2357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305" name="Text Box 9"/>
          <p:cNvSpPr/>
          <p:nvPr/>
        </p:nvSpPr>
        <p:spPr>
          <a:xfrm>
            <a:off x="819000" y="166680"/>
            <a:ext cx="361476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Vận dụng sáng tạo: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6" name="Text Box 10"/>
          <p:cNvSpPr/>
          <p:nvPr/>
        </p:nvSpPr>
        <p:spPr>
          <a:xfrm>
            <a:off x="2700360" y="1071720"/>
            <a:ext cx="5715000" cy="648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186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500" b="1" strike="noStrike" spc="-1">
                <a:solidFill>
                  <a:srgbClr val="FF0000"/>
                </a:solidFill>
                <a:latin typeface="Times New Roman"/>
              </a:rPr>
              <a:t>DÀI – NGẮN</a:t>
            </a:r>
            <a:endParaRPr lang="en-US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07" name="Picture 11" descr="D:\GIÁO ÁN 1 2020-2021\HÌNH SOẠN GIÁO ÁN\Vận dụng sáng tạo\Dài ngắn\Dài ngắn - Copy (2).jpg"/>
          <p:cNvPicPr/>
          <p:nvPr/>
        </p:nvPicPr>
        <p:blipFill>
          <a:blip r:embed="rId3"/>
          <a:srcRect l="37593" t="31721" r="41136" b="4893"/>
          <a:stretch/>
        </p:blipFill>
        <p:spPr>
          <a:xfrm>
            <a:off x="3343320" y="2786040"/>
            <a:ext cx="4174920" cy="2428920"/>
          </a:xfrm>
          <a:prstGeom prst="rect">
            <a:avLst/>
          </a:prstGeom>
          <a:ln w="0">
            <a:noFill/>
          </a:ln>
        </p:spPr>
      </p:pic>
      <p:pic>
        <p:nvPicPr>
          <p:cNvPr id="308" name="Picture 11" descr="D:\GIÁO ÁN 1 2020-2021\HÌNH SOẠN GIÁO ÁN\Vận dụng sáng tạo\Dài ngắn\Dài ngắn - Copy (2).jpg"/>
          <p:cNvPicPr/>
          <p:nvPr/>
        </p:nvPicPr>
        <p:blipFill>
          <a:blip r:embed="rId3"/>
          <a:srcRect r="51068" b="68307"/>
          <a:stretch/>
        </p:blipFill>
        <p:spPr>
          <a:xfrm>
            <a:off x="557280" y="1785960"/>
            <a:ext cx="6929280" cy="928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310" name="Text Box 9"/>
          <p:cNvSpPr/>
          <p:nvPr/>
        </p:nvSpPr>
        <p:spPr>
          <a:xfrm>
            <a:off x="819000" y="166680"/>
            <a:ext cx="361476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Vận dụng sáng tạo: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1" name="Text Box 10"/>
          <p:cNvSpPr/>
          <p:nvPr/>
        </p:nvSpPr>
        <p:spPr>
          <a:xfrm>
            <a:off x="2700360" y="1071720"/>
            <a:ext cx="5715000" cy="648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186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500" b="1" strike="noStrike" spc="-1">
                <a:solidFill>
                  <a:srgbClr val="FF0000"/>
                </a:solidFill>
                <a:latin typeface="Times New Roman"/>
              </a:rPr>
              <a:t>DÀI – NGẮN</a:t>
            </a:r>
            <a:endParaRPr lang="en-US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12" name="Picture 11" descr="D:\GIÁO ÁN 1 2020-2021\HÌNH SOẠN GIÁO ÁN\Vận dụng sáng tạo\Dài ngắn\Dài ngắn - Copy (2).jpg"/>
          <p:cNvPicPr/>
          <p:nvPr/>
        </p:nvPicPr>
        <p:blipFill>
          <a:blip r:embed="rId3"/>
          <a:srcRect l="73763" t="31721" r="6384" b="4893"/>
          <a:stretch/>
        </p:blipFill>
        <p:spPr>
          <a:xfrm>
            <a:off x="3557520" y="2786040"/>
            <a:ext cx="3643560" cy="2500200"/>
          </a:xfrm>
          <a:prstGeom prst="rect">
            <a:avLst/>
          </a:prstGeom>
          <a:ln w="0">
            <a:noFill/>
          </a:ln>
        </p:spPr>
      </p:pic>
      <p:pic>
        <p:nvPicPr>
          <p:cNvPr id="313" name="Picture 11" descr="D:\GIÁO ÁN 1 2020-2021\HÌNH SOẠN GIÁO ÁN\Vận dụng sáng tạo\Dài ngắn\Dài ngắn - Copy (2).jpg"/>
          <p:cNvPicPr/>
          <p:nvPr/>
        </p:nvPicPr>
        <p:blipFill>
          <a:blip r:embed="rId3"/>
          <a:srcRect r="51068" b="68307"/>
          <a:stretch/>
        </p:blipFill>
        <p:spPr>
          <a:xfrm>
            <a:off x="557280" y="1785960"/>
            <a:ext cx="6929280" cy="928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319" name="Picture 137" descr="D:\GIÁO ÁN 1 2020-2021\HÌNH SOẠN GIÁO ÁN\Học hát\Xuc xac xúc xe\4.png"/>
          <p:cNvPicPr/>
          <p:nvPr/>
        </p:nvPicPr>
        <p:blipFill>
          <a:blip r:embed="rId3">
            <a:lum contrast="40000"/>
          </a:blip>
          <a:stretch/>
        </p:blipFill>
        <p:spPr>
          <a:xfrm>
            <a:off x="414360" y="1000080"/>
            <a:ext cx="10215720" cy="4619520"/>
          </a:xfrm>
          <a:prstGeom prst="rect">
            <a:avLst/>
          </a:prstGeom>
          <a:ln w="0">
            <a:noFill/>
          </a:ln>
        </p:spPr>
      </p:pic>
      <p:pic>
        <p:nvPicPr>
          <p:cNvPr id="320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21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22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23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324" name="Rectangle 3"/>
          <p:cNvSpPr/>
          <p:nvPr/>
        </p:nvSpPr>
        <p:spPr>
          <a:xfrm>
            <a:off x="4700520" y="222120"/>
            <a:ext cx="1457280" cy="602280"/>
          </a:xfrm>
          <a:prstGeom prst="rect">
            <a:avLst/>
          </a:prstGeom>
          <a:solidFill>
            <a:srgbClr val="66FF6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Tiết 1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5" name="Text Box 9"/>
          <p:cNvSpPr/>
          <p:nvPr/>
        </p:nvSpPr>
        <p:spPr>
          <a:xfrm>
            <a:off x="2343240" y="1143000"/>
            <a:ext cx="209556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 dirty="0" err="1">
                <a:solidFill>
                  <a:srgbClr val="1713CB"/>
                </a:solidFill>
                <a:latin typeface="Times New Roman"/>
                <a:ea typeface="Times New Roman"/>
              </a:rPr>
              <a:t>Hát</a:t>
            </a:r>
            <a:r>
              <a:rPr lang="en-US" sz="2400" b="1" strike="noStrike" spc="-1" dirty="0">
                <a:solidFill>
                  <a:srgbClr val="1713CB"/>
                </a:solidFill>
                <a:latin typeface="Times New Roman"/>
                <a:ea typeface="Times New Roman"/>
              </a:rPr>
              <a:t>:</a:t>
            </a:r>
            <a:endParaRPr lang="en-US" sz="24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6" name="Text Box 10"/>
          <p:cNvSpPr/>
          <p:nvPr/>
        </p:nvSpPr>
        <p:spPr>
          <a:xfrm>
            <a:off x="3057480" y="1785960"/>
            <a:ext cx="450072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000000"/>
                </a:solidFill>
                <a:latin typeface="Times New Roman"/>
              </a:rPr>
              <a:t>XÚC XẮC XÚC XẺ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7" name="Text Box 9"/>
          <p:cNvSpPr/>
          <p:nvPr/>
        </p:nvSpPr>
        <p:spPr>
          <a:xfrm>
            <a:off x="2271600" y="2357280"/>
            <a:ext cx="292896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Vận dụng sáng tạo: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8" name="Text Box 10"/>
          <p:cNvSpPr/>
          <p:nvPr/>
        </p:nvSpPr>
        <p:spPr>
          <a:xfrm>
            <a:off x="2836800" y="3000240"/>
            <a:ext cx="492912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000000"/>
                </a:solidFill>
                <a:latin typeface="Times New Roman"/>
              </a:rPr>
              <a:t>DÀI – NGẮN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9" descr="Kết quả hình ảnh cho nền powerpoint đẹp"/>
          <p:cNvPicPr/>
          <p:nvPr/>
        </p:nvPicPr>
        <p:blipFill>
          <a:blip r:embed="rId2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58" name="Rectangle 5"/>
          <p:cNvSpPr/>
          <p:nvPr/>
        </p:nvSpPr>
        <p:spPr>
          <a:xfrm>
            <a:off x="4057560" y="642960"/>
            <a:ext cx="3483000" cy="87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000" b="1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ÂM NHẠC</a:t>
            </a:r>
            <a:endParaRPr lang="en-US" sz="5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9" name="Rectangle 6"/>
          <p:cNvSpPr/>
          <p:nvPr/>
        </p:nvSpPr>
        <p:spPr>
          <a:xfrm>
            <a:off x="1057320" y="2143080"/>
            <a:ext cx="9001080" cy="2629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buClr>
                <a:srgbClr val="1713CB"/>
              </a:buClr>
              <a:buFont typeface="Times New Roman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96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KHỞI ĐỘNG</a:t>
            </a:r>
            <a:r>
              <a:rPr lang="en-US" sz="5400" b="1" i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                                </a:t>
            </a:r>
            <a:endParaRPr lang="en-US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60" name="Picture 4" descr="pcp_download_120"/>
          <p:cNvPicPr/>
          <p:nvPr/>
        </p:nvPicPr>
        <p:blipFill>
          <a:blip r:embed="rId3"/>
          <a:stretch/>
        </p:blipFill>
        <p:spPr>
          <a:xfrm>
            <a:off x="1886040" y="4643280"/>
            <a:ext cx="834840" cy="1714680"/>
          </a:xfrm>
          <a:prstGeom prst="rect">
            <a:avLst/>
          </a:prstGeom>
          <a:ln w="0">
            <a:noFill/>
          </a:ln>
        </p:spPr>
      </p:pic>
      <p:pic>
        <p:nvPicPr>
          <p:cNvPr id="61" name="Picture 14" descr="AG00130_"/>
          <p:cNvPicPr/>
          <p:nvPr/>
        </p:nvPicPr>
        <p:blipFill>
          <a:blip r:embed="rId4"/>
          <a:stretch/>
        </p:blipFill>
        <p:spPr>
          <a:xfrm rot="14504400">
            <a:off x="6468840" y="5034960"/>
            <a:ext cx="741240" cy="766800"/>
          </a:xfrm>
          <a:prstGeom prst="rect">
            <a:avLst/>
          </a:prstGeom>
          <a:ln w="0">
            <a:noFill/>
          </a:ln>
        </p:spPr>
      </p:pic>
      <p:pic>
        <p:nvPicPr>
          <p:cNvPr id="62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63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64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65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V.A – Đàn Gà Con (mp3cut.net).mp3"/>
          <p:cNvPicPr/>
          <p:nvPr/>
        </p:nvPicPr>
        <p:blipFill>
          <a:blip r:embed="rId3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67" name="Sang Xuan Doc Tau dan tranh - Linh Thao (mp3cut.net).mp3"/>
          <p:cNvPicPr/>
          <p:nvPr/>
        </p:nvPicPr>
        <p:blipFill>
          <a:blip r:embed="rId4"/>
          <a:stretch/>
        </p:blipFill>
        <p:spPr>
          <a:xfrm>
            <a:off x="5022720" y="1042920"/>
            <a:ext cx="1079640" cy="822240"/>
          </a:xfrm>
          <a:prstGeom prst="rect">
            <a:avLst/>
          </a:prstGeom>
          <a:ln w="0">
            <a:noFill/>
          </a:ln>
        </p:spPr>
      </p:pic>
      <p:pic>
        <p:nvPicPr>
          <p:cNvPr id="68" name="Picture 14"/>
          <p:cNvPicPr/>
          <p:nvPr/>
        </p:nvPicPr>
        <p:blipFill>
          <a:blip r:embed="rId5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69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0" name="Group 5"/>
          <p:cNvPicPr/>
          <p:nvPr/>
        </p:nvPicPr>
        <p:blipFill>
          <a:blip r:embed="rId6"/>
          <a:stretch/>
        </p:blipFill>
        <p:spPr>
          <a:xfrm>
            <a:off x="4389480" y="5907240"/>
            <a:ext cx="2286000" cy="785520"/>
          </a:xfrm>
          <a:prstGeom prst="rect">
            <a:avLst/>
          </a:prstGeom>
          <a:ln w="0">
            <a:noFill/>
          </a:ln>
        </p:spPr>
      </p:pic>
      <p:grpSp>
        <p:nvGrpSpPr>
          <p:cNvPr id="71" name="AutoShape 17"/>
          <p:cNvGrpSpPr/>
          <p:nvPr/>
        </p:nvGrpSpPr>
        <p:grpSpPr>
          <a:xfrm>
            <a:off x="542880" y="-49320"/>
            <a:ext cx="10051920" cy="1384560"/>
            <a:chOff x="542880" y="-49320"/>
            <a:chExt cx="10051920" cy="1384560"/>
          </a:xfrm>
        </p:grpSpPr>
        <p:pic>
          <p:nvPicPr>
            <p:cNvPr id="72" name="AutoShape 17"/>
            <p:cNvPicPr/>
            <p:nvPr/>
          </p:nvPicPr>
          <p:blipFill>
            <a:blip r:embed="rId7"/>
            <a:stretch/>
          </p:blipFill>
          <p:spPr>
            <a:xfrm>
              <a:off x="542880" y="-49320"/>
              <a:ext cx="10051920" cy="13845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3" name="Freeform 72"/>
            <p:cNvSpPr/>
            <p:nvPr/>
          </p:nvSpPr>
          <p:spPr>
            <a:xfrm>
              <a:off x="806400" y="177840"/>
              <a:ext cx="9469440" cy="85572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74" name="Text Box 26"/>
          <p:cNvSpPr/>
          <p:nvPr/>
        </p:nvSpPr>
        <p:spPr>
          <a:xfrm>
            <a:off x="985680" y="111240"/>
            <a:ext cx="9109080" cy="1068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Hình ảnh sau làm em liên tưởng đến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dịp nào trong năm?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5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76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77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78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79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80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81" name="Freeform 149"/>
                  <p:cNvGrpSpPr/>
                  <p:nvPr/>
                </p:nvGrpSpPr>
                <p:grpSpPr>
                  <a:xfrm>
                    <a:off x="9164520" y="1545480"/>
                    <a:ext cx="182880" cy="101520"/>
                    <a:chOff x="9164520" y="1545480"/>
                    <a:chExt cx="182880" cy="101520"/>
                  </a:xfrm>
                </p:grpSpPr>
                <p:pic>
                  <p:nvPicPr>
                    <p:cNvPr id="8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9164520" y="1545480"/>
                      <a:ext cx="18288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3" name="Freeform 82"/>
                    <p:cNvSpPr/>
                    <p:nvPr/>
                  </p:nvSpPr>
                  <p:spPr>
                    <a:xfrm>
                      <a:off x="9179640" y="1563480"/>
                      <a:ext cx="1530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84" name="Freeform 191"/>
                  <p:cNvSpPr/>
                  <p:nvPr/>
                </p:nvSpPr>
                <p:spPr>
                  <a:xfrm>
                    <a:off x="8903160" y="1296720"/>
                    <a:ext cx="455760" cy="3142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85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86" name="Freeform 149"/>
                  <p:cNvGrpSpPr/>
                  <p:nvPr/>
                </p:nvGrpSpPr>
                <p:grpSpPr>
                  <a:xfrm>
                    <a:off x="8804160" y="1545480"/>
                    <a:ext cx="197640" cy="101520"/>
                    <a:chOff x="8804160" y="1545480"/>
                    <a:chExt cx="197640" cy="101520"/>
                  </a:xfrm>
                </p:grpSpPr>
                <p:pic>
                  <p:nvPicPr>
                    <p:cNvPr id="87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8804160" y="1545480"/>
                      <a:ext cx="19764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8" name="Freeform 87"/>
                    <p:cNvSpPr/>
                    <p:nvPr/>
                  </p:nvSpPr>
                  <p:spPr>
                    <a:xfrm>
                      <a:off x="8822880" y="1563480"/>
                      <a:ext cx="16056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89" name="Freeform 191"/>
                  <p:cNvSpPr/>
                  <p:nvPr/>
                </p:nvSpPr>
                <p:spPr>
                  <a:xfrm>
                    <a:off x="8579160" y="1296720"/>
                    <a:ext cx="458640" cy="3142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0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91" name="Freeform 149"/>
                  <p:cNvGrpSpPr/>
                  <p:nvPr/>
                </p:nvGrpSpPr>
                <p:grpSpPr>
                  <a:xfrm>
                    <a:off x="8493120" y="1545480"/>
                    <a:ext cx="178200" cy="101520"/>
                    <a:chOff x="8493120" y="1545480"/>
                    <a:chExt cx="178200" cy="101520"/>
                  </a:xfrm>
                </p:grpSpPr>
                <p:pic>
                  <p:nvPicPr>
                    <p:cNvPr id="9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493120" y="1545480"/>
                      <a:ext cx="17820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3" name="Freeform 92"/>
                    <p:cNvSpPr/>
                    <p:nvPr/>
                  </p:nvSpPr>
                  <p:spPr>
                    <a:xfrm>
                      <a:off x="8507520" y="1563480"/>
                      <a:ext cx="1490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4" name="Freeform 191"/>
                  <p:cNvSpPr/>
                  <p:nvPr/>
                </p:nvSpPr>
                <p:spPr>
                  <a:xfrm>
                    <a:off x="8249400" y="1296720"/>
                    <a:ext cx="455760" cy="3142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5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96" name="Freeform 149"/>
                  <p:cNvGrpSpPr/>
                  <p:nvPr/>
                </p:nvGrpSpPr>
                <p:grpSpPr>
                  <a:xfrm>
                    <a:off x="8181720" y="1545480"/>
                    <a:ext cx="196200" cy="101520"/>
                    <a:chOff x="8181720" y="1545480"/>
                    <a:chExt cx="196200" cy="101520"/>
                  </a:xfrm>
                </p:grpSpPr>
                <p:pic>
                  <p:nvPicPr>
                    <p:cNvPr id="97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8181720" y="1545480"/>
                      <a:ext cx="19620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8" name="Freeform 97"/>
                    <p:cNvSpPr/>
                    <p:nvPr/>
                  </p:nvSpPr>
                  <p:spPr>
                    <a:xfrm>
                      <a:off x="8200080" y="1563480"/>
                      <a:ext cx="1594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9" name="Freeform 191"/>
                  <p:cNvSpPr/>
                  <p:nvPr/>
                </p:nvSpPr>
                <p:spPr>
                  <a:xfrm>
                    <a:off x="7922160" y="1296720"/>
                    <a:ext cx="441720" cy="3142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0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101" name="Freeform 149"/>
                  <p:cNvGrpSpPr/>
                  <p:nvPr/>
                </p:nvGrpSpPr>
                <p:grpSpPr>
                  <a:xfrm>
                    <a:off x="7848720" y="1545480"/>
                    <a:ext cx="183960" cy="101520"/>
                    <a:chOff x="7848720" y="1545480"/>
                    <a:chExt cx="183960" cy="101520"/>
                  </a:xfrm>
                </p:grpSpPr>
                <p:pic>
                  <p:nvPicPr>
                    <p:cNvPr id="10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848720" y="1545480"/>
                      <a:ext cx="18396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3" name="Freeform 102"/>
                    <p:cNvSpPr/>
                    <p:nvPr/>
                  </p:nvSpPr>
                  <p:spPr>
                    <a:xfrm>
                      <a:off x="7863480" y="1563480"/>
                      <a:ext cx="1540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4" name="Freeform 191"/>
                  <p:cNvSpPr/>
                  <p:nvPr/>
                </p:nvSpPr>
                <p:spPr>
                  <a:xfrm>
                    <a:off x="7598520" y="1296720"/>
                    <a:ext cx="455760" cy="3142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5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106" name="Freeform 149"/>
                  <p:cNvGrpSpPr/>
                  <p:nvPr/>
                </p:nvGrpSpPr>
                <p:grpSpPr>
                  <a:xfrm>
                    <a:off x="7510680" y="1544760"/>
                    <a:ext cx="210600" cy="101880"/>
                    <a:chOff x="7510680" y="1544760"/>
                    <a:chExt cx="210600" cy="101880"/>
                  </a:xfrm>
                </p:grpSpPr>
                <p:pic>
                  <p:nvPicPr>
                    <p:cNvPr id="107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7510680" y="1544760"/>
                      <a:ext cx="2106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8" name="Freeform 107"/>
                    <p:cNvSpPr/>
                    <p:nvPr/>
                  </p:nvSpPr>
                  <p:spPr>
                    <a:xfrm>
                      <a:off x="7530120" y="1562760"/>
                      <a:ext cx="1710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9" name="Freeform 191"/>
                  <p:cNvSpPr/>
                  <p:nvPr/>
                </p:nvSpPr>
                <p:spPr>
                  <a:xfrm>
                    <a:off x="7265520" y="1293840"/>
                    <a:ext cx="41940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0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111" name="Freeform 149"/>
                  <p:cNvGrpSpPr/>
                  <p:nvPr/>
                </p:nvGrpSpPr>
                <p:grpSpPr>
                  <a:xfrm>
                    <a:off x="7193880" y="1544760"/>
                    <a:ext cx="169920" cy="101880"/>
                    <a:chOff x="7193880" y="1544760"/>
                    <a:chExt cx="169920" cy="101880"/>
                  </a:xfrm>
                </p:grpSpPr>
                <p:pic>
                  <p:nvPicPr>
                    <p:cNvPr id="11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193880" y="1544760"/>
                      <a:ext cx="1699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3" name="Freeform 112"/>
                    <p:cNvSpPr/>
                    <p:nvPr/>
                  </p:nvSpPr>
                  <p:spPr>
                    <a:xfrm>
                      <a:off x="7207200" y="1562760"/>
                      <a:ext cx="1422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4" name="Freeform 191"/>
                  <p:cNvSpPr/>
                  <p:nvPr/>
                </p:nvSpPr>
                <p:spPr>
                  <a:xfrm>
                    <a:off x="6938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5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116" name="Freeform 149"/>
                  <p:cNvGrpSpPr/>
                  <p:nvPr/>
                </p:nvGrpSpPr>
                <p:grpSpPr>
                  <a:xfrm>
                    <a:off x="6849000" y="1544760"/>
                    <a:ext cx="166320" cy="101880"/>
                    <a:chOff x="6849000" y="1544760"/>
                    <a:chExt cx="166320" cy="101880"/>
                  </a:xfrm>
                </p:grpSpPr>
                <p:pic>
                  <p:nvPicPr>
                    <p:cNvPr id="117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6849000" y="1544760"/>
                      <a:ext cx="1663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8" name="Freeform 117"/>
                    <p:cNvSpPr/>
                    <p:nvPr/>
                  </p:nvSpPr>
                  <p:spPr>
                    <a:xfrm>
                      <a:off x="6864120" y="1562760"/>
                      <a:ext cx="1350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9" name="Freeform 191"/>
                  <p:cNvSpPr/>
                  <p:nvPr/>
                </p:nvSpPr>
                <p:spPr>
                  <a:xfrm>
                    <a:off x="6614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0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121" name="Freeform 149"/>
                  <p:cNvGrpSpPr/>
                  <p:nvPr/>
                </p:nvGrpSpPr>
                <p:grpSpPr>
                  <a:xfrm>
                    <a:off x="6543360" y="1544760"/>
                    <a:ext cx="200160" cy="101880"/>
                    <a:chOff x="6543360" y="1544760"/>
                    <a:chExt cx="200160" cy="101880"/>
                  </a:xfrm>
                </p:grpSpPr>
                <p:pic>
                  <p:nvPicPr>
                    <p:cNvPr id="12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543360" y="1544760"/>
                      <a:ext cx="20016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3" name="Freeform 122"/>
                    <p:cNvSpPr/>
                    <p:nvPr/>
                  </p:nvSpPr>
                  <p:spPr>
                    <a:xfrm>
                      <a:off x="6558840" y="1562760"/>
                      <a:ext cx="1674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4" name="Freeform 191"/>
                  <p:cNvSpPr/>
                  <p:nvPr/>
                </p:nvSpPr>
                <p:spPr>
                  <a:xfrm>
                    <a:off x="6287760" y="1293840"/>
                    <a:ext cx="4334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5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126" name="Freeform 149"/>
                  <p:cNvGrpSpPr/>
                  <p:nvPr/>
                </p:nvGrpSpPr>
                <p:grpSpPr>
                  <a:xfrm>
                    <a:off x="6199920" y="1544760"/>
                    <a:ext cx="219600" cy="101880"/>
                    <a:chOff x="6199920" y="1544760"/>
                    <a:chExt cx="219600" cy="101880"/>
                  </a:xfrm>
                </p:grpSpPr>
                <p:pic>
                  <p:nvPicPr>
                    <p:cNvPr id="127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6199920" y="1544760"/>
                      <a:ext cx="2196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8" name="Freeform 127"/>
                    <p:cNvSpPr/>
                    <p:nvPr/>
                  </p:nvSpPr>
                  <p:spPr>
                    <a:xfrm>
                      <a:off x="6219720" y="1562760"/>
                      <a:ext cx="1782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9" name="Freeform 191"/>
                  <p:cNvSpPr/>
                  <p:nvPr/>
                </p:nvSpPr>
                <p:spPr>
                  <a:xfrm>
                    <a:off x="5963760" y="1293840"/>
                    <a:ext cx="44100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0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131" name="Freeform 149"/>
                  <p:cNvGrpSpPr/>
                  <p:nvPr/>
                </p:nvGrpSpPr>
                <p:grpSpPr>
                  <a:xfrm>
                    <a:off x="5877360" y="1544760"/>
                    <a:ext cx="215280" cy="101880"/>
                    <a:chOff x="5877360" y="1544760"/>
                    <a:chExt cx="215280" cy="101880"/>
                  </a:xfrm>
                </p:grpSpPr>
                <p:pic>
                  <p:nvPicPr>
                    <p:cNvPr id="13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877360" y="1544760"/>
                      <a:ext cx="21528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3" name="Freeform 132"/>
                    <p:cNvSpPr/>
                    <p:nvPr/>
                  </p:nvSpPr>
                  <p:spPr>
                    <a:xfrm>
                      <a:off x="5893920" y="1562760"/>
                      <a:ext cx="1800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4" name="Freeform 191"/>
                  <p:cNvSpPr/>
                  <p:nvPr/>
                </p:nvSpPr>
                <p:spPr>
                  <a:xfrm>
                    <a:off x="5636880" y="1293840"/>
                    <a:ext cx="40932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135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136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137" name="Freeform 149"/>
                  <p:cNvGrpSpPr/>
                  <p:nvPr/>
                </p:nvGrpSpPr>
                <p:grpSpPr>
                  <a:xfrm>
                    <a:off x="5598720" y="1544040"/>
                    <a:ext cx="218160" cy="102240"/>
                    <a:chOff x="5598720" y="1544040"/>
                    <a:chExt cx="218160" cy="102240"/>
                  </a:xfrm>
                </p:grpSpPr>
                <p:pic>
                  <p:nvPicPr>
                    <p:cNvPr id="138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5598720" y="1544040"/>
                      <a:ext cx="218160" cy="102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9" name="Freeform 138"/>
                    <p:cNvSpPr/>
                    <p:nvPr/>
                  </p:nvSpPr>
                  <p:spPr>
                    <a:xfrm>
                      <a:off x="5619240" y="1561680"/>
                      <a:ext cx="177120" cy="680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0" name="Freeform 191"/>
                  <p:cNvSpPr/>
                  <p:nvPr/>
                </p:nvSpPr>
                <p:spPr>
                  <a:xfrm>
                    <a:off x="5361120" y="1296360"/>
                    <a:ext cx="437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41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142" name="Freeform 149"/>
                  <p:cNvGrpSpPr/>
                  <p:nvPr/>
                </p:nvGrpSpPr>
                <p:grpSpPr>
                  <a:xfrm>
                    <a:off x="5296320" y="1544040"/>
                    <a:ext cx="199440" cy="102240"/>
                    <a:chOff x="5296320" y="1544040"/>
                    <a:chExt cx="199440" cy="102240"/>
                  </a:xfrm>
                </p:grpSpPr>
                <p:pic>
                  <p:nvPicPr>
                    <p:cNvPr id="14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296320" y="1544040"/>
                      <a:ext cx="199440" cy="102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4" name="Freeform 143"/>
                    <p:cNvSpPr/>
                    <p:nvPr/>
                  </p:nvSpPr>
                  <p:spPr>
                    <a:xfrm>
                      <a:off x="5312520" y="1561680"/>
                      <a:ext cx="166680" cy="680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5" name="Freeform 191"/>
                  <p:cNvSpPr/>
                  <p:nvPr/>
                </p:nvSpPr>
                <p:spPr>
                  <a:xfrm>
                    <a:off x="5037120" y="1296360"/>
                    <a:ext cx="3794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46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147" name="Freeform 149"/>
                  <p:cNvGrpSpPr/>
                  <p:nvPr/>
                </p:nvGrpSpPr>
                <p:grpSpPr>
                  <a:xfrm>
                    <a:off x="4978440" y="1544040"/>
                    <a:ext cx="184680" cy="102240"/>
                    <a:chOff x="4978440" y="1544040"/>
                    <a:chExt cx="184680" cy="102240"/>
                  </a:xfrm>
                </p:grpSpPr>
                <p:pic>
                  <p:nvPicPr>
                    <p:cNvPr id="148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4978440" y="1544040"/>
                      <a:ext cx="184680" cy="102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9" name="Freeform 148"/>
                    <p:cNvSpPr/>
                    <p:nvPr/>
                  </p:nvSpPr>
                  <p:spPr>
                    <a:xfrm>
                      <a:off x="4995720" y="1561680"/>
                      <a:ext cx="150120" cy="680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0" name="Freeform 191"/>
                  <p:cNvSpPr/>
                  <p:nvPr/>
                </p:nvSpPr>
                <p:spPr>
                  <a:xfrm>
                    <a:off x="4707360" y="1296360"/>
                    <a:ext cx="4532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1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152" name="Freeform 149"/>
                  <p:cNvGrpSpPr/>
                  <p:nvPr/>
                </p:nvGrpSpPr>
                <p:grpSpPr>
                  <a:xfrm>
                    <a:off x="4643640" y="1544040"/>
                    <a:ext cx="192240" cy="102240"/>
                    <a:chOff x="4643640" y="1544040"/>
                    <a:chExt cx="192240" cy="102240"/>
                  </a:xfrm>
                </p:grpSpPr>
                <p:pic>
                  <p:nvPicPr>
                    <p:cNvPr id="15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643640" y="1544040"/>
                      <a:ext cx="192240" cy="102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4" name="Freeform 153"/>
                    <p:cNvSpPr/>
                    <p:nvPr/>
                  </p:nvSpPr>
                  <p:spPr>
                    <a:xfrm>
                      <a:off x="4659120" y="1561680"/>
                      <a:ext cx="160920" cy="680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5" name="Freeform 191"/>
                  <p:cNvSpPr/>
                  <p:nvPr/>
                </p:nvSpPr>
                <p:spPr>
                  <a:xfrm>
                    <a:off x="4380120" y="1296360"/>
                    <a:ext cx="40968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6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157" name="Freeform 149"/>
                  <p:cNvGrpSpPr/>
                  <p:nvPr/>
                </p:nvGrpSpPr>
                <p:grpSpPr>
                  <a:xfrm>
                    <a:off x="4312440" y="1544040"/>
                    <a:ext cx="199800" cy="102240"/>
                    <a:chOff x="4312440" y="1544040"/>
                    <a:chExt cx="199800" cy="102240"/>
                  </a:xfrm>
                </p:grpSpPr>
                <p:pic>
                  <p:nvPicPr>
                    <p:cNvPr id="158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4312440" y="1544040"/>
                      <a:ext cx="199800" cy="102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9" name="Freeform 158"/>
                    <p:cNvSpPr/>
                    <p:nvPr/>
                  </p:nvSpPr>
                  <p:spPr>
                    <a:xfrm>
                      <a:off x="4330800" y="1561680"/>
                      <a:ext cx="162360" cy="680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0" name="Freeform 191"/>
                  <p:cNvSpPr/>
                  <p:nvPr/>
                </p:nvSpPr>
                <p:spPr>
                  <a:xfrm>
                    <a:off x="4056480" y="1296360"/>
                    <a:ext cx="41472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1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162" name="Freeform 149"/>
                  <p:cNvGrpSpPr/>
                  <p:nvPr/>
                </p:nvGrpSpPr>
                <p:grpSpPr>
                  <a:xfrm>
                    <a:off x="4000680" y="1543320"/>
                    <a:ext cx="178560" cy="102960"/>
                    <a:chOff x="4000680" y="1543320"/>
                    <a:chExt cx="178560" cy="102960"/>
                  </a:xfrm>
                </p:grpSpPr>
                <p:pic>
                  <p:nvPicPr>
                    <p:cNvPr id="16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000680" y="1543320"/>
                      <a:ext cx="1785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4" name="Freeform 163"/>
                    <p:cNvSpPr/>
                    <p:nvPr/>
                  </p:nvSpPr>
                  <p:spPr>
                    <a:xfrm>
                      <a:off x="4014720" y="1560960"/>
                      <a:ext cx="14940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5" name="Freeform 191"/>
                  <p:cNvSpPr/>
                  <p:nvPr/>
                </p:nvSpPr>
                <p:spPr>
                  <a:xfrm>
                    <a:off x="3723480" y="1293840"/>
                    <a:ext cx="3675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6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167" name="Freeform 149"/>
                  <p:cNvGrpSpPr/>
                  <p:nvPr/>
                </p:nvGrpSpPr>
                <p:grpSpPr>
                  <a:xfrm>
                    <a:off x="3650040" y="1543320"/>
                    <a:ext cx="202320" cy="102960"/>
                    <a:chOff x="3650040" y="1543320"/>
                    <a:chExt cx="202320" cy="102960"/>
                  </a:xfrm>
                </p:grpSpPr>
                <p:pic>
                  <p:nvPicPr>
                    <p:cNvPr id="168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3650040" y="1543320"/>
                      <a:ext cx="2023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9" name="Freeform 168"/>
                    <p:cNvSpPr/>
                    <p:nvPr/>
                  </p:nvSpPr>
                  <p:spPr>
                    <a:xfrm>
                      <a:off x="3668400" y="1560960"/>
                      <a:ext cx="16416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0" name="Freeform 191"/>
                  <p:cNvSpPr/>
                  <p:nvPr/>
                </p:nvSpPr>
                <p:spPr>
                  <a:xfrm>
                    <a:off x="3396600" y="1293840"/>
                    <a:ext cx="39384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1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172" name="Freeform 149"/>
                  <p:cNvGrpSpPr/>
                  <p:nvPr/>
                </p:nvGrpSpPr>
                <p:grpSpPr>
                  <a:xfrm>
                    <a:off x="3331080" y="1543320"/>
                    <a:ext cx="197280" cy="102960"/>
                    <a:chOff x="3331080" y="1543320"/>
                    <a:chExt cx="197280" cy="102960"/>
                  </a:xfrm>
                </p:grpSpPr>
                <p:pic>
                  <p:nvPicPr>
                    <p:cNvPr id="17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331080" y="1543320"/>
                      <a:ext cx="19728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4" name="Freeform 173"/>
                    <p:cNvSpPr/>
                    <p:nvPr/>
                  </p:nvSpPr>
                  <p:spPr>
                    <a:xfrm>
                      <a:off x="3346560" y="1560960"/>
                      <a:ext cx="16488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5" name="Freeform 191"/>
                  <p:cNvSpPr/>
                  <p:nvPr/>
                </p:nvSpPr>
                <p:spPr>
                  <a:xfrm>
                    <a:off x="3072600" y="1293840"/>
                    <a:ext cx="4032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6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177" name="Freeform 149"/>
                  <p:cNvGrpSpPr/>
                  <p:nvPr/>
                </p:nvGrpSpPr>
                <p:grpSpPr>
                  <a:xfrm>
                    <a:off x="3020400" y="1543320"/>
                    <a:ext cx="181080" cy="102960"/>
                    <a:chOff x="3020400" y="1543320"/>
                    <a:chExt cx="181080" cy="102960"/>
                  </a:xfrm>
                </p:grpSpPr>
                <p:pic>
                  <p:nvPicPr>
                    <p:cNvPr id="178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3020400" y="1543320"/>
                      <a:ext cx="18108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9" name="Freeform 178"/>
                    <p:cNvSpPr/>
                    <p:nvPr/>
                  </p:nvSpPr>
                  <p:spPr>
                    <a:xfrm>
                      <a:off x="3036600" y="1560960"/>
                      <a:ext cx="14688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0" name="Freeform 191"/>
                  <p:cNvSpPr/>
                  <p:nvPr/>
                </p:nvSpPr>
                <p:spPr>
                  <a:xfrm>
                    <a:off x="2745720" y="1293840"/>
                    <a:ext cx="43344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1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182" name="Freeform 149"/>
                  <p:cNvGrpSpPr/>
                  <p:nvPr/>
                </p:nvGrpSpPr>
                <p:grpSpPr>
                  <a:xfrm>
                    <a:off x="2702520" y="1543320"/>
                    <a:ext cx="174960" cy="102960"/>
                    <a:chOff x="2702520" y="1543320"/>
                    <a:chExt cx="174960" cy="102960"/>
                  </a:xfrm>
                </p:grpSpPr>
                <p:pic>
                  <p:nvPicPr>
                    <p:cNvPr id="18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2702520" y="1543320"/>
                      <a:ext cx="1749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4" name="Freeform 183"/>
                    <p:cNvSpPr/>
                    <p:nvPr/>
                  </p:nvSpPr>
                  <p:spPr>
                    <a:xfrm>
                      <a:off x="2715840" y="1560960"/>
                      <a:ext cx="1465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5" name="Freeform 191"/>
                  <p:cNvSpPr/>
                  <p:nvPr/>
                </p:nvSpPr>
                <p:spPr>
                  <a:xfrm>
                    <a:off x="2421720" y="1293840"/>
                    <a:ext cx="43668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6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187" name="Freeform 149"/>
                  <p:cNvGrpSpPr/>
                  <p:nvPr/>
                </p:nvGrpSpPr>
                <p:grpSpPr>
                  <a:xfrm>
                    <a:off x="2362680" y="1543320"/>
                    <a:ext cx="187920" cy="102960"/>
                    <a:chOff x="2362680" y="1543320"/>
                    <a:chExt cx="187920" cy="102960"/>
                  </a:xfrm>
                </p:grpSpPr>
                <p:pic>
                  <p:nvPicPr>
                    <p:cNvPr id="188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2362680" y="1543320"/>
                      <a:ext cx="1879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9" name="Freeform 188"/>
                    <p:cNvSpPr/>
                    <p:nvPr/>
                  </p:nvSpPr>
                  <p:spPr>
                    <a:xfrm>
                      <a:off x="2379240" y="1560960"/>
                      <a:ext cx="15264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0" name="Freeform 191"/>
                  <p:cNvSpPr/>
                  <p:nvPr/>
                </p:nvSpPr>
                <p:spPr>
                  <a:xfrm>
                    <a:off x="2094840" y="1293840"/>
                    <a:ext cx="4194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191" name="Picture 13" descr="5"/>
          <p:cNvPicPr/>
          <p:nvPr/>
        </p:nvPicPr>
        <p:blipFill>
          <a:blip r:embed="rId10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192" name="Picture 12" descr="5"/>
          <p:cNvPicPr/>
          <p:nvPr/>
        </p:nvPicPr>
        <p:blipFill>
          <a:blip r:embed="rId11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193" name="Picture 12" descr="5"/>
          <p:cNvPicPr/>
          <p:nvPr/>
        </p:nvPicPr>
        <p:blipFill>
          <a:blip r:embed="rId12"/>
          <a:stretch/>
        </p:blipFill>
        <p:spPr>
          <a:xfrm>
            <a:off x="77760" y="100080"/>
            <a:ext cx="1465200" cy="1420920"/>
          </a:xfrm>
          <a:prstGeom prst="rect">
            <a:avLst/>
          </a:prstGeom>
          <a:ln w="0">
            <a:noFill/>
          </a:ln>
        </p:spPr>
      </p:pic>
      <p:pic>
        <p:nvPicPr>
          <p:cNvPr id="194" name="Picture 13" descr="5"/>
          <p:cNvPicPr/>
          <p:nvPr/>
        </p:nvPicPr>
        <p:blipFill>
          <a:blip r:embed="rId13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195" name="Picture 8" descr="000o"/>
          <p:cNvPicPr/>
          <p:nvPr/>
        </p:nvPicPr>
        <p:blipFill>
          <a:blip r:embed="rId1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96" name="Picture 9" descr="000o"/>
          <p:cNvPicPr/>
          <p:nvPr/>
        </p:nvPicPr>
        <p:blipFill>
          <a:blip r:embed="rId1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97" name="Picture 10" descr="000o"/>
          <p:cNvPicPr/>
          <p:nvPr/>
        </p:nvPicPr>
        <p:blipFill>
          <a:blip r:embed="rId1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98" name="Picture 11" descr="000o"/>
          <p:cNvPicPr/>
          <p:nvPr/>
        </p:nvPicPr>
        <p:blipFill>
          <a:blip r:embed="rId1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199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0" name="Picture 137" descr="D:\GIÁO ÁN 1 2020-2021\HÌNH SOẠN GIÁO ÁN\Học hát\Xuc xac xúc xe\4.png"/>
          <p:cNvPicPr/>
          <p:nvPr/>
        </p:nvPicPr>
        <p:blipFill>
          <a:blip r:embed="rId15">
            <a:lum contrast="30000"/>
          </a:blip>
          <a:stretch/>
        </p:blipFill>
        <p:spPr>
          <a:xfrm>
            <a:off x="1803240" y="1500120"/>
            <a:ext cx="7604280" cy="40165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02" name="Picture 2" descr="D:\GIÁO ÁN 1 2020-2021\HÌNH SOẠN GIÁO ÁN\Học hát\Xuc xac xúc xe\2.png"/>
          <p:cNvPicPr/>
          <p:nvPr/>
        </p:nvPicPr>
        <p:blipFill>
          <a:blip r:embed="rId3"/>
          <a:stretch/>
        </p:blipFill>
        <p:spPr>
          <a:xfrm>
            <a:off x="457200" y="990720"/>
            <a:ext cx="10058400" cy="4518000"/>
          </a:xfrm>
          <a:prstGeom prst="rect">
            <a:avLst/>
          </a:prstGeom>
          <a:ln w="0">
            <a:noFill/>
          </a:ln>
        </p:spPr>
      </p:pic>
      <p:sp>
        <p:nvSpPr>
          <p:cNvPr id="203" name="Text Box 9"/>
          <p:cNvSpPr/>
          <p:nvPr/>
        </p:nvSpPr>
        <p:spPr>
          <a:xfrm>
            <a:off x="1200240" y="214200"/>
            <a:ext cx="142884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Hát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4" name="Text Box 10"/>
          <p:cNvSpPr/>
          <p:nvPr/>
        </p:nvSpPr>
        <p:spPr>
          <a:xfrm>
            <a:off x="2698920" y="990720"/>
            <a:ext cx="5257800" cy="785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FF0000"/>
                </a:solidFill>
                <a:latin typeface="Times New Roman"/>
              </a:rPr>
              <a:t>XÚC XẮC XÚC XẺ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5" name="Rectangle 3"/>
          <p:cNvSpPr/>
          <p:nvPr/>
        </p:nvSpPr>
        <p:spPr>
          <a:xfrm>
            <a:off x="5334120" y="1676520"/>
            <a:ext cx="2895480" cy="6634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1" strike="noStrike" spc="-1">
                <a:solidFill>
                  <a:srgbClr val="0000CC"/>
                </a:solidFill>
                <a:latin typeface="Times New Roman"/>
                <a:ea typeface="Times New Roman"/>
              </a:rPr>
              <a:t>Nhạc: Nguyễn Ngọc Thiện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1" strike="noStrike" spc="-1">
                <a:solidFill>
                  <a:srgbClr val="0000CC"/>
                </a:solidFill>
                <a:latin typeface="Times New Roman"/>
                <a:ea typeface="Times New Roman"/>
              </a:rPr>
              <a:t>Lời: Phỏng theo đồng dao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Picture 2"/>
          <p:cNvPicPr/>
          <p:nvPr/>
        </p:nvPicPr>
        <p:blipFill rotWithShape="1">
          <a:blip r:embed="rId2"/>
          <a:srcRect b="4178"/>
          <a:stretch/>
        </p:blipFill>
        <p:spPr>
          <a:xfrm>
            <a:off x="533400" y="250484"/>
            <a:ext cx="10029960" cy="65545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Picture 11" descr="14"/>
          <p:cNvPicPr/>
          <p:nvPr/>
        </p:nvPicPr>
        <p:blipFill>
          <a:blip r:embed="rId2"/>
          <a:srcRect l="11783" t="9189" r="31020" b="16689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210" name="Rectangle 4"/>
          <p:cNvSpPr/>
          <p:nvPr/>
        </p:nvSpPr>
        <p:spPr>
          <a:xfrm>
            <a:off x="8942400" y="3716280"/>
            <a:ext cx="1209600" cy="62856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1" name="Rectangle 11"/>
          <p:cNvSpPr/>
          <p:nvPr/>
        </p:nvSpPr>
        <p:spPr>
          <a:xfrm>
            <a:off x="1028880" y="0"/>
            <a:ext cx="3200400" cy="57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FFFFFF"/>
                </a:solidFill>
                <a:latin typeface="Times New Roman"/>
                <a:ea typeface="Times New Roman"/>
              </a:rPr>
              <a:t>ĐỌC LỜI CA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2" name="Rectangle 4"/>
          <p:cNvSpPr/>
          <p:nvPr/>
        </p:nvSpPr>
        <p:spPr>
          <a:xfrm>
            <a:off x="700200" y="2071800"/>
            <a:ext cx="9783720" cy="422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5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Xúc xắc xúc xẻ. Năm mới năm mẻ.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5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Nhà nào còn thức. Mở cửa cho chúng tôi.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5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Xúc xắc xúc xẻ. Năm mới năm mẻ.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5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Nhà nào còn thức. Mở cửa cho chúng tôi.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5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3" name="Rectangle 7"/>
          <p:cNvSpPr/>
          <p:nvPr/>
        </p:nvSpPr>
        <p:spPr>
          <a:xfrm>
            <a:off x="3156480" y="714240"/>
            <a:ext cx="4604400" cy="72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XÚC XẮC XÚC XẺ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4" name="Rectangle 10"/>
          <p:cNvSpPr/>
          <p:nvPr/>
        </p:nvSpPr>
        <p:spPr>
          <a:xfrm>
            <a:off x="6077160" y="1285920"/>
            <a:ext cx="3574800" cy="1191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i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Nhạc: Nguyễn Ngọc Thiện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i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Lời: Phỏng theo đồng dao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216" name="Rectangle 4"/>
          <p:cNvSpPr/>
          <p:nvPr/>
        </p:nvSpPr>
        <p:spPr>
          <a:xfrm>
            <a:off x="8942400" y="3716280"/>
            <a:ext cx="1209600" cy="62856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7" name="Rectangle 6"/>
          <p:cNvSpPr/>
          <p:nvPr/>
        </p:nvSpPr>
        <p:spPr>
          <a:xfrm>
            <a:off x="557280" y="357120"/>
            <a:ext cx="5057640" cy="455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lnSpc>
                <a:spcPct val="70000"/>
              </a:lnSpc>
              <a:spcBef>
                <a:spcPts val="1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TẬP HÁT TỪNG CÂU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20" name="Picture 13" descr="D:\GIÁO ÁN 1 2020-2021\HÌNH SOẠN GIÁO ÁN\Học hát\Xuc xac xúc xe\2.png"/>
          <p:cNvPicPr/>
          <p:nvPr/>
        </p:nvPicPr>
        <p:blipFill rotWithShape="1">
          <a:blip r:embed="rId3">
            <a:lum contrast="30000"/>
          </a:blip>
          <a:srcRect t="34859"/>
          <a:stretch/>
        </p:blipFill>
        <p:spPr>
          <a:xfrm>
            <a:off x="430200" y="3429000"/>
            <a:ext cx="10144080" cy="2190600"/>
          </a:xfrm>
          <a:prstGeom prst="rect">
            <a:avLst/>
          </a:prstGeom>
          <a:ln w="0"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42E2B8-010B-45A5-A8A2-D95C5D2A5B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4000" y="1824011"/>
            <a:ext cx="8300982" cy="147867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222" name="Rectangle 4"/>
          <p:cNvSpPr/>
          <p:nvPr/>
        </p:nvSpPr>
        <p:spPr>
          <a:xfrm>
            <a:off x="8942400" y="3716280"/>
            <a:ext cx="1209600" cy="62856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3" name="Rectangle 6"/>
          <p:cNvSpPr/>
          <p:nvPr/>
        </p:nvSpPr>
        <p:spPr>
          <a:xfrm>
            <a:off x="557280" y="357120"/>
            <a:ext cx="5057640" cy="455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lnSpc>
                <a:spcPct val="70000"/>
              </a:lnSpc>
              <a:spcBef>
                <a:spcPts val="1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TẬP HÁT TỪNG CÂU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26" name="Picture 2" descr="D:\GIÁO ÁN 1 2020-2021\HÌNH SOẠN GIÁO ÁN\Học hát\Xuc xac xúc xe\5.png"/>
          <p:cNvPicPr/>
          <p:nvPr/>
        </p:nvPicPr>
        <p:blipFill rotWithShape="1">
          <a:blip r:embed="rId3">
            <a:lum contrast="30000"/>
          </a:blip>
          <a:srcRect t="18375"/>
          <a:stretch/>
        </p:blipFill>
        <p:spPr>
          <a:xfrm>
            <a:off x="430200" y="3429000"/>
            <a:ext cx="10144080" cy="2182680"/>
          </a:xfrm>
          <a:prstGeom prst="rect">
            <a:avLst/>
          </a:prstGeom>
          <a:ln w="0"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93D688-F6B1-4652-8093-5110356307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0162" y="1687687"/>
            <a:ext cx="8372475" cy="159767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235" name="Rectangle 4"/>
          <p:cNvSpPr/>
          <p:nvPr/>
        </p:nvSpPr>
        <p:spPr>
          <a:xfrm>
            <a:off x="8942400" y="3716280"/>
            <a:ext cx="1209600" cy="62856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6" name="Rectangle 6"/>
          <p:cNvSpPr/>
          <p:nvPr/>
        </p:nvSpPr>
        <p:spPr>
          <a:xfrm>
            <a:off x="557280" y="357120"/>
            <a:ext cx="5057640" cy="455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lnSpc>
                <a:spcPct val="70000"/>
              </a:lnSpc>
              <a:spcBef>
                <a:spcPts val="1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TẬP HÁT TỪNG CÂU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39" name="Picture 13" descr="D:\GIÁO ÁN 1 2020-2021\HÌNH SOẠN GIÁO ÁN\Học hát\Xuc xac xúc xe\2.png"/>
          <p:cNvPicPr/>
          <p:nvPr/>
        </p:nvPicPr>
        <p:blipFill rotWithShape="1">
          <a:blip r:embed="rId3">
            <a:lum contrast="30000"/>
          </a:blip>
          <a:srcRect t="38116"/>
          <a:stretch/>
        </p:blipFill>
        <p:spPr>
          <a:xfrm>
            <a:off x="430200" y="3276600"/>
            <a:ext cx="10144080" cy="2343000"/>
          </a:xfrm>
          <a:prstGeom prst="rect">
            <a:avLst/>
          </a:prstGeom>
          <a:ln w="0"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A24E45-8036-41F1-B39C-2597EE7738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51749" y="1745621"/>
            <a:ext cx="8300982" cy="1478678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03444735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7389</TotalTime>
  <Words>187</Words>
  <Application>Microsoft Office PowerPoint</Application>
  <PresentationFormat>Custom</PresentationFormat>
  <Paragraphs>42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Minh Hien</dc:creator>
  <dc:description/>
  <cp:lastModifiedBy>Nhung Lê</cp:lastModifiedBy>
  <cp:revision>623</cp:revision>
  <dcterms:created xsi:type="dcterms:W3CDTF">2010-04-30T20:19:48Z</dcterms:created>
  <dcterms:modified xsi:type="dcterms:W3CDTF">2024-01-12T02:07:09Z</dcterms:modified>
  <dc:language>en-US</dc:language>
</cp:coreProperties>
</file>