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7"/>
  </p:notesMasterIdLst>
  <p:sldIdLst>
    <p:sldId id="256" r:id="rId3"/>
    <p:sldId id="298" r:id="rId4"/>
    <p:sldId id="257" r:id="rId5"/>
    <p:sldId id="268" r:id="rId6"/>
    <p:sldId id="260" r:id="rId7"/>
    <p:sldId id="270" r:id="rId8"/>
    <p:sldId id="269" r:id="rId9"/>
    <p:sldId id="259" r:id="rId10"/>
    <p:sldId id="258" r:id="rId11"/>
    <p:sldId id="271" r:id="rId12"/>
    <p:sldId id="295" r:id="rId13"/>
    <p:sldId id="261" r:id="rId14"/>
    <p:sldId id="297" r:id="rId15"/>
    <p:sldId id="294" r:id="rId16"/>
  </p:sldIdLst>
  <p:sldSz cx="18288000" cy="10287000"/>
  <p:notesSz cx="6858000" cy="9144000"/>
  <p:embeddedFontLst>
    <p:embeddedFont>
      <p:font typeface="#9Slide06 SVNDope Script" pitchFamily="2" charset="0"/>
      <p:regular r:id="rId18"/>
    </p:embeddedFont>
    <p:embeddedFont>
      <p:font typeface="Cambria" panose="02040503050406030204" pitchFamily="18" charset="0"/>
      <p:regular r:id="rId19"/>
      <p:bold r:id="rId20"/>
      <p:italic r:id="rId21"/>
      <p:boldItalic r:id="rId22"/>
    </p:embeddedFont>
    <p:embeddedFont>
      <p:font typeface="SVN-Newton" panose="02040603050506020204" pitchFamily="18" charset="0"/>
      <p:regular r:id="rId23"/>
    </p:embeddedFont>
    <p:embeddedFont>
      <p:font typeface="Tahoma" panose="020B0604030504040204"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p:scale>
          <a:sx n="33" d="100"/>
          <a:sy n="33" d="100"/>
        </p:scale>
        <p:origin x="120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F7F93-E5D2-418E-B075-98F7FC421592}" type="datetimeFigureOut">
              <a:rPr lang="en-SG" smtClean="0"/>
              <a:t>16/11/2024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A2F19-DF16-44F2-837E-F5F67A9BCA19}" type="slidenum">
              <a:rPr lang="en-SG" smtClean="0"/>
              <a:t>‹#›</a:t>
            </a:fld>
            <a:endParaRPr lang="en-SG"/>
          </a:p>
        </p:txBody>
      </p:sp>
    </p:spTree>
    <p:extLst>
      <p:ext uri="{BB962C8B-B14F-4D97-AF65-F5344CB8AC3E}">
        <p14:creationId xmlns:p14="http://schemas.microsoft.com/office/powerpoint/2010/main" val="38403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https://youtu.be/WnPj85WSQ3A?si=PrtuOSjJbnHji41b</a:t>
            </a:r>
          </a:p>
        </p:txBody>
      </p:sp>
      <p:sp>
        <p:nvSpPr>
          <p:cNvPr id="4" name="Slide Number Placeholder 3"/>
          <p:cNvSpPr>
            <a:spLocks noGrp="1"/>
          </p:cNvSpPr>
          <p:nvPr>
            <p:ph type="sldNum" sz="quarter" idx="5"/>
          </p:nvPr>
        </p:nvSpPr>
        <p:spPr/>
        <p:txBody>
          <a:bodyPr/>
          <a:lstStyle/>
          <a:p>
            <a:fld id="{898A2F19-DF16-44F2-837E-F5F67A9BCA19}" type="slidenum">
              <a:rPr lang="en-SG" smtClean="0"/>
              <a:t>11</a:t>
            </a:fld>
            <a:endParaRPr lang="en-SG"/>
          </a:p>
        </p:txBody>
      </p:sp>
    </p:spTree>
    <p:extLst>
      <p:ext uri="{BB962C8B-B14F-4D97-AF65-F5344CB8AC3E}">
        <p14:creationId xmlns:p14="http://schemas.microsoft.com/office/powerpoint/2010/main" val="213668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95849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44199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00043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64657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66401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52040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506519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1266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85149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311636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9043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F15B4C80-482D-8AE7-9141-03D5744B5B76}"/>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1">
            <a:extLst>
              <a:ext uri="{FF2B5EF4-FFF2-40B4-BE49-F238E27FC236}">
                <a16:creationId xmlns:a16="http://schemas.microsoft.com/office/drawing/2014/main" id="{E79D5C79-7B11-EFE2-0F02-26090DC829F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13" name="Hình ảnh 32">
            <a:extLst>
              <a:ext uri="{FF2B5EF4-FFF2-40B4-BE49-F238E27FC236}">
                <a16:creationId xmlns:a16="http://schemas.microsoft.com/office/drawing/2014/main" id="{B2546145-321A-B620-34D9-F309E8F4984D}"/>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1686458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png"/><Relationship Id="rId12"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4.png"/><Relationship Id="rId12"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pn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12"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8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dirty="0"/>
          </a:p>
        </p:txBody>
      </p:sp>
      <p:sp>
        <p:nvSpPr>
          <p:cNvPr id="3" name="Freeform 3"/>
          <p:cNvSpPr/>
          <p:nvPr/>
        </p:nvSpPr>
        <p:spPr>
          <a:xfrm flipV="1">
            <a:off x="0" y="7024208"/>
            <a:ext cx="6680092" cy="4617614"/>
          </a:xfrm>
          <a:custGeom>
            <a:avLst/>
            <a:gdLst/>
            <a:ahLst/>
            <a:cxnLst/>
            <a:rect l="l" t="t" r="r" b="b"/>
            <a:pathLst>
              <a:path w="6680092" h="4617614">
                <a:moveTo>
                  <a:pt x="0" y="4617613"/>
                </a:moveTo>
                <a:lnTo>
                  <a:pt x="6680092" y="4617613"/>
                </a:lnTo>
                <a:lnTo>
                  <a:pt x="6680092" y="0"/>
                </a:lnTo>
                <a:lnTo>
                  <a:pt x="0" y="0"/>
                </a:lnTo>
                <a:lnTo>
                  <a:pt x="0" y="4617613"/>
                </a:lnTo>
                <a:close/>
              </a:path>
            </a:pathLst>
          </a:custGeom>
          <a:blipFill>
            <a:blip r:embed="rId3"/>
            <a:stretch>
              <a:fillRect/>
            </a:stretch>
          </a:blipFill>
        </p:spPr>
        <p:txBody>
          <a:bodyPr/>
          <a:lstStyle/>
          <a:p>
            <a:endParaRPr lang="en-SG"/>
          </a:p>
        </p:txBody>
      </p:sp>
      <p:sp>
        <p:nvSpPr>
          <p:cNvPr id="4" name="Freeform 4"/>
          <p:cNvSpPr/>
          <p:nvPr/>
        </p:nvSpPr>
        <p:spPr>
          <a:xfrm rot="3902558">
            <a:off x="-615698" y="6316718"/>
            <a:ext cx="3106177" cy="3854615"/>
          </a:xfrm>
          <a:custGeom>
            <a:avLst/>
            <a:gdLst/>
            <a:ahLst/>
            <a:cxnLst/>
            <a:rect l="l" t="t" r="r" b="b"/>
            <a:pathLst>
              <a:path w="3106177" h="3854615">
                <a:moveTo>
                  <a:pt x="0" y="0"/>
                </a:moveTo>
                <a:lnTo>
                  <a:pt x="3106177" y="0"/>
                </a:lnTo>
                <a:lnTo>
                  <a:pt x="3106177" y="3854615"/>
                </a:lnTo>
                <a:lnTo>
                  <a:pt x="0" y="3854615"/>
                </a:lnTo>
                <a:lnTo>
                  <a:pt x="0" y="0"/>
                </a:lnTo>
                <a:close/>
              </a:path>
            </a:pathLst>
          </a:custGeom>
          <a:blipFill>
            <a:blip r:embed="rId4"/>
            <a:stretch>
              <a:fillRect/>
            </a:stretch>
          </a:blipFill>
        </p:spPr>
        <p:txBody>
          <a:bodyPr/>
          <a:lstStyle/>
          <a:p>
            <a:endParaRPr lang="en-SG"/>
          </a:p>
        </p:txBody>
      </p:sp>
      <p:sp>
        <p:nvSpPr>
          <p:cNvPr id="5" name="Freeform 5"/>
          <p:cNvSpPr/>
          <p:nvPr/>
        </p:nvSpPr>
        <p:spPr>
          <a:xfrm>
            <a:off x="0" y="-1028700"/>
            <a:ext cx="5952694" cy="41148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5"/>
            <a:stretch>
              <a:fillRect/>
            </a:stretch>
          </a:blipFill>
        </p:spPr>
        <p:txBody>
          <a:bodyPr/>
          <a:lstStyle/>
          <a:p>
            <a:endParaRPr lang="en-SG"/>
          </a:p>
        </p:txBody>
      </p:sp>
      <p:sp>
        <p:nvSpPr>
          <p:cNvPr id="6" name="Freeform 6"/>
          <p:cNvSpPr/>
          <p:nvPr/>
        </p:nvSpPr>
        <p:spPr>
          <a:xfrm flipH="1">
            <a:off x="12608452" y="0"/>
            <a:ext cx="5679548" cy="3478723"/>
          </a:xfrm>
          <a:custGeom>
            <a:avLst/>
            <a:gdLst/>
            <a:ahLst/>
            <a:cxnLst/>
            <a:rect l="l" t="t" r="r" b="b"/>
            <a:pathLst>
              <a:path w="5679548" h="3478723">
                <a:moveTo>
                  <a:pt x="5679548" y="0"/>
                </a:moveTo>
                <a:lnTo>
                  <a:pt x="0" y="0"/>
                </a:lnTo>
                <a:lnTo>
                  <a:pt x="0" y="3478723"/>
                </a:lnTo>
                <a:lnTo>
                  <a:pt x="5679548" y="3478723"/>
                </a:lnTo>
                <a:lnTo>
                  <a:pt x="5679548" y="0"/>
                </a:lnTo>
                <a:close/>
              </a:path>
            </a:pathLst>
          </a:custGeom>
          <a:blipFill>
            <a:blip r:embed="rId6"/>
            <a:stretch>
              <a:fillRect/>
            </a:stretch>
          </a:blipFill>
        </p:spPr>
        <p:txBody>
          <a:bodyPr/>
          <a:lstStyle/>
          <a:p>
            <a:endParaRPr lang="en-SG"/>
          </a:p>
        </p:txBody>
      </p:sp>
      <p:sp>
        <p:nvSpPr>
          <p:cNvPr id="7" name="Freeform 7"/>
          <p:cNvSpPr/>
          <p:nvPr/>
        </p:nvSpPr>
        <p:spPr>
          <a:xfrm rot="872898">
            <a:off x="15752716" y="2633474"/>
            <a:ext cx="4446458" cy="887439"/>
          </a:xfrm>
          <a:custGeom>
            <a:avLst/>
            <a:gdLst/>
            <a:ahLst/>
            <a:cxnLst/>
            <a:rect l="l" t="t" r="r" b="b"/>
            <a:pathLst>
              <a:path w="4446458" h="887439">
                <a:moveTo>
                  <a:pt x="0" y="0"/>
                </a:moveTo>
                <a:lnTo>
                  <a:pt x="4446458" y="0"/>
                </a:lnTo>
                <a:lnTo>
                  <a:pt x="4446458" y="887439"/>
                </a:lnTo>
                <a:lnTo>
                  <a:pt x="0" y="887439"/>
                </a:lnTo>
                <a:lnTo>
                  <a:pt x="0" y="0"/>
                </a:lnTo>
                <a:close/>
              </a:path>
            </a:pathLst>
          </a:custGeom>
          <a:blipFill>
            <a:blip r:embed="rId7"/>
            <a:stretch>
              <a:fillRect/>
            </a:stretch>
          </a:blipFill>
        </p:spPr>
        <p:txBody>
          <a:bodyPr/>
          <a:lstStyle/>
          <a:p>
            <a:endParaRPr lang="en-SG"/>
          </a:p>
        </p:txBody>
      </p:sp>
      <p:sp>
        <p:nvSpPr>
          <p:cNvPr id="8" name="Freeform 8"/>
          <p:cNvSpPr/>
          <p:nvPr/>
        </p:nvSpPr>
        <p:spPr>
          <a:xfrm rot="-3830445">
            <a:off x="15465685" y="5982148"/>
            <a:ext cx="5020520" cy="4289722"/>
          </a:xfrm>
          <a:custGeom>
            <a:avLst/>
            <a:gdLst/>
            <a:ahLst/>
            <a:cxnLst/>
            <a:rect l="l" t="t" r="r" b="b"/>
            <a:pathLst>
              <a:path w="5020520" h="4289722">
                <a:moveTo>
                  <a:pt x="0" y="0"/>
                </a:moveTo>
                <a:lnTo>
                  <a:pt x="5020520" y="0"/>
                </a:lnTo>
                <a:lnTo>
                  <a:pt x="5020520" y="4289722"/>
                </a:lnTo>
                <a:lnTo>
                  <a:pt x="0" y="4289722"/>
                </a:lnTo>
                <a:lnTo>
                  <a:pt x="0" y="0"/>
                </a:lnTo>
                <a:close/>
              </a:path>
            </a:pathLst>
          </a:custGeom>
          <a:blipFill>
            <a:blip r:embed="rId8"/>
            <a:stretch>
              <a:fillRect/>
            </a:stretch>
          </a:blipFill>
        </p:spPr>
        <p:txBody>
          <a:bodyPr/>
          <a:lstStyle/>
          <a:p>
            <a:endParaRPr lang="en-SG"/>
          </a:p>
        </p:txBody>
      </p:sp>
      <p:sp>
        <p:nvSpPr>
          <p:cNvPr id="9" name="Freeform 9"/>
          <p:cNvSpPr/>
          <p:nvPr/>
        </p:nvSpPr>
        <p:spPr>
          <a:xfrm flipH="1">
            <a:off x="10906948" y="8909471"/>
            <a:ext cx="6043502" cy="1949029"/>
          </a:xfrm>
          <a:custGeom>
            <a:avLst/>
            <a:gdLst/>
            <a:ahLst/>
            <a:cxnLst/>
            <a:rect l="l" t="t" r="r" b="b"/>
            <a:pathLst>
              <a:path w="6043502" h="1949029">
                <a:moveTo>
                  <a:pt x="6043502" y="0"/>
                </a:moveTo>
                <a:lnTo>
                  <a:pt x="0" y="0"/>
                </a:lnTo>
                <a:lnTo>
                  <a:pt x="0" y="1949029"/>
                </a:lnTo>
                <a:lnTo>
                  <a:pt x="6043502" y="1949029"/>
                </a:lnTo>
                <a:lnTo>
                  <a:pt x="6043502" y="0"/>
                </a:lnTo>
                <a:close/>
              </a:path>
            </a:pathLst>
          </a:custGeom>
          <a:blipFill>
            <a:blip r:embed="rId9"/>
            <a:stretch>
              <a:fillRect/>
            </a:stretch>
          </a:blipFill>
        </p:spPr>
        <p:txBody>
          <a:bodyPr/>
          <a:lstStyle/>
          <a:p>
            <a:endParaRPr lang="en-SG"/>
          </a:p>
        </p:txBody>
      </p:sp>
      <p:sp>
        <p:nvSpPr>
          <p:cNvPr id="12" name="Freeform 12"/>
          <p:cNvSpPr/>
          <p:nvPr/>
        </p:nvSpPr>
        <p:spPr>
          <a:xfrm>
            <a:off x="5471033" y="779320"/>
            <a:ext cx="6305921" cy="1332126"/>
          </a:xfrm>
          <a:custGeom>
            <a:avLst/>
            <a:gdLst/>
            <a:ahLst/>
            <a:cxnLst/>
            <a:rect l="l" t="t" r="r" b="b"/>
            <a:pathLst>
              <a:path w="6305921" h="1332126">
                <a:moveTo>
                  <a:pt x="0" y="0"/>
                </a:moveTo>
                <a:lnTo>
                  <a:pt x="6305922" y="0"/>
                </a:lnTo>
                <a:lnTo>
                  <a:pt x="6305922" y="1332126"/>
                </a:lnTo>
                <a:lnTo>
                  <a:pt x="0" y="1332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pic>
        <p:nvPicPr>
          <p:cNvPr id="17" name="Picture 16">
            <a:extLst>
              <a:ext uri="{FF2B5EF4-FFF2-40B4-BE49-F238E27FC236}">
                <a16:creationId xmlns:a16="http://schemas.microsoft.com/office/drawing/2014/main" id="{B396514E-1369-30D4-2682-C78773F3B836}"/>
              </a:ext>
            </a:extLst>
          </p:cNvPr>
          <p:cNvPicPr>
            <a:picLocks noChangeAspect="1"/>
          </p:cNvPicPr>
          <p:nvPr/>
        </p:nvPicPr>
        <p:blipFill>
          <a:blip r:embed="rId12"/>
          <a:stretch>
            <a:fillRect/>
          </a:stretch>
        </p:blipFill>
        <p:spPr>
          <a:xfrm>
            <a:off x="5541638" y="397882"/>
            <a:ext cx="6127011" cy="2139881"/>
          </a:xfrm>
          <a:prstGeom prst="rect">
            <a:avLst/>
          </a:prstGeom>
        </p:spPr>
      </p:pic>
      <p:pic>
        <p:nvPicPr>
          <p:cNvPr id="25" name="Picture 24">
            <a:extLst>
              <a:ext uri="{FF2B5EF4-FFF2-40B4-BE49-F238E27FC236}">
                <a16:creationId xmlns:a16="http://schemas.microsoft.com/office/drawing/2014/main" id="{0AA5B041-524E-D82B-68E0-DB7BA856CA43}"/>
              </a:ext>
            </a:extLst>
          </p:cNvPr>
          <p:cNvPicPr>
            <a:picLocks noChangeAspect="1"/>
          </p:cNvPicPr>
          <p:nvPr/>
        </p:nvPicPr>
        <p:blipFill>
          <a:blip r:embed="rId13"/>
          <a:stretch>
            <a:fillRect/>
          </a:stretch>
        </p:blipFill>
        <p:spPr>
          <a:xfrm>
            <a:off x="5293394" y="5167784"/>
            <a:ext cx="16911689" cy="2235783"/>
          </a:xfrm>
          <a:prstGeom prst="rect">
            <a:avLst/>
          </a:prstGeom>
        </p:spPr>
      </p:pic>
      <p:pic>
        <p:nvPicPr>
          <p:cNvPr id="13" name="Picture 12">
            <a:extLst>
              <a:ext uri="{FF2B5EF4-FFF2-40B4-BE49-F238E27FC236}">
                <a16:creationId xmlns:a16="http://schemas.microsoft.com/office/drawing/2014/main" id="{66F325E3-B9F4-E29A-865E-9C01A564576B}"/>
              </a:ext>
            </a:extLst>
          </p:cNvPr>
          <p:cNvPicPr>
            <a:picLocks noChangeAspect="1"/>
          </p:cNvPicPr>
          <p:nvPr/>
        </p:nvPicPr>
        <p:blipFill>
          <a:blip r:embed="rId14"/>
          <a:stretch>
            <a:fillRect/>
          </a:stretch>
        </p:blipFill>
        <p:spPr>
          <a:xfrm>
            <a:off x="1118821" y="3038495"/>
            <a:ext cx="14972647" cy="2296652"/>
          </a:xfrm>
          <a:prstGeom prst="rect">
            <a:avLst/>
          </a:prstGeom>
        </p:spPr>
      </p:pic>
      <p:pic>
        <p:nvPicPr>
          <p:cNvPr id="14" name="Picture 13">
            <a:extLst>
              <a:ext uri="{FF2B5EF4-FFF2-40B4-BE49-F238E27FC236}">
                <a16:creationId xmlns:a16="http://schemas.microsoft.com/office/drawing/2014/main" id="{D5821BAF-F8E1-3B16-FB66-BEE4524F746C}"/>
              </a:ext>
            </a:extLst>
          </p:cNvPr>
          <p:cNvPicPr>
            <a:picLocks noChangeAspect="1"/>
          </p:cNvPicPr>
          <p:nvPr/>
        </p:nvPicPr>
        <p:blipFill>
          <a:blip r:embed="rId15"/>
          <a:stretch>
            <a:fillRect/>
          </a:stretch>
        </p:blipFill>
        <p:spPr>
          <a:xfrm>
            <a:off x="8897564" y="6957189"/>
            <a:ext cx="14387807" cy="1194920"/>
          </a:xfrm>
          <a:prstGeom prst="rect">
            <a:avLst/>
          </a:prstGeom>
        </p:spPr>
      </p:pic>
      <p:pic>
        <p:nvPicPr>
          <p:cNvPr id="11" name="Picture 10" descr="A green and white logo&#10;&#10;Description automatically generated">
            <a:extLst>
              <a:ext uri="{FF2B5EF4-FFF2-40B4-BE49-F238E27FC236}">
                <a16:creationId xmlns:a16="http://schemas.microsoft.com/office/drawing/2014/main" id="{A826FA24-D1C4-3DF8-675E-C1F6F7074B78}"/>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01767" y="-28367"/>
            <a:ext cx="1361867" cy="1361867"/>
          </a:xfrm>
          <a:prstGeom prst="rect">
            <a:avLst/>
          </a:prstGeom>
        </p:spPr>
      </p:pic>
      <p:pic>
        <p:nvPicPr>
          <p:cNvPr id="15" name="Hình ảnh 31">
            <a:extLst>
              <a:ext uri="{FF2B5EF4-FFF2-40B4-BE49-F238E27FC236}">
                <a16:creationId xmlns:a16="http://schemas.microsoft.com/office/drawing/2014/main" id="{AAF80775-4E0E-796B-C666-3AEECA3AE7FD}"/>
              </a:ext>
            </a:extLst>
          </p:cNvPr>
          <p:cNvPicPr>
            <a:picLocks noChangeAspect="1"/>
          </p:cNvPicPr>
          <p:nvPr/>
        </p:nvPicPr>
        <p:blipFill>
          <a:blip r:embed="rId17"/>
          <a:srcRect r="4027" b="24536"/>
          <a:stretch/>
        </p:blipFill>
        <p:spPr>
          <a:xfrm>
            <a:off x="14384687" y="7043753"/>
            <a:ext cx="1946096" cy="23606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5456-9DC1-1A15-4D1D-0713C090C7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470FFB-D64B-CBAF-22C1-C00FE7BC1F50}"/>
              </a:ext>
            </a:extLst>
          </p:cNvPr>
          <p:cNvSpPr/>
          <p:nvPr/>
        </p:nvSpPr>
        <p:spPr>
          <a:xfrm>
            <a:off x="0" y="-900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D714E4B-66F4-1D49-57EA-74D63D11711D}"/>
              </a:ext>
            </a:extLst>
          </p:cNvPr>
          <p:cNvSpPr/>
          <p:nvPr/>
        </p:nvSpPr>
        <p:spPr>
          <a:xfrm>
            <a:off x="-48615" y="-1019687"/>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F4015BC-12E9-B32A-2A61-884DC248F053}"/>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2A87389-E9E5-5DF3-BA67-62BB3AB163CA}"/>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7238B184-943C-610C-C42F-6F1F2C78DB89}"/>
              </a:ext>
            </a:extLst>
          </p:cNvPr>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17A4A578-744A-D5E0-6B6C-61F560D01966}"/>
              </a:ext>
            </a:extLst>
          </p:cNvPr>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27D7929B-67E7-4CF0-F36D-220A5DB94511}"/>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05DB6D02-0757-D3AD-B4D4-3C35442C98A7}"/>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BB7C1B33-A3FA-1516-EAED-585BCAC3F5D4}"/>
              </a:ext>
            </a:extLst>
          </p:cNvPr>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10"/>
            <a:stretch>
              <a:fillRect t="-3816" b="-38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peech Bubble: Rectangle with Corners Rounded 19">
            <a:extLst>
              <a:ext uri="{FF2B5EF4-FFF2-40B4-BE49-F238E27FC236}">
                <a16:creationId xmlns:a16="http://schemas.microsoft.com/office/drawing/2014/main" id="{F8057C20-2AB9-DACB-4FBD-F97646EA2EF7}"/>
              </a:ext>
            </a:extLst>
          </p:cNvPr>
          <p:cNvSpPr/>
          <p:nvPr/>
        </p:nvSpPr>
        <p:spPr>
          <a:xfrm flipV="1">
            <a:off x="388003" y="224893"/>
            <a:ext cx="17747598" cy="1646848"/>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F3E2F833-1B1F-4CC5-DD4A-764100FED94D}"/>
              </a:ext>
            </a:extLst>
          </p:cNvPr>
          <p:cNvSpPr txBox="1"/>
          <p:nvPr/>
        </p:nvSpPr>
        <p:spPr>
          <a:xfrm>
            <a:off x="528099" y="547086"/>
            <a:ext cx="1751199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Dựa vào thông tin trong sách, báo, internet,...hãy kể tên một số địa danh (di tích</a:t>
            </a:r>
            <a:r>
              <a:rPr kumimoji="0" lang="vi-VN" sz="3600" i="0" u="none" strike="noStrike" kern="1200" cap="none" spc="0" normalizeH="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lịch sử, đường phố, trường học,...) liên quan đến khởi nghĩa Lam Sơn và Triều Hậu Lê.</a:t>
            </a:r>
            <a:endParaRPr kumimoji="0" lang="en-SG" sz="3600"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910FE759-3E45-05E0-124F-533668DE55F9}"/>
              </a:ext>
            </a:extLst>
          </p:cNvPr>
          <p:cNvSpPr txBox="1"/>
          <p:nvPr/>
        </p:nvSpPr>
        <p:spPr>
          <a:xfrm>
            <a:off x="4648200" y="4302847"/>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D37B854-C294-E9D3-4AC1-FA8D2EDD6E18}"/>
              </a:ext>
            </a:extLst>
          </p:cNvPr>
          <p:cNvPicPr>
            <a:picLocks noChangeAspect="1"/>
          </p:cNvPicPr>
          <p:nvPr/>
        </p:nvPicPr>
        <p:blipFill>
          <a:blip r:embed="rId11"/>
          <a:stretch>
            <a:fillRect/>
          </a:stretch>
        </p:blipFill>
        <p:spPr>
          <a:xfrm>
            <a:off x="289246" y="2403906"/>
            <a:ext cx="8438546" cy="6328910"/>
          </a:xfrm>
          <a:prstGeom prst="rect">
            <a:avLst/>
          </a:prstGeom>
        </p:spPr>
      </p:pic>
      <p:pic>
        <p:nvPicPr>
          <p:cNvPr id="12" name="Picture 11">
            <a:extLst>
              <a:ext uri="{FF2B5EF4-FFF2-40B4-BE49-F238E27FC236}">
                <a16:creationId xmlns:a16="http://schemas.microsoft.com/office/drawing/2014/main" id="{D9791916-42BC-567E-F9B1-2F8344114389}"/>
              </a:ext>
            </a:extLst>
          </p:cNvPr>
          <p:cNvPicPr>
            <a:picLocks noChangeAspect="1"/>
          </p:cNvPicPr>
          <p:nvPr/>
        </p:nvPicPr>
        <p:blipFill>
          <a:blip r:embed="rId12"/>
          <a:stretch>
            <a:fillRect/>
          </a:stretch>
        </p:blipFill>
        <p:spPr>
          <a:xfrm>
            <a:off x="8939209" y="3728951"/>
            <a:ext cx="8896811" cy="5500051"/>
          </a:xfrm>
          <a:prstGeom prst="rect">
            <a:avLst/>
          </a:prstGeom>
        </p:spPr>
      </p:pic>
    </p:spTree>
    <p:extLst>
      <p:ext uri="{BB962C8B-B14F-4D97-AF65-F5344CB8AC3E}">
        <p14:creationId xmlns:p14="http://schemas.microsoft.com/office/powerpoint/2010/main" val="4067512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m Kinh - công trình kiến trúc nghệ thuật độc đáo, giàu giá trị - Bao Thanh Hoa">
            <a:hlinkClick r:id="" action="ppaction://media"/>
            <a:extLst>
              <a:ext uri="{FF2B5EF4-FFF2-40B4-BE49-F238E27FC236}">
                <a16:creationId xmlns:a16="http://schemas.microsoft.com/office/drawing/2014/main" id="{3E967A73-29EC-2347-4EE2-745FF764C0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60990"/>
            <a:ext cx="17449799" cy="9302110"/>
          </a:xfrm>
          <a:prstGeom prst="rect">
            <a:avLst/>
          </a:prstGeom>
        </p:spPr>
      </p:pic>
    </p:spTree>
    <p:extLst>
      <p:ext uri="{BB962C8B-B14F-4D97-AF65-F5344CB8AC3E}">
        <p14:creationId xmlns:p14="http://schemas.microsoft.com/office/powerpoint/2010/main" val="146359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a:p>
        </p:txBody>
      </p:sp>
      <p:sp>
        <p:nvSpPr>
          <p:cNvPr id="3" name="Freeform 3"/>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11" name="Freeform 11"/>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6"/>
            <a:stretch>
              <a:fillRect/>
            </a:stretch>
          </a:blipFill>
        </p:spPr>
        <p:txBody>
          <a:bodyPr/>
          <a:lstStyle/>
          <a:p>
            <a:endParaRPr lang="en-SG"/>
          </a:p>
        </p:txBody>
      </p:sp>
      <p:sp>
        <p:nvSpPr>
          <p:cNvPr id="12" name="Freeform 12"/>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7"/>
            <a:stretch>
              <a:fillRect/>
            </a:stretch>
          </a:blipFill>
        </p:spPr>
        <p:txBody>
          <a:bodyPr/>
          <a:lstStyle/>
          <a:p>
            <a:endParaRPr lang="en-SG"/>
          </a:p>
        </p:txBody>
      </p:sp>
      <p:sp>
        <p:nvSpPr>
          <p:cNvPr id="13" name="Freeform 13"/>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8"/>
            <a:stretch>
              <a:fillRect t="-3816" b="-3816"/>
            </a:stretch>
          </a:blipFill>
        </p:spPr>
        <p:txBody>
          <a:bodyPr/>
          <a:lstStyle/>
          <a:p>
            <a:endParaRPr lang="en-SG"/>
          </a:p>
        </p:txBody>
      </p:sp>
      <p:sp>
        <p:nvSpPr>
          <p:cNvPr id="14" name="Freeform 14"/>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9"/>
            <a:stretch>
              <a:fillRect/>
            </a:stretch>
          </a:blipFill>
        </p:spPr>
        <p:txBody>
          <a:bodyPr/>
          <a:lstStyle/>
          <a:p>
            <a:endParaRPr lang="en-SG"/>
          </a:p>
        </p:txBody>
      </p:sp>
      <p:sp>
        <p:nvSpPr>
          <p:cNvPr id="15" name="Freeform 15"/>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10"/>
            <a:stretch>
              <a:fillRect/>
            </a:stretch>
          </a:blipFill>
        </p:spPr>
        <p:txBody>
          <a:bodyPr/>
          <a:lstStyle/>
          <a:p>
            <a:endParaRPr lang="en-SG"/>
          </a:p>
        </p:txBody>
      </p:sp>
      <p:pic>
        <p:nvPicPr>
          <p:cNvPr id="16" name="Picture 15">
            <a:extLst>
              <a:ext uri="{FF2B5EF4-FFF2-40B4-BE49-F238E27FC236}">
                <a16:creationId xmlns:a16="http://schemas.microsoft.com/office/drawing/2014/main" id="{99C5DEAF-A9C7-7C82-899E-B61B152942ED}"/>
              </a:ext>
            </a:extLst>
          </p:cNvPr>
          <p:cNvPicPr>
            <a:picLocks noChangeAspect="1"/>
          </p:cNvPicPr>
          <p:nvPr/>
        </p:nvPicPr>
        <p:blipFill>
          <a:blip r:embed="rId11"/>
          <a:stretch>
            <a:fillRect/>
          </a:stretch>
        </p:blipFill>
        <p:spPr>
          <a:xfrm>
            <a:off x="4306095" y="1696087"/>
            <a:ext cx="8272989" cy="2395936"/>
          </a:xfrm>
          <a:prstGeom prst="rect">
            <a:avLst/>
          </a:prstGeom>
        </p:spPr>
      </p:pic>
      <p:sp>
        <p:nvSpPr>
          <p:cNvPr id="17" name="Rectangle 16">
            <a:extLst>
              <a:ext uri="{FF2B5EF4-FFF2-40B4-BE49-F238E27FC236}">
                <a16:creationId xmlns:a16="http://schemas.microsoft.com/office/drawing/2014/main" id="{84FC537B-C42B-1FB7-5922-F7CFF5F549FB}"/>
              </a:ext>
            </a:extLst>
          </p:cNvPr>
          <p:cNvSpPr/>
          <p:nvPr/>
        </p:nvSpPr>
        <p:spPr>
          <a:xfrm>
            <a:off x="2827707" y="4880122"/>
            <a:ext cx="13792200" cy="3323987"/>
          </a:xfrm>
          <a:prstGeom prst="rect">
            <a:avLst/>
          </a:prstGeom>
        </p:spPr>
        <p:txBody>
          <a:bodyPr wrap="square">
            <a:spAutoFit/>
          </a:bodyPr>
          <a:lstStyle/>
          <a:p>
            <a:pPr marL="857250" lvl="0" indent="-857250" algn="just">
              <a:buFontTx/>
              <a:buChar char="-"/>
              <a:defRPr/>
            </a:pP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Chia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sẻ</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với</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người</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thân</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vi-VN"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lvl="0" algn="just">
              <a:defRPr/>
            </a:pP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bạn</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bè</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điều</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học</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t>
            </a:r>
          </a:p>
          <a:p>
            <a:pPr lvl="0" algn="just">
              <a:defRPr/>
            </a:pP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Chuẩn</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bài</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70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sau</a:t>
            </a:r>
            <a:r>
              <a:rPr lang="en-US" sz="70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1D19-CEB1-9D9C-9D07-3134D5AB92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DBC3569-E121-D6D5-64F8-F3714A9F6EC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4D8AB8C-1F33-EEAE-EA67-AE57B4EB5021}"/>
              </a:ext>
            </a:extLst>
          </p:cNvPr>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6E38721-BFE0-C25A-82DC-F79F6CBEE88B}"/>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5D68192-DF4B-55CE-5654-EE73B1111CF3}"/>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74A5E4A-984C-C4A5-0959-BCD1EA0BF003}"/>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7890E458-31FE-3D40-7C45-AD13DDF6E146}"/>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D5AC6FD-F5DD-60F0-1D85-15D26222C753}"/>
              </a:ext>
            </a:extLst>
          </p:cNvPr>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8"/>
            <a:stretch>
              <a:fillRect t="-3816" b="-38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52CB80D7-6393-6AA1-1903-C2919AF74761}"/>
              </a:ext>
            </a:extLst>
          </p:cNvPr>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52FA8414-C407-EA0B-8602-D74FD1A47B9D}"/>
              </a:ext>
            </a:extLst>
          </p:cNvPr>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3DDE7DDF-98E5-04DE-A14A-87895CDBAEAD}"/>
              </a:ext>
            </a:extLst>
          </p:cNvPr>
          <p:cNvSpPr/>
          <p:nvPr/>
        </p:nvSpPr>
        <p:spPr>
          <a:xfrm>
            <a:off x="2556959" y="2336101"/>
            <a:ext cx="13404080" cy="5908788"/>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F2F349C-E6A5-705D-97A8-770E727DAEA4}"/>
              </a:ext>
            </a:extLst>
          </p:cNvPr>
          <p:cNvPicPr>
            <a:picLocks noChangeAspect="1"/>
          </p:cNvPicPr>
          <p:nvPr/>
        </p:nvPicPr>
        <p:blipFill>
          <a:blip r:embed="rId11"/>
          <a:stretch>
            <a:fillRect/>
          </a:stretch>
        </p:blipFill>
        <p:spPr>
          <a:xfrm>
            <a:off x="2189507" y="3024306"/>
            <a:ext cx="13687602" cy="4887910"/>
          </a:xfrm>
          <a:prstGeom prst="rect">
            <a:avLst/>
          </a:prstGeom>
        </p:spPr>
      </p:pic>
    </p:spTree>
    <p:extLst>
      <p:ext uri="{BB962C8B-B14F-4D97-AF65-F5344CB8AC3E}">
        <p14:creationId xmlns:p14="http://schemas.microsoft.com/office/powerpoint/2010/main" val="337630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25193609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37020-FDC6-CF64-3FBD-333AA06D62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F5198A-3AF3-D8BB-9BF3-0C4E903C52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4F6D723-4C0C-F3F2-66DD-34E0FD8A8395}"/>
              </a:ext>
            </a:extLst>
          </p:cNvPr>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D5C1055-5DCA-228F-DE08-F571CDE969D5}"/>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641E6B5-A7A2-BB30-0F93-05FD0CCEE4E4}"/>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9B974EF5-36B6-72B3-6810-B9B3FD345470}"/>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FC44D729-1BAA-7EE9-D87A-D9D06812D6A7}"/>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358F35F4-008B-C8E3-5BB7-E05CCBB08F45}"/>
              </a:ext>
            </a:extLst>
          </p:cNvPr>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8"/>
            <a:stretch>
              <a:fillRect t="-3816" b="-38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a:extLst>
              <a:ext uri="{FF2B5EF4-FFF2-40B4-BE49-F238E27FC236}">
                <a16:creationId xmlns:a16="http://schemas.microsoft.com/office/drawing/2014/main" id="{885EF361-F594-192B-7BFD-BD8E72FDA548}"/>
              </a:ext>
            </a:extLst>
          </p:cNvPr>
          <p:cNvSpPr/>
          <p:nvPr/>
        </p:nvSpPr>
        <p:spPr>
          <a:xfrm flipV="1">
            <a:off x="-201555" y="7401513"/>
            <a:ext cx="5322912" cy="3679463"/>
          </a:xfrm>
          <a:custGeom>
            <a:avLst/>
            <a:gdLst/>
            <a:ahLst/>
            <a:cxnLst/>
            <a:rect l="l" t="t" r="r" b="b"/>
            <a:pathLst>
              <a:path w="5322912" h="3679463">
                <a:moveTo>
                  <a:pt x="0" y="3679463"/>
                </a:moveTo>
                <a:lnTo>
                  <a:pt x="5322912" y="3679463"/>
                </a:lnTo>
                <a:lnTo>
                  <a:pt x="5322912" y="0"/>
                </a:lnTo>
                <a:lnTo>
                  <a:pt x="0" y="0"/>
                </a:lnTo>
                <a:lnTo>
                  <a:pt x="0" y="3679463"/>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2">
            <a:extLst>
              <a:ext uri="{FF2B5EF4-FFF2-40B4-BE49-F238E27FC236}">
                <a16:creationId xmlns:a16="http://schemas.microsoft.com/office/drawing/2014/main" id="{C1F18E33-A43C-2D6D-F055-71CCBF6A692D}"/>
              </a:ext>
            </a:extLst>
          </p:cNvPr>
          <p:cNvSpPr/>
          <p:nvPr/>
        </p:nvSpPr>
        <p:spPr>
          <a:xfrm>
            <a:off x="3799626" y="286599"/>
            <a:ext cx="9788848" cy="3188516"/>
          </a:xfrm>
          <a:custGeom>
            <a:avLst/>
            <a:gdLst/>
            <a:ahLst/>
            <a:cxnLst/>
            <a:rect l="l" t="t" r="r" b="b"/>
            <a:pathLst>
              <a:path w="6305921" h="1332126">
                <a:moveTo>
                  <a:pt x="0" y="0"/>
                </a:moveTo>
                <a:lnTo>
                  <a:pt x="6305922" y="0"/>
                </a:lnTo>
                <a:lnTo>
                  <a:pt x="6305922" y="1332126"/>
                </a:lnTo>
                <a:lnTo>
                  <a:pt x="0" y="1332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D39DEEA2-ED17-6012-01C3-A1893B93E043}"/>
              </a:ext>
            </a:extLst>
          </p:cNvPr>
          <p:cNvPicPr>
            <a:picLocks noChangeAspect="1"/>
          </p:cNvPicPr>
          <p:nvPr/>
        </p:nvPicPr>
        <p:blipFill>
          <a:blip r:embed="rId12"/>
          <a:stretch>
            <a:fillRect/>
          </a:stretch>
        </p:blipFill>
        <p:spPr>
          <a:xfrm>
            <a:off x="4628958" y="704572"/>
            <a:ext cx="10972800" cy="2506076"/>
          </a:xfrm>
          <a:prstGeom prst="rect">
            <a:avLst/>
          </a:prstGeom>
        </p:spPr>
      </p:pic>
      <p:sp>
        <p:nvSpPr>
          <p:cNvPr id="5" name="Freeform 4">
            <a:extLst>
              <a:ext uri="{FF2B5EF4-FFF2-40B4-BE49-F238E27FC236}">
                <a16:creationId xmlns:a16="http://schemas.microsoft.com/office/drawing/2014/main" id="{B24F4A9C-1F89-6790-BE97-E9E47BC13C79}"/>
              </a:ext>
            </a:extLst>
          </p:cNvPr>
          <p:cNvSpPr/>
          <p:nvPr/>
        </p:nvSpPr>
        <p:spPr>
          <a:xfrm>
            <a:off x="1676400" y="3667160"/>
            <a:ext cx="15011400" cy="6141195"/>
          </a:xfrm>
          <a:custGeom>
            <a:avLst/>
            <a:gdLst/>
            <a:ahLst/>
            <a:cxnLst/>
            <a:rect l="l" t="t" r="r" b="b"/>
            <a:pathLst>
              <a:path w="3439626" h="2137240">
                <a:moveTo>
                  <a:pt x="30233" y="0"/>
                </a:moveTo>
                <a:lnTo>
                  <a:pt x="3409393" y="0"/>
                </a:lnTo>
                <a:cubicBezTo>
                  <a:pt x="3417412" y="0"/>
                  <a:pt x="3425101" y="3185"/>
                  <a:pt x="3430771" y="8855"/>
                </a:cubicBezTo>
                <a:cubicBezTo>
                  <a:pt x="3436441" y="14525"/>
                  <a:pt x="3439626" y="22215"/>
                  <a:pt x="3439626" y="30233"/>
                </a:cubicBezTo>
                <a:lnTo>
                  <a:pt x="3439626" y="2107007"/>
                </a:lnTo>
                <a:cubicBezTo>
                  <a:pt x="3439626" y="2123704"/>
                  <a:pt x="3426090" y="2137240"/>
                  <a:pt x="3409393" y="2137240"/>
                </a:cubicBezTo>
                <a:lnTo>
                  <a:pt x="30233" y="2137240"/>
                </a:lnTo>
                <a:cubicBezTo>
                  <a:pt x="22215" y="2137240"/>
                  <a:pt x="14525" y="2134055"/>
                  <a:pt x="8855" y="2128385"/>
                </a:cubicBezTo>
                <a:cubicBezTo>
                  <a:pt x="3185" y="2122715"/>
                  <a:pt x="0" y="2115026"/>
                  <a:pt x="0" y="2107007"/>
                </a:cubicBezTo>
                <a:lnTo>
                  <a:pt x="0" y="30233"/>
                </a:lnTo>
                <a:cubicBezTo>
                  <a:pt x="0" y="22215"/>
                  <a:pt x="3185" y="14525"/>
                  <a:pt x="8855" y="8855"/>
                </a:cubicBezTo>
                <a:cubicBezTo>
                  <a:pt x="14525" y="3185"/>
                  <a:pt x="22215" y="0"/>
                  <a:pt x="30233" y="0"/>
                </a:cubicBezTo>
                <a:close/>
              </a:path>
            </a:pathLst>
          </a:custGeom>
          <a:solidFill>
            <a:schemeClr val="bg1">
              <a:alpha val="84000"/>
            </a:schemeClr>
          </a:solidFill>
          <a:ln w="38100" cap="rnd">
            <a:solidFill>
              <a:srgbClr val="543715">
                <a:alpha val="47843"/>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741D29C-199C-F82C-154E-1168F3C01B4B}"/>
              </a:ext>
            </a:extLst>
          </p:cNvPr>
          <p:cNvSpPr txBox="1"/>
          <p:nvPr/>
        </p:nvSpPr>
        <p:spPr>
          <a:xfrm>
            <a:off x="1829488" y="4353781"/>
            <a:ext cx="15222009" cy="4985980"/>
          </a:xfrm>
          <a:prstGeom prst="rect">
            <a:avLst/>
          </a:prstGeom>
          <a:noFill/>
        </p:spPr>
        <p:txBody>
          <a:bodyPr wrap="square" rtlCol="0">
            <a:spAutoFit/>
          </a:bodyPr>
          <a:lstStyle/>
          <a:p>
            <a:pPr marL="0" marR="0" lvl="0" indent="711200" algn="ctr" defTabSz="914400" rtl="0" eaLnBrk="1" fontAlgn="auto" latinLnBrk="0" hangingPunct="1">
              <a:lnSpc>
                <a:spcPct val="100000"/>
              </a:lnSpc>
              <a:spcBef>
                <a:spcPts val="0"/>
              </a:spcBef>
              <a:spcAft>
                <a:spcPts val="0"/>
              </a:spcAft>
              <a:buClrTx/>
              <a:buSzTx/>
              <a:buFontTx/>
              <a:buNone/>
              <a:tabLst/>
              <a:defRPr/>
            </a:pPr>
            <a:r>
              <a:rPr kumimoji="0" lang="vi-VN" sz="9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a:t>
            </a:r>
            <a:r>
              <a:rPr lang="vi-VN" sz="9000" b="1" dirty="0">
                <a:solidFill>
                  <a:prstClr val="black"/>
                </a:solidFill>
                <a:latin typeface="Cambria" panose="02040503050406030204" pitchFamily="18" charset="0"/>
                <a:ea typeface="Cambria" panose="02040503050406030204" pitchFamily="18" charset="0"/>
              </a:rPr>
              <a:t>m</a:t>
            </a:r>
            <a:r>
              <a:rPr kumimoji="0" lang="vi-VN" sz="9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ột số nét chính của lịch sử Việt Nam dưới Triều Hậu Lê.</a:t>
            </a:r>
          </a:p>
          <a:p>
            <a:pPr marL="0" marR="0" lvl="0" indent="711200" algn="just"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4461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a:p>
        </p:txBody>
      </p:sp>
      <p:sp>
        <p:nvSpPr>
          <p:cNvPr id="3" name="Freeform 3"/>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20" name="Freeform 20"/>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6"/>
            <a:stretch>
              <a:fillRect/>
            </a:stretch>
          </a:blipFill>
        </p:spPr>
        <p:txBody>
          <a:bodyPr/>
          <a:lstStyle/>
          <a:p>
            <a:endParaRPr lang="en-SG"/>
          </a:p>
        </p:txBody>
      </p:sp>
      <p:sp>
        <p:nvSpPr>
          <p:cNvPr id="21" name="Freeform 21"/>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7"/>
            <a:stretch>
              <a:fillRect/>
            </a:stretch>
          </a:blipFill>
        </p:spPr>
        <p:txBody>
          <a:bodyPr/>
          <a:lstStyle/>
          <a:p>
            <a:endParaRPr lang="en-SG"/>
          </a:p>
        </p:txBody>
      </p:sp>
      <p:sp>
        <p:nvSpPr>
          <p:cNvPr id="22" name="Freeform 22"/>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8"/>
            <a:stretch>
              <a:fillRect t="-3816" b="-3816"/>
            </a:stretch>
          </a:blipFill>
        </p:spPr>
        <p:txBody>
          <a:bodyPr/>
          <a:lstStyle/>
          <a:p>
            <a:endParaRPr lang="en-SG"/>
          </a:p>
        </p:txBody>
      </p:sp>
      <p:sp>
        <p:nvSpPr>
          <p:cNvPr id="23" name="Freeform 23"/>
          <p:cNvSpPr/>
          <p:nvPr/>
        </p:nvSpPr>
        <p:spPr>
          <a:xfrm flipV="1">
            <a:off x="-201555" y="7401513"/>
            <a:ext cx="5322912" cy="3679463"/>
          </a:xfrm>
          <a:custGeom>
            <a:avLst/>
            <a:gdLst/>
            <a:ahLst/>
            <a:cxnLst/>
            <a:rect l="l" t="t" r="r" b="b"/>
            <a:pathLst>
              <a:path w="5322912" h="3679463">
                <a:moveTo>
                  <a:pt x="0" y="3679463"/>
                </a:moveTo>
                <a:lnTo>
                  <a:pt x="5322912" y="3679463"/>
                </a:lnTo>
                <a:lnTo>
                  <a:pt x="5322912" y="0"/>
                </a:lnTo>
                <a:lnTo>
                  <a:pt x="0" y="0"/>
                </a:lnTo>
                <a:lnTo>
                  <a:pt x="0" y="3679463"/>
                </a:lnTo>
                <a:close/>
              </a:path>
            </a:pathLst>
          </a:custGeom>
          <a:blipFill>
            <a:blip r:embed="rId9"/>
            <a:stretch>
              <a:fillRect/>
            </a:stretch>
          </a:blipFill>
        </p:spPr>
        <p:txBody>
          <a:bodyPr/>
          <a:lstStyle/>
          <a:p>
            <a:endParaRPr lang="en-SG"/>
          </a:p>
        </p:txBody>
      </p:sp>
      <p:sp>
        <p:nvSpPr>
          <p:cNvPr id="31" name="Freeform 12">
            <a:extLst>
              <a:ext uri="{FF2B5EF4-FFF2-40B4-BE49-F238E27FC236}">
                <a16:creationId xmlns:a16="http://schemas.microsoft.com/office/drawing/2014/main" id="{0C5940B9-1395-AC20-DAB6-210ADEA4E735}"/>
              </a:ext>
            </a:extLst>
          </p:cNvPr>
          <p:cNvSpPr/>
          <p:nvPr/>
        </p:nvSpPr>
        <p:spPr>
          <a:xfrm>
            <a:off x="3165152" y="60672"/>
            <a:ext cx="9788848" cy="3188516"/>
          </a:xfrm>
          <a:custGeom>
            <a:avLst/>
            <a:gdLst/>
            <a:ahLst/>
            <a:cxnLst/>
            <a:rect l="l" t="t" r="r" b="b"/>
            <a:pathLst>
              <a:path w="6305921" h="1332126">
                <a:moveTo>
                  <a:pt x="0" y="0"/>
                </a:moveTo>
                <a:lnTo>
                  <a:pt x="6305922" y="0"/>
                </a:lnTo>
                <a:lnTo>
                  <a:pt x="6305922" y="1332126"/>
                </a:lnTo>
                <a:lnTo>
                  <a:pt x="0" y="13321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pic>
        <p:nvPicPr>
          <p:cNvPr id="32" name="Picture 31">
            <a:extLst>
              <a:ext uri="{FF2B5EF4-FFF2-40B4-BE49-F238E27FC236}">
                <a16:creationId xmlns:a16="http://schemas.microsoft.com/office/drawing/2014/main" id="{E591A48D-637F-DE39-AE61-96C19AA4C550}"/>
              </a:ext>
            </a:extLst>
          </p:cNvPr>
          <p:cNvPicPr>
            <a:picLocks noChangeAspect="1"/>
          </p:cNvPicPr>
          <p:nvPr/>
        </p:nvPicPr>
        <p:blipFill>
          <a:blip r:embed="rId12"/>
          <a:stretch>
            <a:fillRect/>
          </a:stretch>
        </p:blipFill>
        <p:spPr>
          <a:xfrm>
            <a:off x="3994484" y="478645"/>
            <a:ext cx="10972800" cy="2506076"/>
          </a:xfrm>
          <a:prstGeom prst="rect">
            <a:avLst/>
          </a:prstGeom>
        </p:spPr>
      </p:pic>
      <p:sp>
        <p:nvSpPr>
          <p:cNvPr id="5" name="Freeform 4">
            <a:extLst>
              <a:ext uri="{FF2B5EF4-FFF2-40B4-BE49-F238E27FC236}">
                <a16:creationId xmlns:a16="http://schemas.microsoft.com/office/drawing/2014/main" id="{8C775DDD-3C40-6378-9A4D-E60A97F9221F}"/>
              </a:ext>
            </a:extLst>
          </p:cNvPr>
          <p:cNvSpPr/>
          <p:nvPr/>
        </p:nvSpPr>
        <p:spPr>
          <a:xfrm>
            <a:off x="596385" y="2949681"/>
            <a:ext cx="17124947" cy="7276647"/>
          </a:xfrm>
          <a:custGeom>
            <a:avLst/>
            <a:gdLst/>
            <a:ahLst/>
            <a:cxnLst/>
            <a:rect l="l" t="t" r="r" b="b"/>
            <a:pathLst>
              <a:path w="3439626" h="2137240">
                <a:moveTo>
                  <a:pt x="30233" y="0"/>
                </a:moveTo>
                <a:lnTo>
                  <a:pt x="3409393" y="0"/>
                </a:lnTo>
                <a:cubicBezTo>
                  <a:pt x="3417412" y="0"/>
                  <a:pt x="3425101" y="3185"/>
                  <a:pt x="3430771" y="8855"/>
                </a:cubicBezTo>
                <a:cubicBezTo>
                  <a:pt x="3436441" y="14525"/>
                  <a:pt x="3439626" y="22215"/>
                  <a:pt x="3439626" y="30233"/>
                </a:cubicBezTo>
                <a:lnTo>
                  <a:pt x="3439626" y="2107007"/>
                </a:lnTo>
                <a:cubicBezTo>
                  <a:pt x="3439626" y="2123704"/>
                  <a:pt x="3426090" y="2137240"/>
                  <a:pt x="3409393" y="2137240"/>
                </a:cubicBezTo>
                <a:lnTo>
                  <a:pt x="30233" y="2137240"/>
                </a:lnTo>
                <a:cubicBezTo>
                  <a:pt x="22215" y="2137240"/>
                  <a:pt x="14525" y="2134055"/>
                  <a:pt x="8855" y="2128385"/>
                </a:cubicBezTo>
                <a:cubicBezTo>
                  <a:pt x="3185" y="2122715"/>
                  <a:pt x="0" y="2115026"/>
                  <a:pt x="0" y="2107007"/>
                </a:cubicBezTo>
                <a:lnTo>
                  <a:pt x="0" y="30233"/>
                </a:lnTo>
                <a:cubicBezTo>
                  <a:pt x="0" y="22215"/>
                  <a:pt x="3185" y="14525"/>
                  <a:pt x="8855" y="8855"/>
                </a:cubicBezTo>
                <a:cubicBezTo>
                  <a:pt x="14525" y="3185"/>
                  <a:pt x="22215" y="0"/>
                  <a:pt x="30233" y="0"/>
                </a:cubicBezTo>
                <a:close/>
              </a:path>
            </a:pathLst>
          </a:custGeom>
          <a:solidFill>
            <a:schemeClr val="bg1">
              <a:alpha val="84000"/>
            </a:schemeClr>
          </a:solidFill>
          <a:ln w="38100" cap="rnd">
            <a:solidFill>
              <a:srgbClr val="543715">
                <a:alpha val="47843"/>
              </a:srgbClr>
            </a:solidFill>
            <a:prstDash val="solid"/>
            <a:round/>
          </a:ln>
        </p:spPr>
        <p:txBody>
          <a:bodyPr/>
          <a:lstStyle/>
          <a:p>
            <a:endParaRPr lang="en-SG"/>
          </a:p>
        </p:txBody>
      </p:sp>
      <p:sp>
        <p:nvSpPr>
          <p:cNvPr id="7" name="TextBox 6">
            <a:extLst>
              <a:ext uri="{FF2B5EF4-FFF2-40B4-BE49-F238E27FC236}">
                <a16:creationId xmlns:a16="http://schemas.microsoft.com/office/drawing/2014/main" id="{BC7C2811-3613-5212-375B-9A50FF8794DD}"/>
              </a:ext>
            </a:extLst>
          </p:cNvPr>
          <p:cNvSpPr txBox="1"/>
          <p:nvPr/>
        </p:nvSpPr>
        <p:spPr>
          <a:xfrm>
            <a:off x="893735" y="3587182"/>
            <a:ext cx="16385674" cy="6001643"/>
          </a:xfrm>
          <a:prstGeom prst="rect">
            <a:avLst/>
          </a:prstGeom>
          <a:noFill/>
        </p:spPr>
        <p:txBody>
          <a:bodyPr wrap="square" rtlCol="0">
            <a:spAutoFit/>
          </a:bodyPr>
          <a:lstStyle/>
          <a:p>
            <a:pPr indent="711200" algn="just"/>
            <a:r>
              <a:rPr lang="vi-VN" sz="4800" b="1" i="1" dirty="0">
                <a:latin typeface="Cambria" panose="02040503050406030204" pitchFamily="18" charset="0"/>
                <a:ea typeface="Cambria" panose="02040503050406030204" pitchFamily="18" charset="0"/>
              </a:rPr>
              <a:t>Một số nét chính của lịch sử Việt Nam dưới Triều Hậu Lê:</a:t>
            </a:r>
          </a:p>
          <a:p>
            <a:pPr indent="711200" algn="just"/>
            <a:r>
              <a:rPr lang="vi-VN" sz="4800" dirty="0">
                <a:latin typeface="Cambria" panose="02040503050406030204" pitchFamily="18" charset="0"/>
                <a:ea typeface="Cambria" panose="02040503050406030204" pitchFamily="18" charset="0"/>
              </a:rPr>
              <a:t>+ Bộ máy nhà nước được tổ chức chặt chẽ, quy củ.</a:t>
            </a:r>
          </a:p>
          <a:p>
            <a:pPr indent="711200" algn="just"/>
            <a:r>
              <a:rPr lang="vi-VN" sz="4800" dirty="0">
                <a:latin typeface="Cambria" panose="02040503050406030204" pitchFamily="18" charset="0"/>
                <a:ea typeface="Cambria" panose="02040503050406030204" pitchFamily="18" charset="0"/>
              </a:rPr>
              <a:t>+ Nhà nước chú trọng phát triển kinh tế, đặc biệt là kinh tế nông nghiệp.</a:t>
            </a:r>
          </a:p>
          <a:p>
            <a:pPr indent="711200" algn="just"/>
            <a:r>
              <a:rPr lang="vi-VN" sz="4800" dirty="0">
                <a:latin typeface="Cambria" panose="02040503050406030204" pitchFamily="18" charset="0"/>
                <a:ea typeface="Cambria" panose="02040503050406030204" pitchFamily="18" charset="0"/>
              </a:rPr>
              <a:t>+ Đất nước thịnh đạt nhất dưới thời vua Lê Thánh Tông.</a:t>
            </a:r>
          </a:p>
          <a:p>
            <a:pPr indent="711200" algn="just"/>
            <a:r>
              <a:rPr lang="vi-VN" sz="4800" dirty="0">
                <a:latin typeface="Cambria" panose="02040503050406030204" pitchFamily="18" charset="0"/>
                <a:ea typeface="Cambria" panose="02040503050406030204" pitchFamily="18" charset="0"/>
              </a:rPr>
              <a:t>+ Văn học và khoa học cũng đạt được nhiều thành tựu với các tác gia tiêu biểu như: Nguyễn Trãi, Ngô Sĩ Liên, Lương Thế Vinh,...</a:t>
            </a:r>
            <a:endParaRPr lang="en-GB" sz="4800" dirty="0">
              <a:latin typeface="Cambria" panose="02040503050406030204" pitchFamily="18" charset="0"/>
              <a:ea typeface="Cambria" panose="02040503050406030204" pitchFamily="18"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E3357-7436-EDAB-E180-AE028ED139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750BAF-178D-86C0-6535-290C333AFBB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dirty="0"/>
          </a:p>
        </p:txBody>
      </p:sp>
      <p:sp>
        <p:nvSpPr>
          <p:cNvPr id="3" name="Freeform 3">
            <a:extLst>
              <a:ext uri="{FF2B5EF4-FFF2-40B4-BE49-F238E27FC236}">
                <a16:creationId xmlns:a16="http://schemas.microsoft.com/office/drawing/2014/main" id="{22B9A995-9842-D02B-7B2D-A2DE22CA1070}"/>
              </a:ext>
            </a:extLst>
          </p:cNvPr>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a:extLst>
              <a:ext uri="{FF2B5EF4-FFF2-40B4-BE49-F238E27FC236}">
                <a16:creationId xmlns:a16="http://schemas.microsoft.com/office/drawing/2014/main" id="{D0DC0281-C974-81B2-87CB-DECED3F80940}"/>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a:extLst>
              <a:ext uri="{FF2B5EF4-FFF2-40B4-BE49-F238E27FC236}">
                <a16:creationId xmlns:a16="http://schemas.microsoft.com/office/drawing/2014/main" id="{21F9B309-713A-5BCE-E2D7-8F38369EC985}"/>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9" name="Freeform 9">
            <a:extLst>
              <a:ext uri="{FF2B5EF4-FFF2-40B4-BE49-F238E27FC236}">
                <a16:creationId xmlns:a16="http://schemas.microsoft.com/office/drawing/2014/main" id="{CF003022-4988-FA95-422F-BCACCDE03D8E}"/>
              </a:ext>
            </a:extLst>
          </p:cNvPr>
          <p:cNvSpPr/>
          <p:nvPr/>
        </p:nvSpPr>
        <p:spPr>
          <a:xfrm flipV="1">
            <a:off x="-201555" y="7401513"/>
            <a:ext cx="5322912" cy="3679463"/>
          </a:xfrm>
          <a:custGeom>
            <a:avLst/>
            <a:gdLst/>
            <a:ahLst/>
            <a:cxnLst/>
            <a:rect l="l" t="t" r="r" b="b"/>
            <a:pathLst>
              <a:path w="5322912" h="3679463">
                <a:moveTo>
                  <a:pt x="0" y="3679463"/>
                </a:moveTo>
                <a:lnTo>
                  <a:pt x="5322912" y="3679463"/>
                </a:lnTo>
                <a:lnTo>
                  <a:pt x="5322912" y="0"/>
                </a:lnTo>
                <a:lnTo>
                  <a:pt x="0" y="0"/>
                </a:lnTo>
                <a:lnTo>
                  <a:pt x="0" y="3679463"/>
                </a:lnTo>
                <a:close/>
              </a:path>
            </a:pathLst>
          </a:custGeom>
          <a:blipFill>
            <a:blip r:embed="rId6"/>
            <a:stretch>
              <a:fillRect/>
            </a:stretch>
          </a:blipFill>
        </p:spPr>
        <p:txBody>
          <a:bodyPr/>
          <a:lstStyle/>
          <a:p>
            <a:endParaRPr lang="en-SG"/>
          </a:p>
        </p:txBody>
      </p:sp>
      <p:sp>
        <p:nvSpPr>
          <p:cNvPr id="11" name="Freeform 11">
            <a:extLst>
              <a:ext uri="{FF2B5EF4-FFF2-40B4-BE49-F238E27FC236}">
                <a16:creationId xmlns:a16="http://schemas.microsoft.com/office/drawing/2014/main" id="{2C87DCFA-6C48-E7A2-B72A-6DA5B1151F8D}"/>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7"/>
            <a:stretch>
              <a:fillRect/>
            </a:stretch>
          </a:blipFill>
        </p:spPr>
        <p:txBody>
          <a:bodyPr/>
          <a:lstStyle/>
          <a:p>
            <a:endParaRPr lang="en-SG"/>
          </a:p>
        </p:txBody>
      </p:sp>
      <p:sp>
        <p:nvSpPr>
          <p:cNvPr id="12" name="Freeform 12">
            <a:extLst>
              <a:ext uri="{FF2B5EF4-FFF2-40B4-BE49-F238E27FC236}">
                <a16:creationId xmlns:a16="http://schemas.microsoft.com/office/drawing/2014/main" id="{5CC2B9E5-16A6-1C0D-B39A-B23F459AB056}"/>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8"/>
            <a:stretch>
              <a:fillRect/>
            </a:stretch>
          </a:blipFill>
        </p:spPr>
        <p:txBody>
          <a:bodyPr/>
          <a:lstStyle/>
          <a:p>
            <a:endParaRPr lang="en-SG"/>
          </a:p>
        </p:txBody>
      </p:sp>
      <p:sp>
        <p:nvSpPr>
          <p:cNvPr id="13" name="Freeform 13">
            <a:extLst>
              <a:ext uri="{FF2B5EF4-FFF2-40B4-BE49-F238E27FC236}">
                <a16:creationId xmlns:a16="http://schemas.microsoft.com/office/drawing/2014/main" id="{26504334-B5FF-4DC7-DB24-E5EFD6D5BCBC}"/>
              </a:ext>
            </a:extLst>
          </p:cNvPr>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9"/>
            <a:stretch>
              <a:fillRect t="-3816" b="-3816"/>
            </a:stretch>
          </a:blipFill>
        </p:spPr>
        <p:txBody>
          <a:bodyPr/>
          <a:lstStyle/>
          <a:p>
            <a:endParaRPr lang="en-SG"/>
          </a:p>
        </p:txBody>
      </p:sp>
      <p:sp>
        <p:nvSpPr>
          <p:cNvPr id="18" name="Speech Bubble: Rectangle with Corners Rounded 17">
            <a:extLst>
              <a:ext uri="{FF2B5EF4-FFF2-40B4-BE49-F238E27FC236}">
                <a16:creationId xmlns:a16="http://schemas.microsoft.com/office/drawing/2014/main" id="{0C6B25C4-65CF-7EF1-77DA-B3F5D4B82278}"/>
              </a:ext>
            </a:extLst>
          </p:cNvPr>
          <p:cNvSpPr/>
          <p:nvPr/>
        </p:nvSpPr>
        <p:spPr>
          <a:xfrm>
            <a:off x="5234005" y="1650644"/>
            <a:ext cx="11951398" cy="5860324"/>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dirty="0">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5C33C49E-8C98-109D-D874-965A75041245}"/>
              </a:ext>
            </a:extLst>
          </p:cNvPr>
          <p:cNvPicPr>
            <a:picLocks noChangeAspect="1"/>
          </p:cNvPicPr>
          <p:nvPr/>
        </p:nvPicPr>
        <p:blipFill>
          <a:blip r:embed="rId10"/>
          <a:stretch>
            <a:fillRect/>
          </a:stretch>
        </p:blipFill>
        <p:spPr>
          <a:xfrm>
            <a:off x="5388635" y="3280292"/>
            <a:ext cx="15506308" cy="3679463"/>
          </a:xfrm>
          <a:prstGeom prst="rect">
            <a:avLst/>
          </a:prstGeom>
        </p:spPr>
      </p:pic>
      <p:pic>
        <p:nvPicPr>
          <p:cNvPr id="5" name="Picture 4">
            <a:extLst>
              <a:ext uri="{FF2B5EF4-FFF2-40B4-BE49-F238E27FC236}">
                <a16:creationId xmlns:a16="http://schemas.microsoft.com/office/drawing/2014/main" id="{6ECDF94F-D803-224C-0146-3282C2A953B2}"/>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7683" b="93611" l="9994" r="89942">
                        <a14:foregroundMark x1="51229" y1="7723" x2="51229" y2="7723"/>
                        <a14:foregroundMark x1="54528" y1="87424" x2="53234" y2="91710"/>
                        <a14:foregroundMark x1="47025" y1="88071" x2="48674" y2="93611"/>
                      </a14:backgroundRemoval>
                    </a14:imgEffect>
                  </a14:imgLayer>
                </a14:imgProps>
              </a:ext>
              <a:ext uri="{28A0092B-C50C-407E-A947-70E740481C1C}">
                <a14:useLocalDpi xmlns:a14="http://schemas.microsoft.com/office/drawing/2010/main" val="0"/>
              </a:ext>
            </a:extLst>
          </a:blip>
          <a:srcRect l="20429" t="4741" r="22766" b="1320"/>
          <a:stretch/>
        </p:blipFill>
        <p:spPr>
          <a:xfrm flipH="1">
            <a:off x="-541361" y="3086101"/>
            <a:ext cx="6484959" cy="7688914"/>
          </a:xfrm>
          <a:prstGeom prst="rect">
            <a:avLst/>
          </a:prstGeom>
        </p:spPr>
      </p:pic>
    </p:spTree>
    <p:extLst>
      <p:ext uri="{BB962C8B-B14F-4D97-AF65-F5344CB8AC3E}">
        <p14:creationId xmlns:p14="http://schemas.microsoft.com/office/powerpoint/2010/main" val="1000252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34" y="-900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a:p>
        </p:txBody>
      </p:sp>
      <p:sp>
        <p:nvSpPr>
          <p:cNvPr id="3" name="Freeform 3"/>
          <p:cNvSpPr/>
          <p:nvPr/>
        </p:nvSpPr>
        <p:spPr>
          <a:xfrm>
            <a:off x="-48615" y="-1019687"/>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14" name="Freeform 14"/>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6"/>
            <a:stretch>
              <a:fillRect/>
            </a:stretch>
          </a:blipFill>
        </p:spPr>
        <p:txBody>
          <a:bodyPr/>
          <a:lstStyle/>
          <a:p>
            <a:endParaRPr lang="en-SG"/>
          </a:p>
        </p:txBody>
      </p:sp>
      <p:sp>
        <p:nvSpPr>
          <p:cNvPr id="15" name="Freeform 15"/>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7"/>
            <a:stretch>
              <a:fillRect/>
            </a:stretch>
          </a:blipFill>
        </p:spPr>
        <p:txBody>
          <a:bodyPr/>
          <a:lstStyle/>
          <a:p>
            <a:endParaRPr lang="en-SG"/>
          </a:p>
        </p:txBody>
      </p:sp>
      <p:sp>
        <p:nvSpPr>
          <p:cNvPr id="16" name="Freeform 16"/>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endParaRPr lang="en-SG"/>
          </a:p>
        </p:txBody>
      </p:sp>
      <p:sp>
        <p:nvSpPr>
          <p:cNvPr id="17" name="Freeform 17"/>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endParaRPr lang="en-SG"/>
          </a:p>
        </p:txBody>
      </p:sp>
      <p:sp>
        <p:nvSpPr>
          <p:cNvPr id="20" name="Speech Bubble: Rectangle with Corners Rounded 19">
            <a:extLst>
              <a:ext uri="{FF2B5EF4-FFF2-40B4-BE49-F238E27FC236}">
                <a16:creationId xmlns:a16="http://schemas.microsoft.com/office/drawing/2014/main" id="{87EC4042-AF11-E9AC-F879-2D63FA29C02B}"/>
              </a:ext>
            </a:extLst>
          </p:cNvPr>
          <p:cNvSpPr/>
          <p:nvPr/>
        </p:nvSpPr>
        <p:spPr>
          <a:xfrm flipV="1">
            <a:off x="1873468" y="246645"/>
            <a:ext cx="15925800" cy="2352927"/>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dirty="0">
              <a:solidFill>
                <a:schemeClr val="tx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64CECCDB-3956-2525-7821-8A5DF6CC8323}"/>
              </a:ext>
            </a:extLst>
          </p:cNvPr>
          <p:cNvSpPr txBox="1"/>
          <p:nvPr/>
        </p:nvSpPr>
        <p:spPr>
          <a:xfrm>
            <a:off x="2068265" y="242816"/>
            <a:ext cx="15536206" cy="2400657"/>
          </a:xfrm>
          <a:prstGeom prst="rect">
            <a:avLst/>
          </a:prstGeom>
          <a:noFill/>
        </p:spPr>
        <p:txBody>
          <a:bodyPr wrap="square" rtlCol="0">
            <a:spAutoFit/>
          </a:bodyPr>
          <a:lstStyle/>
          <a:p>
            <a:pPr algn="just"/>
            <a:r>
              <a:rPr lang="vi-VN" sz="5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Hoàn thành bảng (theo gợi ý dưới đây vào vở) về đóng góp của một số nhân vật lịch sử tiêu biểu trong khởi nghĩa Lam Sơn và Triều Hậu Lê.</a:t>
            </a:r>
            <a:endParaRPr lang="en-SG" sz="5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id="{6308800F-DE3B-3108-41FB-A74D6F577EB4}"/>
              </a:ext>
            </a:extLst>
          </p:cNvPr>
          <p:cNvPicPr>
            <a:picLocks noChangeAspect="1"/>
          </p:cNvPicPr>
          <p:nvPr/>
        </p:nvPicPr>
        <p:blipFill>
          <a:blip r:embed="rId10"/>
          <a:stretch>
            <a:fillRect/>
          </a:stretch>
        </p:blipFill>
        <p:spPr>
          <a:xfrm>
            <a:off x="187489" y="601136"/>
            <a:ext cx="1536325" cy="1883827"/>
          </a:xfrm>
          <a:prstGeom prst="rect">
            <a:avLst/>
          </a:prstGeom>
        </p:spPr>
      </p:pic>
      <p:graphicFrame>
        <p:nvGraphicFramePr>
          <p:cNvPr id="23" name="Table 22">
            <a:extLst>
              <a:ext uri="{FF2B5EF4-FFF2-40B4-BE49-F238E27FC236}">
                <a16:creationId xmlns:a16="http://schemas.microsoft.com/office/drawing/2014/main" id="{F6BB8997-9403-22E1-E92F-9E083CA67A1C}"/>
              </a:ext>
            </a:extLst>
          </p:cNvPr>
          <p:cNvGraphicFramePr>
            <a:graphicFrameLocks noGrp="1"/>
          </p:cNvGraphicFramePr>
          <p:nvPr>
            <p:extLst>
              <p:ext uri="{D42A27DB-BD31-4B8C-83A1-F6EECF244321}">
                <p14:modId xmlns:p14="http://schemas.microsoft.com/office/powerpoint/2010/main" val="1014248828"/>
              </p:ext>
            </p:extLst>
          </p:nvPr>
        </p:nvGraphicFramePr>
        <p:xfrm>
          <a:off x="751177" y="3391175"/>
          <a:ext cx="12192000" cy="4419600"/>
        </p:xfrm>
        <a:graphic>
          <a:graphicData uri="http://schemas.openxmlformats.org/drawingml/2006/table">
            <a:tbl>
              <a:tblPr firstRow="1" bandRow="1">
                <a:tableStyleId>{21E4AEA4-8DFA-4A89-87EB-49C32662AFE0}</a:tableStyleId>
              </a:tblPr>
              <a:tblGrid>
                <a:gridCol w="2238586">
                  <a:extLst>
                    <a:ext uri="{9D8B030D-6E8A-4147-A177-3AD203B41FA5}">
                      <a16:colId xmlns:a16="http://schemas.microsoft.com/office/drawing/2014/main" val="2971250473"/>
                    </a:ext>
                  </a:extLst>
                </a:gridCol>
                <a:gridCol w="5889414">
                  <a:extLst>
                    <a:ext uri="{9D8B030D-6E8A-4147-A177-3AD203B41FA5}">
                      <a16:colId xmlns:a16="http://schemas.microsoft.com/office/drawing/2014/main" val="440230994"/>
                    </a:ext>
                  </a:extLst>
                </a:gridCol>
                <a:gridCol w="4064000">
                  <a:extLst>
                    <a:ext uri="{9D8B030D-6E8A-4147-A177-3AD203B41FA5}">
                      <a16:colId xmlns:a16="http://schemas.microsoft.com/office/drawing/2014/main" val="1825213439"/>
                    </a:ext>
                  </a:extLst>
                </a:gridCol>
              </a:tblGrid>
              <a:tr h="370840">
                <a:tc>
                  <a:txBody>
                    <a:bodyPr/>
                    <a:lstStyle/>
                    <a:p>
                      <a:pPr algn="ctr"/>
                      <a:r>
                        <a:rPr lang="vi-VN" sz="2600" dirty="0"/>
                        <a:t>STT</a:t>
                      </a: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600" dirty="0"/>
                        <a:t>NHÂN VẬT LỊCH SỬ</a:t>
                      </a: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600" dirty="0"/>
                        <a:t>ĐÓNG GÓP</a:t>
                      </a: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309376194"/>
                  </a:ext>
                </a:extLst>
              </a:tr>
              <a:tr h="370840">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307431860"/>
                  </a:ext>
                </a:extLst>
              </a:tr>
              <a:tr h="370840">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vi-VN" sz="2600" dirty="0">
                        <a:latin typeface="Tahoma" panose="020B0604030504040204" pitchFamily="34" charset="0"/>
                        <a:ea typeface="Tahoma" panose="020B0604030504040204" pitchFamily="34" charset="0"/>
                        <a:cs typeface="Tahoma" panose="020B0604030504040204" pitchFamily="34" charset="0"/>
                      </a:endParaRPr>
                    </a:p>
                    <a:p>
                      <a:pPr algn="ctr"/>
                      <a:endParaRPr lang="vi-VN" sz="2600" dirty="0">
                        <a:latin typeface="Tahoma" panose="020B0604030504040204" pitchFamily="34" charset="0"/>
                        <a:ea typeface="Tahoma" panose="020B0604030504040204" pitchFamily="34" charset="0"/>
                        <a:cs typeface="Tahoma" panose="020B0604030504040204" pitchFamily="34" charset="0"/>
                      </a:endParaRPr>
                    </a:p>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895345538"/>
                  </a:ext>
                </a:extLst>
              </a:tr>
              <a:tr h="370840">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vi-VN" sz="2600" dirty="0">
                        <a:latin typeface="Tahoma" panose="020B0604030504040204" pitchFamily="34" charset="0"/>
                        <a:ea typeface="Tahoma" panose="020B0604030504040204" pitchFamily="34" charset="0"/>
                        <a:cs typeface="Tahoma" panose="020B0604030504040204" pitchFamily="34" charset="0"/>
                      </a:endParaRPr>
                    </a:p>
                    <a:p>
                      <a:pPr algn="ctr"/>
                      <a:endParaRPr lang="vi-VN" sz="2600" dirty="0">
                        <a:latin typeface="Tahoma" panose="020B0604030504040204" pitchFamily="34" charset="0"/>
                        <a:ea typeface="Tahoma" panose="020B0604030504040204" pitchFamily="34" charset="0"/>
                        <a:cs typeface="Tahoma" panose="020B0604030504040204" pitchFamily="34" charset="0"/>
                      </a:endParaRPr>
                    </a:p>
                    <a:p>
                      <a:pPr algn="ctr"/>
                      <a:endParaRPr lang="vi-VN" sz="2600" dirty="0">
                        <a:latin typeface="Tahoma" panose="020B0604030504040204" pitchFamily="34" charset="0"/>
                        <a:ea typeface="Tahoma" panose="020B0604030504040204" pitchFamily="34" charset="0"/>
                        <a:cs typeface="Tahoma" panose="020B0604030504040204" pitchFamily="34" charset="0"/>
                      </a:endParaRPr>
                    </a:p>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575178520"/>
                  </a:ext>
                </a:extLst>
              </a:tr>
              <a:tr h="370840">
                <a:tc>
                  <a:txBody>
                    <a:bodyPr/>
                    <a:lstStyle/>
                    <a:p>
                      <a:pPr algn="ctr"/>
                      <a:endParaRPr lang="en-SG" sz="26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en-SG" sz="26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107459432"/>
                  </a:ext>
                </a:extLst>
              </a:tr>
            </a:tbl>
          </a:graphicData>
        </a:graphic>
      </p:graphicFrame>
      <p:pic>
        <p:nvPicPr>
          <p:cNvPr id="24" name="Picture 23" descr="A group of kids sitting at a table&#10;&#10;Description automatically generated">
            <a:extLst>
              <a:ext uri="{FF2B5EF4-FFF2-40B4-BE49-F238E27FC236}">
                <a16:creationId xmlns:a16="http://schemas.microsoft.com/office/drawing/2014/main" id="{5D0E20EA-5706-8E24-5B5A-2AB2EADC37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85661" y="5978606"/>
            <a:ext cx="6614018" cy="451342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1694-4327-5746-8973-DDCEBC51F0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4553498-CD31-1723-668D-C401867D3B3F}"/>
              </a:ext>
            </a:extLst>
          </p:cNvPr>
          <p:cNvSpPr/>
          <p:nvPr/>
        </p:nvSpPr>
        <p:spPr>
          <a:xfrm>
            <a:off x="37834" y="-900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1BCCB88-22F8-2F32-7B83-22C087D50D25}"/>
              </a:ext>
            </a:extLst>
          </p:cNvPr>
          <p:cNvSpPr/>
          <p:nvPr/>
        </p:nvSpPr>
        <p:spPr>
          <a:xfrm>
            <a:off x="-48615" y="-1019687"/>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DD4CD7A-DE67-CF21-5CBF-605FF6BD0F4A}"/>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04089AC-2DD8-7A95-C256-02158CFF9656}"/>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01A29F8D-73F3-9FA8-38DD-44CA3A26D1BF}"/>
              </a:ext>
            </a:extLst>
          </p:cNvPr>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7D1E0F43-4B74-8903-B359-F497FD81A2FD}"/>
              </a:ext>
            </a:extLst>
          </p:cNvPr>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0C1E22D3-2CEA-820C-D675-D370C6498814}"/>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4BDA51F3-AA2E-BCE2-6DA5-57C1B165A9BF}"/>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peech Bubble: Rectangle with Corners Rounded 19">
            <a:extLst>
              <a:ext uri="{FF2B5EF4-FFF2-40B4-BE49-F238E27FC236}">
                <a16:creationId xmlns:a16="http://schemas.microsoft.com/office/drawing/2014/main" id="{820A6EBE-7BE5-A579-668A-1035F38001B6}"/>
              </a:ext>
            </a:extLst>
          </p:cNvPr>
          <p:cNvSpPr/>
          <p:nvPr/>
        </p:nvSpPr>
        <p:spPr>
          <a:xfrm flipV="1">
            <a:off x="1873467" y="90083"/>
            <a:ext cx="15929713" cy="1781658"/>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55586C1D-F08B-30F3-121E-FA6444412C99}"/>
              </a:ext>
            </a:extLst>
          </p:cNvPr>
          <p:cNvSpPr txBox="1"/>
          <p:nvPr/>
        </p:nvSpPr>
        <p:spPr>
          <a:xfrm>
            <a:off x="2068265" y="242816"/>
            <a:ext cx="1553620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000" b="1"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Hoàn thành bảng (theo gợi ý dưới đây vào vở) về đóng góp của một số nhân vật lịch sử tiêu biểu trong khởi nghĩa Lam Sơn và Triều Hậu Lê.</a:t>
            </a:r>
            <a:endParaRPr kumimoji="0" lang="en-SG" sz="3000" b="1"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id="{BB452773-F4C1-20E9-E629-6F40145FEB94}"/>
              </a:ext>
            </a:extLst>
          </p:cNvPr>
          <p:cNvPicPr>
            <a:picLocks noChangeAspect="1"/>
          </p:cNvPicPr>
          <p:nvPr/>
        </p:nvPicPr>
        <p:blipFill>
          <a:blip r:embed="rId10"/>
          <a:stretch>
            <a:fillRect/>
          </a:stretch>
        </p:blipFill>
        <p:spPr>
          <a:xfrm>
            <a:off x="607196" y="273116"/>
            <a:ext cx="1536325" cy="1883827"/>
          </a:xfrm>
          <a:prstGeom prst="rect">
            <a:avLst/>
          </a:prstGeom>
        </p:spPr>
      </p:pic>
      <p:graphicFrame>
        <p:nvGraphicFramePr>
          <p:cNvPr id="23" name="Table 22">
            <a:extLst>
              <a:ext uri="{FF2B5EF4-FFF2-40B4-BE49-F238E27FC236}">
                <a16:creationId xmlns:a16="http://schemas.microsoft.com/office/drawing/2014/main" id="{7C487EAE-5976-8526-C0D5-5E8EB0D41E42}"/>
              </a:ext>
            </a:extLst>
          </p:cNvPr>
          <p:cNvGraphicFramePr>
            <a:graphicFrameLocks noGrp="1"/>
          </p:cNvGraphicFramePr>
          <p:nvPr>
            <p:extLst>
              <p:ext uri="{D42A27DB-BD31-4B8C-83A1-F6EECF244321}">
                <p14:modId xmlns:p14="http://schemas.microsoft.com/office/powerpoint/2010/main" val="1221185156"/>
              </p:ext>
            </p:extLst>
          </p:nvPr>
        </p:nvGraphicFramePr>
        <p:xfrm>
          <a:off x="485083" y="2156943"/>
          <a:ext cx="13059805" cy="7508747"/>
        </p:xfrm>
        <a:graphic>
          <a:graphicData uri="http://schemas.openxmlformats.org/drawingml/2006/table">
            <a:tbl>
              <a:tblPr firstRow="1" bandRow="1">
                <a:tableStyleId>{21E4AEA4-8DFA-4A89-87EB-49C32662AFE0}</a:tableStyleId>
              </a:tblPr>
              <a:tblGrid>
                <a:gridCol w="953430">
                  <a:extLst>
                    <a:ext uri="{9D8B030D-6E8A-4147-A177-3AD203B41FA5}">
                      <a16:colId xmlns:a16="http://schemas.microsoft.com/office/drawing/2014/main" val="2971250473"/>
                    </a:ext>
                  </a:extLst>
                </a:gridCol>
                <a:gridCol w="2560713">
                  <a:extLst>
                    <a:ext uri="{9D8B030D-6E8A-4147-A177-3AD203B41FA5}">
                      <a16:colId xmlns:a16="http://schemas.microsoft.com/office/drawing/2014/main" val="440230994"/>
                    </a:ext>
                  </a:extLst>
                </a:gridCol>
                <a:gridCol w="9545662">
                  <a:extLst>
                    <a:ext uri="{9D8B030D-6E8A-4147-A177-3AD203B41FA5}">
                      <a16:colId xmlns:a16="http://schemas.microsoft.com/office/drawing/2014/main" val="1825213439"/>
                    </a:ext>
                  </a:extLst>
                </a:gridCol>
              </a:tblGrid>
              <a:tr h="1077467">
                <a:tc>
                  <a:txBody>
                    <a:bodyPr/>
                    <a:lstStyle/>
                    <a:p>
                      <a:pPr algn="ctr"/>
                      <a:r>
                        <a:rPr lang="vi-VN" sz="2800" dirty="0"/>
                        <a:t>STT</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t>NHÂN VẬT LỊCH SỬ</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t>ĐÓNG GÓP</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309376194"/>
                  </a:ext>
                </a:extLst>
              </a:tr>
              <a:tr h="803856">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1</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SG" sz="2800" dirty="0">
                          <a:latin typeface="Tahoma" panose="020B0604030504040204" pitchFamily="34" charset="0"/>
                          <a:ea typeface="Tahoma" panose="020B0604030504040204" pitchFamily="34" charset="0"/>
                          <a:cs typeface="Tahoma" panose="020B0604030504040204" pitchFamily="34" charset="0"/>
                        </a:rPr>
                        <a:t>Lê</a:t>
                      </a:r>
                      <a:r>
                        <a:rPr lang="vi-VN" sz="2800" dirty="0">
                          <a:latin typeface="Tahoma" panose="020B0604030504040204" pitchFamily="34" charset="0"/>
                          <a:ea typeface="Tahoma" panose="020B0604030504040204" pitchFamily="34" charset="0"/>
                          <a:cs typeface="Tahoma" panose="020B0604030504040204" pitchFamily="34" charset="0"/>
                        </a:rPr>
                        <a:t> Lợi</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 Lãnh đạo khởi nghĩa Lam Sơn giành chiến thắng,</a:t>
                      </a:r>
                    </a:p>
                    <a:p>
                      <a:pPr algn="just"/>
                      <a:r>
                        <a:rPr lang="vi-VN" sz="2800" dirty="0">
                          <a:latin typeface="Tahoma" panose="020B0604030504040204" pitchFamily="34" charset="0"/>
                          <a:ea typeface="Tahoma" panose="020B0604030504040204" pitchFamily="34" charset="0"/>
                          <a:cs typeface="Tahoma" panose="020B0604030504040204" pitchFamily="34" charset="0"/>
                        </a:rPr>
                        <a:t>- Lên ngôi vua, lập ra Triều Hậu Lê.</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307431860"/>
                  </a:ext>
                </a:extLst>
              </a:tr>
              <a:tr h="158710">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2</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Nguyễn Trãi</a:t>
                      </a:r>
                    </a:p>
                  </a:txBody>
                  <a:tcPr/>
                </a:tc>
                <a:tc>
                  <a:txBody>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 Dâng lên Lê Lợi cuốn Bình Ngô sách để thu phục lòng người.</a:t>
                      </a:r>
                    </a:p>
                    <a:p>
                      <a:pPr algn="just"/>
                      <a:r>
                        <a:rPr lang="vi-VN" sz="2800" dirty="0">
                          <a:latin typeface="Tahoma" panose="020B0604030504040204" pitchFamily="34" charset="0"/>
                          <a:ea typeface="Tahoma" panose="020B0604030504040204" pitchFamily="34" charset="0"/>
                          <a:cs typeface="Tahoma" panose="020B0604030504040204" pitchFamily="34" charset="0"/>
                        </a:rPr>
                        <a:t>- Viết văn thư dụ hàng quân Minh.</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895345538"/>
                  </a:ext>
                </a:extLst>
              </a:tr>
              <a:tr h="1057219">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3</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Lê Lai</a:t>
                      </a:r>
                    </a:p>
                  </a:txBody>
                  <a:tcPr/>
                </a:tc>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-Thay vua mặc áo bào, cưỡi ngựa xông trận để cứu nghĩa quân rút khỏi vòng vây, từng bước khôi phục lực lượng khởi nghĩa.</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575178520"/>
                  </a:ext>
                </a:extLst>
              </a:tr>
              <a:tr h="360680">
                <a:tc>
                  <a:txBody>
                    <a:bodyPr/>
                    <a:lstStyle/>
                    <a:p>
                      <a:pPr algn="ctr"/>
                      <a:endParaRPr lang="vi-VN" sz="2800" dirty="0">
                        <a:latin typeface="Tahoma" panose="020B0604030504040204" pitchFamily="34" charset="0"/>
                        <a:ea typeface="Tahoma" panose="020B0604030504040204" pitchFamily="34" charset="0"/>
                        <a:cs typeface="Tahoma" panose="020B0604030504040204" pitchFamily="34" charset="0"/>
                      </a:endParaRPr>
                    </a:p>
                    <a:p>
                      <a:pPr algn="ctr"/>
                      <a:endParaRPr lang="vi-VN" sz="2800" dirty="0">
                        <a:latin typeface="Tahoma" panose="020B0604030504040204" pitchFamily="34" charset="0"/>
                        <a:ea typeface="Tahoma" panose="020B0604030504040204" pitchFamily="34" charset="0"/>
                        <a:cs typeface="Tahoma" panose="020B0604030504040204" pitchFamily="34" charset="0"/>
                      </a:endParaRPr>
                    </a:p>
                    <a:p>
                      <a:pPr algn="ctr"/>
                      <a:r>
                        <a:rPr lang="vi-VN" sz="2800" dirty="0">
                          <a:latin typeface="Tahoma" panose="020B0604030504040204" pitchFamily="34" charset="0"/>
                          <a:ea typeface="Tahoma" panose="020B0604030504040204" pitchFamily="34" charset="0"/>
                          <a:cs typeface="Tahoma" panose="020B0604030504040204" pitchFamily="34" charset="0"/>
                        </a:rPr>
                        <a:t>4</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Lê Thánh Tông</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 Là vị vua thứ 5 của Triều Hậu Lê, có những đóng góp to lớn trên các lĩnh vực, nhờ đó đời sống nhân dân ổn định, đất nước thịnh đạt.</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107459432"/>
                  </a:ext>
                </a:extLst>
              </a:tr>
              <a:tr h="803856">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5</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vi-VN" sz="2800" dirty="0">
                          <a:latin typeface="Tahoma" panose="020B0604030504040204" pitchFamily="34" charset="0"/>
                          <a:ea typeface="Tahoma" panose="020B0604030504040204" pitchFamily="34" charset="0"/>
                          <a:cs typeface="Tahoma" panose="020B0604030504040204" pitchFamily="34" charset="0"/>
                        </a:rPr>
                        <a:t>Lương Thế Vinh</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 Làm quan dưới Triều Hậu Lê, soạn sách tổng kết những kiến thức toán học đương thời và những phát minh của ông.</a:t>
                      </a:r>
                      <a:endParaRPr lang="en-SG"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66221908"/>
                  </a:ext>
                </a:extLst>
              </a:tr>
            </a:tbl>
          </a:graphicData>
        </a:graphic>
      </p:graphicFrame>
      <p:pic>
        <p:nvPicPr>
          <p:cNvPr id="5" name="Picture 4">
            <a:extLst>
              <a:ext uri="{FF2B5EF4-FFF2-40B4-BE49-F238E27FC236}">
                <a16:creationId xmlns:a16="http://schemas.microsoft.com/office/drawing/2014/main" id="{D7AB0B41-E858-E617-2ACD-F9DDC782E9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44888" y="6881805"/>
            <a:ext cx="4994921" cy="3349582"/>
          </a:xfrm>
          <a:prstGeom prst="rect">
            <a:avLst/>
          </a:prstGeom>
        </p:spPr>
      </p:pic>
      <p:pic>
        <p:nvPicPr>
          <p:cNvPr id="7" name="Picture 6">
            <a:extLst>
              <a:ext uri="{FF2B5EF4-FFF2-40B4-BE49-F238E27FC236}">
                <a16:creationId xmlns:a16="http://schemas.microsoft.com/office/drawing/2014/main" id="{61EF490E-FD1F-8FF5-5095-BFDDBE22A187}"/>
              </a:ext>
            </a:extLst>
          </p:cNvPr>
          <p:cNvPicPr>
            <a:picLocks noChangeAspect="1"/>
          </p:cNvPicPr>
          <p:nvPr/>
        </p:nvPicPr>
        <p:blipFill>
          <a:blip r:embed="rId12"/>
          <a:srcRect r="9599" b="53056"/>
          <a:stretch/>
        </p:blipFill>
        <p:spPr>
          <a:xfrm>
            <a:off x="13117418" y="5578134"/>
            <a:ext cx="3401257" cy="1317849"/>
          </a:xfrm>
          <a:prstGeom prst="rect">
            <a:avLst/>
          </a:prstGeom>
        </p:spPr>
      </p:pic>
      <p:pic>
        <p:nvPicPr>
          <p:cNvPr id="8" name="Picture 7">
            <a:extLst>
              <a:ext uri="{FF2B5EF4-FFF2-40B4-BE49-F238E27FC236}">
                <a16:creationId xmlns:a16="http://schemas.microsoft.com/office/drawing/2014/main" id="{6402AE09-A742-D84D-7214-6BB12F7C3B18}"/>
              </a:ext>
            </a:extLst>
          </p:cNvPr>
          <p:cNvPicPr>
            <a:picLocks noChangeAspect="1"/>
          </p:cNvPicPr>
          <p:nvPr/>
        </p:nvPicPr>
        <p:blipFill>
          <a:blip r:embed="rId12"/>
          <a:srcRect t="46109"/>
          <a:stretch/>
        </p:blipFill>
        <p:spPr>
          <a:xfrm>
            <a:off x="15424535" y="5501934"/>
            <a:ext cx="3709457" cy="1491597"/>
          </a:xfrm>
          <a:prstGeom prst="rect">
            <a:avLst/>
          </a:prstGeom>
        </p:spPr>
      </p:pic>
    </p:spTree>
    <p:extLst>
      <p:ext uri="{BB962C8B-B14F-4D97-AF65-F5344CB8AC3E}">
        <p14:creationId xmlns:p14="http://schemas.microsoft.com/office/powerpoint/2010/main" val="362042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9DBE-080E-6703-35E1-B4627ACCF7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382CF4-1AE2-BB0A-6B88-F560BF083430}"/>
              </a:ext>
            </a:extLst>
          </p:cNvPr>
          <p:cNvSpPr/>
          <p:nvPr/>
        </p:nvSpPr>
        <p:spPr>
          <a:xfrm>
            <a:off x="0" y="-900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9AF1D62-2B9B-C073-3AC4-766CD5C1DC16}"/>
              </a:ext>
            </a:extLst>
          </p:cNvPr>
          <p:cNvSpPr/>
          <p:nvPr/>
        </p:nvSpPr>
        <p:spPr>
          <a:xfrm>
            <a:off x="-48615" y="-1019687"/>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D1D23D7-C9EE-FA64-EE84-566C4A1F2FBB}"/>
              </a:ext>
            </a:extLst>
          </p:cNvPr>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0576BA8-5F80-8A79-D24F-ECD6A275CE31}"/>
              </a:ext>
            </a:extLst>
          </p:cNvPr>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E4FE192A-8326-96E7-212F-290E3447B9E1}"/>
              </a:ext>
            </a:extLst>
          </p:cNvPr>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230EBC73-613E-7653-D465-8D280776573B}"/>
              </a:ext>
            </a:extLst>
          </p:cNvPr>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C167E0C8-C8C5-E762-15AF-BB0F3AC9D2F5}"/>
              </a:ext>
            </a:extLst>
          </p:cNvPr>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371BD194-502D-8B19-533C-D4ECB58EB93E}"/>
              </a:ext>
            </a:extLst>
          </p:cNvPr>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B2A75118-9C58-E5E7-33B9-7515CFA543FE}"/>
              </a:ext>
            </a:extLst>
          </p:cNvPr>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10"/>
            <a:stretch>
              <a:fillRect t="-3816" b="-38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Speech Bubble: Rectangle with Corners Rounded 19">
            <a:extLst>
              <a:ext uri="{FF2B5EF4-FFF2-40B4-BE49-F238E27FC236}">
                <a16:creationId xmlns:a16="http://schemas.microsoft.com/office/drawing/2014/main" id="{D918F004-5065-16E0-3F28-98761B6F604C}"/>
              </a:ext>
            </a:extLst>
          </p:cNvPr>
          <p:cNvSpPr/>
          <p:nvPr/>
        </p:nvSpPr>
        <p:spPr>
          <a:xfrm flipV="1">
            <a:off x="988235" y="224896"/>
            <a:ext cx="17061998" cy="2352927"/>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DE8701CE-6969-5F6E-B7B2-03969D5DF5A0}"/>
              </a:ext>
            </a:extLst>
          </p:cNvPr>
          <p:cNvSpPr txBox="1"/>
          <p:nvPr/>
        </p:nvSpPr>
        <p:spPr>
          <a:xfrm>
            <a:off x="1747855" y="600328"/>
            <a:ext cx="1615667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Kể câu chuyện về một nhân vật liên quan đến khởi nghĩa Lam Sơn hoặc Triều Hậu Lê mà em sưu tầm được.</a:t>
            </a:r>
            <a:endParaRPr kumimoji="0" lang="en-SG" sz="5000" b="0" i="0" u="none" strike="noStrike" kern="1200" cap="none" spc="0" normalizeH="0" baseline="0" noProof="0" dirty="0">
              <a:ln>
                <a:noFill/>
              </a:ln>
              <a:solidFill>
                <a:srgbClr val="C0504D">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9DB0FBA-4ED6-7CF3-2881-B149573967F9}"/>
              </a:ext>
            </a:extLst>
          </p:cNvPr>
          <p:cNvPicPr>
            <a:picLocks noChangeAspect="1"/>
          </p:cNvPicPr>
          <p:nvPr/>
        </p:nvPicPr>
        <p:blipFill>
          <a:blip r:embed="rId11"/>
          <a:stretch>
            <a:fillRect/>
          </a:stretch>
        </p:blipFill>
        <p:spPr>
          <a:xfrm>
            <a:off x="434541" y="414592"/>
            <a:ext cx="1536325" cy="1883827"/>
          </a:xfrm>
          <a:prstGeom prst="rect">
            <a:avLst/>
          </a:prstGeom>
        </p:spPr>
      </p:pic>
      <p:pic>
        <p:nvPicPr>
          <p:cNvPr id="7" name="Picture 6">
            <a:extLst>
              <a:ext uri="{FF2B5EF4-FFF2-40B4-BE49-F238E27FC236}">
                <a16:creationId xmlns:a16="http://schemas.microsoft.com/office/drawing/2014/main" id="{AD353B8D-790B-02AD-9D90-34B7E124CC06}"/>
              </a:ext>
            </a:extLst>
          </p:cNvPr>
          <p:cNvPicPr>
            <a:picLocks noChangeAspect="1"/>
          </p:cNvPicPr>
          <p:nvPr/>
        </p:nvPicPr>
        <p:blipFill>
          <a:blip r:embed="rId12"/>
          <a:stretch>
            <a:fillRect/>
          </a:stretch>
        </p:blipFill>
        <p:spPr>
          <a:xfrm>
            <a:off x="2286000" y="3221107"/>
            <a:ext cx="6415513" cy="1686060"/>
          </a:xfrm>
          <a:prstGeom prst="rect">
            <a:avLst/>
          </a:prstGeom>
        </p:spPr>
      </p:pic>
      <p:sp>
        <p:nvSpPr>
          <p:cNvPr id="9" name="TextBox 8">
            <a:extLst>
              <a:ext uri="{FF2B5EF4-FFF2-40B4-BE49-F238E27FC236}">
                <a16:creationId xmlns:a16="http://schemas.microsoft.com/office/drawing/2014/main" id="{6FAC711C-D1D8-1636-E33E-3F650E429040}"/>
              </a:ext>
            </a:extLst>
          </p:cNvPr>
          <p:cNvSpPr txBox="1"/>
          <p:nvPr/>
        </p:nvSpPr>
        <p:spPr>
          <a:xfrm>
            <a:off x="4648200" y="4302847"/>
            <a:ext cx="8229600" cy="369332"/>
          </a:xfrm>
          <a:prstGeom prst="rect">
            <a:avLst/>
          </a:prstGeom>
          <a:noFill/>
        </p:spPr>
        <p:txBody>
          <a:bodyPr wrap="square" rtlCol="0">
            <a:spAutoFit/>
          </a:bodyPr>
          <a:lstStyle/>
          <a:p>
            <a:endParaRPr lang="en-SG" dirty="0"/>
          </a:p>
        </p:txBody>
      </p:sp>
      <p:pic>
        <p:nvPicPr>
          <p:cNvPr id="11" name="Picture 10">
            <a:extLst>
              <a:ext uri="{FF2B5EF4-FFF2-40B4-BE49-F238E27FC236}">
                <a16:creationId xmlns:a16="http://schemas.microsoft.com/office/drawing/2014/main" id="{F4B9A67C-5520-814C-2178-5FF3ED732CD5}"/>
              </a:ext>
            </a:extLst>
          </p:cNvPr>
          <p:cNvPicPr>
            <a:picLocks noChangeAspect="1"/>
          </p:cNvPicPr>
          <p:nvPr/>
        </p:nvPicPr>
        <p:blipFill>
          <a:blip r:embed="rId13"/>
          <a:stretch>
            <a:fillRect/>
          </a:stretch>
        </p:blipFill>
        <p:spPr>
          <a:xfrm>
            <a:off x="-457200" y="4556708"/>
            <a:ext cx="10857917" cy="2267909"/>
          </a:xfrm>
          <a:prstGeom prst="rect">
            <a:avLst/>
          </a:prstGeom>
        </p:spPr>
      </p:pic>
      <p:pic>
        <p:nvPicPr>
          <p:cNvPr id="24" name="Picture 23">
            <a:extLst>
              <a:ext uri="{FF2B5EF4-FFF2-40B4-BE49-F238E27FC236}">
                <a16:creationId xmlns:a16="http://schemas.microsoft.com/office/drawing/2014/main" id="{82D76547-9036-7449-D2B4-C67DD0006A0F}"/>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7683" b="93611" l="9994" r="89942">
                        <a14:foregroundMark x1="51229" y1="7723" x2="51229" y2="7723"/>
                        <a14:foregroundMark x1="54528" y1="87424" x2="53234" y2="91710"/>
                        <a14:foregroundMark x1="47025" y1="88071" x2="48674" y2="93611"/>
                      </a14:backgroundRemoval>
                    </a14:imgEffect>
                  </a14:imgLayer>
                </a14:imgProps>
              </a:ext>
              <a:ext uri="{28A0092B-C50C-407E-A947-70E740481C1C}">
                <a14:useLocalDpi xmlns:a14="http://schemas.microsoft.com/office/drawing/2010/main" val="0"/>
              </a:ext>
            </a:extLst>
          </a:blip>
          <a:srcRect l="20429" t="4741" r="22766" b="1320"/>
          <a:stretch/>
        </p:blipFill>
        <p:spPr>
          <a:xfrm>
            <a:off x="9993108" y="2577823"/>
            <a:ext cx="5971048" cy="7899077"/>
          </a:xfrm>
          <a:prstGeom prst="rect">
            <a:avLst/>
          </a:prstGeom>
        </p:spPr>
      </p:pic>
    </p:spTree>
    <p:extLst>
      <p:ext uri="{BB962C8B-B14F-4D97-AF65-F5344CB8AC3E}">
        <p14:creationId xmlns:p14="http://schemas.microsoft.com/office/powerpoint/2010/main" val="1702638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a:p>
        </p:txBody>
      </p:sp>
      <p:sp>
        <p:nvSpPr>
          <p:cNvPr id="3" name="Freeform 3"/>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11" name="Freeform 11"/>
          <p:cNvSpPr/>
          <p:nvPr/>
        </p:nvSpPr>
        <p:spPr>
          <a:xfrm flipV="1">
            <a:off x="-209869" y="7844453"/>
            <a:ext cx="4379014" cy="3026993"/>
          </a:xfrm>
          <a:custGeom>
            <a:avLst/>
            <a:gdLst/>
            <a:ahLst/>
            <a:cxnLst/>
            <a:rect l="l" t="t" r="r" b="b"/>
            <a:pathLst>
              <a:path w="4379014" h="3026993">
                <a:moveTo>
                  <a:pt x="0" y="3026993"/>
                </a:moveTo>
                <a:lnTo>
                  <a:pt x="4379014" y="3026993"/>
                </a:lnTo>
                <a:lnTo>
                  <a:pt x="4379014" y="0"/>
                </a:lnTo>
                <a:lnTo>
                  <a:pt x="0" y="0"/>
                </a:lnTo>
                <a:lnTo>
                  <a:pt x="0" y="3026993"/>
                </a:lnTo>
                <a:close/>
              </a:path>
            </a:pathLst>
          </a:custGeom>
          <a:blipFill>
            <a:blip r:embed="rId6"/>
            <a:stretch>
              <a:fillRect/>
            </a:stretch>
          </a:blipFill>
        </p:spPr>
        <p:txBody>
          <a:bodyPr/>
          <a:lstStyle/>
          <a:p>
            <a:endParaRPr lang="en-SG"/>
          </a:p>
        </p:txBody>
      </p:sp>
      <p:sp>
        <p:nvSpPr>
          <p:cNvPr id="12" name="Freeform 12"/>
          <p:cNvSpPr/>
          <p:nvPr/>
        </p:nvSpPr>
        <p:spPr>
          <a:xfrm rot="3902558">
            <a:off x="-613479" y="7380671"/>
            <a:ext cx="2036199" cy="2526823"/>
          </a:xfrm>
          <a:custGeom>
            <a:avLst/>
            <a:gdLst/>
            <a:ahLst/>
            <a:cxnLst/>
            <a:rect l="l" t="t" r="r" b="b"/>
            <a:pathLst>
              <a:path w="2036199" h="2526823">
                <a:moveTo>
                  <a:pt x="0" y="0"/>
                </a:moveTo>
                <a:lnTo>
                  <a:pt x="2036199" y="0"/>
                </a:lnTo>
                <a:lnTo>
                  <a:pt x="2036199" y="2526824"/>
                </a:lnTo>
                <a:lnTo>
                  <a:pt x="0" y="2526824"/>
                </a:lnTo>
                <a:lnTo>
                  <a:pt x="0" y="0"/>
                </a:lnTo>
                <a:close/>
              </a:path>
            </a:pathLst>
          </a:custGeom>
          <a:blipFill>
            <a:blip r:embed="rId7"/>
            <a:stretch>
              <a:fillRect/>
            </a:stretch>
          </a:blipFill>
        </p:spPr>
        <p:txBody>
          <a:bodyPr/>
          <a:lstStyle/>
          <a:p>
            <a:endParaRPr lang="en-SG"/>
          </a:p>
        </p:txBody>
      </p:sp>
      <p:sp>
        <p:nvSpPr>
          <p:cNvPr id="13" name="Freeform 13"/>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endParaRPr lang="en-SG"/>
          </a:p>
        </p:txBody>
      </p:sp>
      <p:sp>
        <p:nvSpPr>
          <p:cNvPr id="14" name="Freeform 14"/>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endParaRPr lang="en-SG"/>
          </a:p>
        </p:txBody>
      </p:sp>
      <p:sp>
        <p:nvSpPr>
          <p:cNvPr id="17" name="Freeform 4">
            <a:extLst>
              <a:ext uri="{FF2B5EF4-FFF2-40B4-BE49-F238E27FC236}">
                <a16:creationId xmlns:a16="http://schemas.microsoft.com/office/drawing/2014/main" id="{18647EFD-4DCC-FF34-8BBC-D918C584BAD2}"/>
              </a:ext>
            </a:extLst>
          </p:cNvPr>
          <p:cNvSpPr/>
          <p:nvPr/>
        </p:nvSpPr>
        <p:spPr>
          <a:xfrm>
            <a:off x="280491" y="603127"/>
            <a:ext cx="17892160" cy="9465109"/>
          </a:xfrm>
          <a:custGeom>
            <a:avLst/>
            <a:gdLst/>
            <a:ahLst/>
            <a:cxnLst/>
            <a:rect l="l" t="t" r="r" b="b"/>
            <a:pathLst>
              <a:path w="3439626" h="2137240">
                <a:moveTo>
                  <a:pt x="30233" y="0"/>
                </a:moveTo>
                <a:lnTo>
                  <a:pt x="3409393" y="0"/>
                </a:lnTo>
                <a:cubicBezTo>
                  <a:pt x="3417412" y="0"/>
                  <a:pt x="3425101" y="3185"/>
                  <a:pt x="3430771" y="8855"/>
                </a:cubicBezTo>
                <a:cubicBezTo>
                  <a:pt x="3436441" y="14525"/>
                  <a:pt x="3439626" y="22215"/>
                  <a:pt x="3439626" y="30233"/>
                </a:cubicBezTo>
                <a:lnTo>
                  <a:pt x="3439626" y="2107007"/>
                </a:lnTo>
                <a:cubicBezTo>
                  <a:pt x="3439626" y="2123704"/>
                  <a:pt x="3426090" y="2137240"/>
                  <a:pt x="3409393" y="2137240"/>
                </a:cubicBezTo>
                <a:lnTo>
                  <a:pt x="30233" y="2137240"/>
                </a:lnTo>
                <a:cubicBezTo>
                  <a:pt x="22215" y="2137240"/>
                  <a:pt x="14525" y="2134055"/>
                  <a:pt x="8855" y="2128385"/>
                </a:cubicBezTo>
                <a:cubicBezTo>
                  <a:pt x="3185" y="2122715"/>
                  <a:pt x="0" y="2115026"/>
                  <a:pt x="0" y="2107007"/>
                </a:cubicBezTo>
                <a:lnTo>
                  <a:pt x="0" y="30233"/>
                </a:lnTo>
                <a:cubicBezTo>
                  <a:pt x="0" y="22215"/>
                  <a:pt x="3185" y="14525"/>
                  <a:pt x="8855" y="8855"/>
                </a:cubicBezTo>
                <a:cubicBezTo>
                  <a:pt x="14525" y="3185"/>
                  <a:pt x="22215" y="0"/>
                  <a:pt x="30233" y="0"/>
                </a:cubicBezTo>
                <a:close/>
              </a:path>
            </a:pathLst>
          </a:custGeom>
          <a:solidFill>
            <a:schemeClr val="bg1">
              <a:alpha val="87000"/>
            </a:schemeClr>
          </a:solidFill>
          <a:ln w="38100" cap="rnd">
            <a:solidFill>
              <a:srgbClr val="543715">
                <a:alpha val="47843"/>
              </a:srgbClr>
            </a:solidFill>
            <a:prstDash val="solid"/>
            <a:round/>
          </a:ln>
        </p:spPr>
        <p:txBody>
          <a:bodyPr/>
          <a:lstStyle/>
          <a:p>
            <a:endParaRPr lang="en-SG"/>
          </a:p>
        </p:txBody>
      </p:sp>
      <p:sp>
        <p:nvSpPr>
          <p:cNvPr id="18" name="TextBox 17">
            <a:extLst>
              <a:ext uri="{FF2B5EF4-FFF2-40B4-BE49-F238E27FC236}">
                <a16:creationId xmlns:a16="http://schemas.microsoft.com/office/drawing/2014/main" id="{E788855A-5989-9B56-4FA8-FF5EDEEBA448}"/>
              </a:ext>
            </a:extLst>
          </p:cNvPr>
          <p:cNvSpPr txBox="1"/>
          <p:nvPr/>
        </p:nvSpPr>
        <p:spPr>
          <a:xfrm>
            <a:off x="457433" y="750698"/>
            <a:ext cx="17538276" cy="9017853"/>
          </a:xfrm>
          <a:prstGeom prst="rect">
            <a:avLst/>
          </a:prstGeom>
          <a:noFill/>
        </p:spPr>
        <p:txBody>
          <a:bodyPr wrap="square" rtlCol="0">
            <a:spAutoFit/>
          </a:bodyPr>
          <a:lstStyle/>
          <a:p>
            <a:pPr algn="just"/>
            <a:r>
              <a:rPr lang="vi-VN" sz="5500" dirty="0">
                <a:latin typeface="Tahoma" panose="020B0604030504040204" pitchFamily="34" charset="0"/>
                <a:ea typeface="Tahoma" panose="020B0604030504040204" pitchFamily="34" charset="0"/>
                <a:cs typeface="Tahoma" panose="020B0604030504040204" pitchFamily="34" charset="0"/>
              </a:rPr>
              <a:t> </a:t>
            </a:r>
            <a:r>
              <a:rPr lang="vi-VN" sz="5800" dirty="0">
                <a:latin typeface="Tahoma" panose="020B0604030504040204" pitchFamily="34" charset="0"/>
                <a:ea typeface="Tahoma" panose="020B0604030504040204" pitchFamily="34" charset="0"/>
                <a:cs typeface="Tahoma" panose="020B0604030504040204" pitchFamily="34" charset="0"/>
              </a:rPr>
              <a:t>Nguyễn Trãi (1380 - 1442) là một nhà Nho, danh tướng, nhà văn, nhà thơ, nhà ngoại giao lỗi lạc của Việt Nam. Ông được mệnh danh là "Ức Trai đại sĩ", "Cụ Tam Nguyên“</a:t>
            </a:r>
            <a:r>
              <a:rPr lang="en-SG" sz="5800" dirty="0">
                <a:latin typeface="Tahoma" panose="020B0604030504040204" pitchFamily="34" charset="0"/>
                <a:ea typeface="Tahoma" panose="020B0604030504040204" pitchFamily="34" charset="0"/>
                <a:cs typeface="Tahoma" panose="020B0604030504040204" pitchFamily="34" charset="0"/>
              </a:rPr>
              <a:t>. </a:t>
            </a:r>
            <a:r>
              <a:rPr lang="vi-VN" sz="5800" dirty="0">
                <a:latin typeface="Tahoma" panose="020B0604030504040204" pitchFamily="34" charset="0"/>
                <a:ea typeface="Tahoma" panose="020B0604030504040204" pitchFamily="34" charset="0"/>
                <a:cs typeface="Tahoma" panose="020B0604030504040204" pitchFamily="34" charset="0"/>
              </a:rPr>
              <a:t>Năm 1400, khi nhà Hồ thất thủ trước quân Minh, Nguyễn Trãi đã tham gia khởi nghĩa Lam Sơn do Lê Lợi lãnh đạo. Ông đã đóng góp to lớn cho sự nghiệp giải phóng dân tộc bằng tài năng văn võ song toàn của mình. Ông là một nhà ngoại giao xuất sắc, có công lớn trong việc đàm phán với quân Minh, buộc họ phải rút khỏi Đại Việt.</a:t>
            </a:r>
            <a:endParaRPr lang="en-SG" sz="5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SG"/>
          </a:p>
        </p:txBody>
      </p:sp>
      <p:sp>
        <p:nvSpPr>
          <p:cNvPr id="3" name="Freeform 3"/>
          <p:cNvSpPr/>
          <p:nvPr/>
        </p:nvSpPr>
        <p:spPr>
          <a:xfrm>
            <a:off x="0" y="-1028700"/>
            <a:ext cx="5674871" cy="3922755"/>
          </a:xfrm>
          <a:custGeom>
            <a:avLst/>
            <a:gdLst/>
            <a:ahLst/>
            <a:cxnLst/>
            <a:rect l="l" t="t" r="r" b="b"/>
            <a:pathLst>
              <a:path w="5674871" h="3922755">
                <a:moveTo>
                  <a:pt x="0" y="0"/>
                </a:moveTo>
                <a:lnTo>
                  <a:pt x="5674871" y="0"/>
                </a:lnTo>
                <a:lnTo>
                  <a:pt x="5674871" y="3922755"/>
                </a:lnTo>
                <a:lnTo>
                  <a:pt x="0" y="3922755"/>
                </a:lnTo>
                <a:lnTo>
                  <a:pt x="0" y="0"/>
                </a:lnTo>
                <a:close/>
              </a:path>
            </a:pathLst>
          </a:custGeom>
          <a:blipFill>
            <a:blip r:embed="rId3"/>
            <a:stretch>
              <a:fillRect/>
            </a:stretch>
          </a:blipFill>
        </p:spPr>
        <p:txBody>
          <a:bodyPr/>
          <a:lstStyle/>
          <a:p>
            <a:endParaRPr lang="en-SG"/>
          </a:p>
        </p:txBody>
      </p:sp>
      <p:sp>
        <p:nvSpPr>
          <p:cNvPr id="4" name="Freeform 4"/>
          <p:cNvSpPr/>
          <p:nvPr/>
        </p:nvSpPr>
        <p:spPr>
          <a:xfrm flipH="1">
            <a:off x="13286896" y="0"/>
            <a:ext cx="5038531" cy="3086100"/>
          </a:xfrm>
          <a:custGeom>
            <a:avLst/>
            <a:gdLst/>
            <a:ahLst/>
            <a:cxnLst/>
            <a:rect l="l" t="t" r="r" b="b"/>
            <a:pathLst>
              <a:path w="5038531" h="3086100">
                <a:moveTo>
                  <a:pt x="5038531" y="0"/>
                </a:moveTo>
                <a:lnTo>
                  <a:pt x="0" y="0"/>
                </a:lnTo>
                <a:lnTo>
                  <a:pt x="0" y="3086100"/>
                </a:lnTo>
                <a:lnTo>
                  <a:pt x="5038531" y="3086100"/>
                </a:lnTo>
                <a:lnTo>
                  <a:pt x="5038531" y="0"/>
                </a:lnTo>
                <a:close/>
              </a:path>
            </a:pathLst>
          </a:custGeom>
          <a:blipFill>
            <a:blip r:embed="rId4"/>
            <a:stretch>
              <a:fillRect/>
            </a:stretch>
          </a:blipFill>
        </p:spPr>
        <p:txBody>
          <a:bodyPr/>
          <a:lstStyle/>
          <a:p>
            <a:endParaRPr lang="en-SG"/>
          </a:p>
        </p:txBody>
      </p:sp>
      <p:sp>
        <p:nvSpPr>
          <p:cNvPr id="6" name="Freeform 6"/>
          <p:cNvSpPr/>
          <p:nvPr/>
        </p:nvSpPr>
        <p:spPr>
          <a:xfrm rot="1457132">
            <a:off x="16104072" y="2678323"/>
            <a:ext cx="4098249" cy="817942"/>
          </a:xfrm>
          <a:custGeom>
            <a:avLst/>
            <a:gdLst/>
            <a:ahLst/>
            <a:cxnLst/>
            <a:rect l="l" t="t" r="r" b="b"/>
            <a:pathLst>
              <a:path w="4098249" h="817942">
                <a:moveTo>
                  <a:pt x="0" y="0"/>
                </a:moveTo>
                <a:lnTo>
                  <a:pt x="4098249" y="0"/>
                </a:lnTo>
                <a:lnTo>
                  <a:pt x="4098249" y="817942"/>
                </a:lnTo>
                <a:lnTo>
                  <a:pt x="0" y="817942"/>
                </a:lnTo>
                <a:lnTo>
                  <a:pt x="0" y="0"/>
                </a:lnTo>
                <a:close/>
              </a:path>
            </a:pathLst>
          </a:custGeom>
          <a:blipFill>
            <a:blip r:embed="rId5"/>
            <a:stretch>
              <a:fillRect/>
            </a:stretch>
          </a:blipFill>
        </p:spPr>
        <p:txBody>
          <a:bodyPr/>
          <a:lstStyle/>
          <a:p>
            <a:endParaRPr lang="en-SG"/>
          </a:p>
        </p:txBody>
      </p:sp>
      <p:sp>
        <p:nvSpPr>
          <p:cNvPr id="9" name="Freeform 9"/>
          <p:cNvSpPr/>
          <p:nvPr/>
        </p:nvSpPr>
        <p:spPr>
          <a:xfrm flipV="1">
            <a:off x="-201555" y="7401513"/>
            <a:ext cx="5322912" cy="3679463"/>
          </a:xfrm>
          <a:custGeom>
            <a:avLst/>
            <a:gdLst/>
            <a:ahLst/>
            <a:cxnLst/>
            <a:rect l="l" t="t" r="r" b="b"/>
            <a:pathLst>
              <a:path w="5322912" h="3679463">
                <a:moveTo>
                  <a:pt x="0" y="3679463"/>
                </a:moveTo>
                <a:lnTo>
                  <a:pt x="5322912" y="3679463"/>
                </a:lnTo>
                <a:lnTo>
                  <a:pt x="5322912" y="0"/>
                </a:lnTo>
                <a:lnTo>
                  <a:pt x="0" y="0"/>
                </a:lnTo>
                <a:lnTo>
                  <a:pt x="0" y="3679463"/>
                </a:lnTo>
                <a:close/>
              </a:path>
            </a:pathLst>
          </a:custGeom>
          <a:blipFill>
            <a:blip r:embed="rId6"/>
            <a:stretch>
              <a:fillRect/>
            </a:stretch>
          </a:blipFill>
        </p:spPr>
        <p:txBody>
          <a:bodyPr/>
          <a:lstStyle/>
          <a:p>
            <a:endParaRPr lang="en-SG"/>
          </a:p>
        </p:txBody>
      </p:sp>
      <p:sp>
        <p:nvSpPr>
          <p:cNvPr id="10" name="Freeform 10"/>
          <p:cNvSpPr/>
          <p:nvPr/>
        </p:nvSpPr>
        <p:spPr>
          <a:xfrm rot="3902558">
            <a:off x="-692163" y="6837763"/>
            <a:ext cx="2475102" cy="3071481"/>
          </a:xfrm>
          <a:custGeom>
            <a:avLst/>
            <a:gdLst/>
            <a:ahLst/>
            <a:cxnLst/>
            <a:rect l="l" t="t" r="r" b="b"/>
            <a:pathLst>
              <a:path w="2475102" h="3071481">
                <a:moveTo>
                  <a:pt x="0" y="0"/>
                </a:moveTo>
                <a:lnTo>
                  <a:pt x="2475102" y="0"/>
                </a:lnTo>
                <a:lnTo>
                  <a:pt x="2475102" y="3071481"/>
                </a:lnTo>
                <a:lnTo>
                  <a:pt x="0" y="3071481"/>
                </a:lnTo>
                <a:lnTo>
                  <a:pt x="0" y="0"/>
                </a:lnTo>
                <a:close/>
              </a:path>
            </a:pathLst>
          </a:custGeom>
          <a:blipFill>
            <a:blip r:embed="rId7"/>
            <a:stretch>
              <a:fillRect/>
            </a:stretch>
          </a:blipFill>
        </p:spPr>
        <p:txBody>
          <a:bodyPr/>
          <a:lstStyle/>
          <a:p>
            <a:endParaRPr lang="en-SG"/>
          </a:p>
        </p:txBody>
      </p:sp>
      <p:sp>
        <p:nvSpPr>
          <p:cNvPr id="11" name="Freeform 11"/>
          <p:cNvSpPr/>
          <p:nvPr/>
        </p:nvSpPr>
        <p:spPr>
          <a:xfrm rot="-3830445">
            <a:off x="15923513" y="6418408"/>
            <a:ext cx="3504715" cy="2994561"/>
          </a:xfrm>
          <a:custGeom>
            <a:avLst/>
            <a:gdLst/>
            <a:ahLst/>
            <a:cxnLst/>
            <a:rect l="l" t="t" r="r" b="b"/>
            <a:pathLst>
              <a:path w="3504715" h="2994561">
                <a:moveTo>
                  <a:pt x="0" y="0"/>
                </a:moveTo>
                <a:lnTo>
                  <a:pt x="3504715" y="0"/>
                </a:lnTo>
                <a:lnTo>
                  <a:pt x="3504715" y="2994561"/>
                </a:lnTo>
                <a:lnTo>
                  <a:pt x="0" y="2994561"/>
                </a:lnTo>
                <a:lnTo>
                  <a:pt x="0" y="0"/>
                </a:lnTo>
                <a:close/>
              </a:path>
            </a:pathLst>
          </a:custGeom>
          <a:blipFill>
            <a:blip r:embed="rId8"/>
            <a:stretch>
              <a:fillRect/>
            </a:stretch>
          </a:blipFill>
        </p:spPr>
        <p:txBody>
          <a:bodyPr/>
          <a:lstStyle/>
          <a:p>
            <a:endParaRPr lang="en-SG"/>
          </a:p>
        </p:txBody>
      </p:sp>
      <p:sp>
        <p:nvSpPr>
          <p:cNvPr id="12" name="Freeform 12"/>
          <p:cNvSpPr/>
          <p:nvPr/>
        </p:nvSpPr>
        <p:spPr>
          <a:xfrm flipH="1">
            <a:off x="13196359" y="9088264"/>
            <a:ext cx="4218836" cy="1360575"/>
          </a:xfrm>
          <a:custGeom>
            <a:avLst/>
            <a:gdLst/>
            <a:ahLst/>
            <a:cxnLst/>
            <a:rect l="l" t="t" r="r" b="b"/>
            <a:pathLst>
              <a:path w="4218836" h="1360575">
                <a:moveTo>
                  <a:pt x="4218837" y="0"/>
                </a:moveTo>
                <a:lnTo>
                  <a:pt x="0" y="0"/>
                </a:lnTo>
                <a:lnTo>
                  <a:pt x="0" y="1360575"/>
                </a:lnTo>
                <a:lnTo>
                  <a:pt x="4218837" y="1360575"/>
                </a:lnTo>
                <a:lnTo>
                  <a:pt x="4218837" y="0"/>
                </a:lnTo>
                <a:close/>
              </a:path>
            </a:pathLst>
          </a:custGeom>
          <a:blipFill>
            <a:blip r:embed="rId9"/>
            <a:stretch>
              <a:fillRect/>
            </a:stretch>
          </a:blipFill>
        </p:spPr>
        <p:txBody>
          <a:bodyPr/>
          <a:lstStyle/>
          <a:p>
            <a:endParaRPr lang="en-SG"/>
          </a:p>
        </p:txBody>
      </p:sp>
      <p:sp>
        <p:nvSpPr>
          <p:cNvPr id="13" name="Freeform 13"/>
          <p:cNvSpPr/>
          <p:nvPr/>
        </p:nvSpPr>
        <p:spPr>
          <a:xfrm rot="981436">
            <a:off x="15596044" y="7818536"/>
            <a:ext cx="3326511" cy="2539456"/>
          </a:xfrm>
          <a:custGeom>
            <a:avLst/>
            <a:gdLst/>
            <a:ahLst/>
            <a:cxnLst/>
            <a:rect l="l" t="t" r="r" b="b"/>
            <a:pathLst>
              <a:path w="3326511" h="2539456">
                <a:moveTo>
                  <a:pt x="0" y="0"/>
                </a:moveTo>
                <a:lnTo>
                  <a:pt x="3326512" y="0"/>
                </a:lnTo>
                <a:lnTo>
                  <a:pt x="3326512" y="2539456"/>
                </a:lnTo>
                <a:lnTo>
                  <a:pt x="0" y="2539456"/>
                </a:lnTo>
                <a:lnTo>
                  <a:pt x="0" y="0"/>
                </a:lnTo>
                <a:close/>
              </a:path>
            </a:pathLst>
          </a:custGeom>
          <a:blipFill>
            <a:blip r:embed="rId10"/>
            <a:stretch>
              <a:fillRect t="-3816" b="-3816"/>
            </a:stretch>
          </a:blipFill>
        </p:spPr>
        <p:txBody>
          <a:bodyPr/>
          <a:lstStyle/>
          <a:p>
            <a:endParaRPr lang="en-SG"/>
          </a:p>
        </p:txBody>
      </p:sp>
      <p:sp>
        <p:nvSpPr>
          <p:cNvPr id="16" name="Speech Bubble: Rectangle with Corners Rounded 15">
            <a:extLst>
              <a:ext uri="{FF2B5EF4-FFF2-40B4-BE49-F238E27FC236}">
                <a16:creationId xmlns:a16="http://schemas.microsoft.com/office/drawing/2014/main" id="{044A7177-1E39-558C-F8E1-63A562638AC9}"/>
              </a:ext>
            </a:extLst>
          </p:cNvPr>
          <p:cNvSpPr/>
          <p:nvPr/>
        </p:nvSpPr>
        <p:spPr>
          <a:xfrm>
            <a:off x="395383" y="935237"/>
            <a:ext cx="11951398" cy="5860324"/>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A7C60B88-F43E-1C00-47C3-E78EB65B635B}"/>
              </a:ext>
            </a:extLst>
          </p:cNvPr>
          <p:cNvPicPr>
            <a:picLocks noChangeAspect="1"/>
          </p:cNvPicPr>
          <p:nvPr/>
        </p:nvPicPr>
        <p:blipFill>
          <a:blip r:embed="rId11"/>
          <a:stretch>
            <a:fillRect/>
          </a:stretch>
        </p:blipFill>
        <p:spPr>
          <a:xfrm>
            <a:off x="395383" y="1826825"/>
            <a:ext cx="16742167" cy="4675037"/>
          </a:xfrm>
          <a:prstGeom prst="rect">
            <a:avLst/>
          </a:prstGeom>
        </p:spPr>
      </p:pic>
      <p:pic>
        <p:nvPicPr>
          <p:cNvPr id="5" name="Picture 4">
            <a:extLst>
              <a:ext uri="{FF2B5EF4-FFF2-40B4-BE49-F238E27FC236}">
                <a16:creationId xmlns:a16="http://schemas.microsoft.com/office/drawing/2014/main" id="{A48A7A45-B66C-7B45-63F4-BCF25FEE1A35}"/>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7683" b="93611" l="9994" r="89942">
                        <a14:foregroundMark x1="51229" y1="7723" x2="51229" y2="7723"/>
                        <a14:foregroundMark x1="54528" y1="87424" x2="53234" y2="91710"/>
                        <a14:foregroundMark x1="47025" y1="88071" x2="48674" y2="93611"/>
                      </a14:backgroundRemoval>
                    </a14:imgEffect>
                  </a14:imgLayer>
                </a14:imgProps>
              </a:ext>
              <a:ext uri="{28A0092B-C50C-407E-A947-70E740481C1C}">
                <a14:useLocalDpi xmlns:a14="http://schemas.microsoft.com/office/drawing/2010/main" val="0"/>
              </a:ext>
            </a:extLst>
          </a:blip>
          <a:srcRect l="20429" t="4741" r="22766" b="1320"/>
          <a:stretch/>
        </p:blipFill>
        <p:spPr>
          <a:xfrm>
            <a:off x="11614948" y="1302711"/>
            <a:ext cx="7160277" cy="947230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TotalTime>
  <Words>568</Words>
  <Application>Microsoft Office PowerPoint</Application>
  <PresentationFormat>Custom</PresentationFormat>
  <Paragraphs>44</Paragraphs>
  <Slides>14</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Cambria</vt:lpstr>
      <vt:lpstr>Calibri</vt:lpstr>
      <vt:lpstr>Arial</vt:lpstr>
      <vt:lpstr>Tahoma</vt:lpstr>
      <vt:lpstr>Aptos</vt:lpstr>
      <vt:lpstr>SVN-Newton</vt:lpstr>
      <vt:lpstr>#9Slide06 SVNDope Script</vt:lpstr>
      <vt:lpstr>Times New Roman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Beige Vintage Scrapbook Ripped Paper History Project Presentation</dc:title>
  <dc:creator>MĂNGNON</dc:creator>
  <cp:keywords>MĂNGNON</cp:keywords>
  <cp:lastModifiedBy>Tư Bùi</cp:lastModifiedBy>
  <cp:revision>5</cp:revision>
  <dcterms:created xsi:type="dcterms:W3CDTF">2006-08-16T00:00:00Z</dcterms:created>
  <dcterms:modified xsi:type="dcterms:W3CDTF">2024-11-16T12:57:22Z</dcterms:modified>
  <dc:identifier>DAGWWAdu5ZQ</dc:identifier>
</cp:coreProperties>
</file>