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sldIdLst>
    <p:sldId id="256" r:id="rId4"/>
    <p:sldId id="259" r:id="rId5"/>
    <p:sldId id="275" r:id="rId6"/>
    <p:sldId id="276" r:id="rId7"/>
    <p:sldId id="261" r:id="rId8"/>
    <p:sldId id="277" r:id="rId9"/>
    <p:sldId id="278" r:id="rId10"/>
    <p:sldId id="258" r:id="rId11"/>
    <p:sldId id="263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74" r:id="rId20"/>
    <p:sldId id="286" r:id="rId21"/>
  </p:sldIdLst>
  <p:sldSz cx="18288000" cy="10287000"/>
  <p:notesSz cx="6858000" cy="9144000"/>
  <p:embeddedFontLst>
    <p:embeddedFont>
      <p:font typeface="SVN-Newton" panose="02040603050506020204" pitchFamily="18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#9Slide07 IcielHelena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Quicksand Bold" panose="020B0604020202020204" charset="0"/>
      <p:regular r:id="rId39"/>
    </p:embeddedFont>
    <p:embeddedFont>
      <p:font typeface="#9Slide07 HoneyCream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93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200B8-990B-41C6-9EB4-A73954D29DB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F19F3-43AA-4D9A-9556-6ECFCC79A8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21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0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9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0F16F-FC09-4BBF-B13F-5A206FB81B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4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0F16F-FC09-4BBF-B13F-5A206FB81B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0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-278857"/>
            <a:ext cx="2264640" cy="2336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7950365"/>
            <a:ext cx="2264640" cy="233663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9733003"/>
            <a:ext cx="1519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7" y="467201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880377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1078802" y="467201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7149052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7" y="5810254"/>
            <a:ext cx="26711828" cy="4009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7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3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23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4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0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4" y="7927403"/>
            <a:ext cx="26711828" cy="40914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5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5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2" y="4364186"/>
            <a:ext cx="13879675" cy="12343535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5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2"/>
            <a:ext cx="13885132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2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2"/>
            <a:ext cx="13890586" cy="17448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5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6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5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4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64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2"/>
            <a:ext cx="10338832" cy="3169227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0" y="744686"/>
            <a:ext cx="17567828" cy="15963035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5"/>
            </a:lvl4pPr>
            <a:lvl5pPr>
              <a:defRPr sz="5455"/>
            </a:lvl5pPr>
            <a:lvl6pPr>
              <a:defRPr sz="5455"/>
            </a:lvl6pPr>
            <a:lvl7pPr>
              <a:defRPr sz="5455"/>
            </a:lvl7pPr>
            <a:lvl8pPr>
              <a:defRPr sz="5455"/>
            </a:lvl8pPr>
            <a:lvl9pPr>
              <a:defRPr sz="54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3"/>
            <a:ext cx="10338832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48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6"/>
            <a:ext cx="18855409" cy="1545649"/>
          </a:xfrm>
          <a:prstGeom prst="rect">
            <a:avLst/>
          </a:prstGeom>
        </p:spPr>
        <p:txBody>
          <a:bodyPr anchor="b"/>
          <a:lstStyle>
            <a:lvl1pPr algn="l">
              <a:defRPr sz="54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4"/>
            <a:ext cx="18855409" cy="11222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5"/>
            </a:lvl4pPr>
            <a:lvl5pPr marL="4987686" indent="0">
              <a:buNone/>
              <a:defRPr sz="5455"/>
            </a:lvl5pPr>
            <a:lvl6pPr marL="6234608" indent="0">
              <a:buNone/>
              <a:defRPr sz="5455"/>
            </a:lvl6pPr>
            <a:lvl7pPr marL="7481529" indent="0">
              <a:buNone/>
              <a:defRPr sz="5455"/>
            </a:lvl7pPr>
            <a:lvl8pPr marL="8728451" indent="0">
              <a:buNone/>
              <a:defRPr sz="5455"/>
            </a:lvl8pPr>
            <a:lvl9pPr marL="9975372" indent="0">
              <a:buNone/>
              <a:defRPr sz="54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5"/>
            <a:ext cx="18855409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8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5"/>
            </a:lvl4pPr>
            <a:lvl5pPr marL="4987686" indent="0">
              <a:buNone/>
              <a:defRPr sz="2455"/>
            </a:lvl5pPr>
            <a:lvl6pPr marL="6234608" indent="0">
              <a:buNone/>
              <a:defRPr sz="2455"/>
            </a:lvl6pPr>
            <a:lvl7pPr marL="7481529" indent="0">
              <a:buNone/>
              <a:defRPr sz="2455"/>
            </a:lvl7pPr>
            <a:lvl8pPr marL="8728451" indent="0">
              <a:buNone/>
              <a:defRPr sz="2455"/>
            </a:lvl8pPr>
            <a:lvl9pPr marL="9975372" indent="0">
              <a:buNone/>
              <a:defRPr sz="24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65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5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5" y="4364186"/>
            <a:ext cx="28283111" cy="123435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7"/>
            <a:ext cx="7070779" cy="1595870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7"/>
            <a:ext cx="20688573" cy="159587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0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FECFF-745E-B69D-AC60-A65B57C90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2E3D71-3FAA-324B-FD43-A515A3736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69DA5C1-B87E-D80D-A7F2-94EC331CF5A7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EEEAEB-6931-9AC9-14F4-7FACAA694891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F54C02-4B61-FE84-0287-AB1E54D9EB48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26/11/2023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00116" cy="10264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" y="9010760"/>
            <a:ext cx="1237785" cy="127624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7777663" y="2228850"/>
            <a:ext cx="622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By</a:t>
            </a:r>
            <a:r>
              <a:rPr lang="en-GB" sz="2700" b="1" baseline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700" b="1" baseline="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Yến</a:t>
            </a:r>
            <a:r>
              <a:rPr lang="en-GB" sz="2700" b="1" baseline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700" b="1" baseline="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Nhi_MNT</a:t>
            </a:r>
            <a:endParaRPr lang="en-GB" sz="27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Helen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38C17-2EDD-590A-3865-FFDEBFB91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784F8-4541-8921-E5B7-AD0F4687E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80893BC-1B34-C9DD-460F-72B9F74A40FF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E373C-7746-9E89-990B-42274BAC9D25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94CBB4-BCEE-2C8F-98A9-70418F66C7F4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79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18" Type="http://schemas.openxmlformats.org/officeDocument/2006/relationships/image" Target="../media/image21.png"/><Relationship Id="rId3" Type="http://schemas.openxmlformats.org/officeDocument/2006/relationships/image" Target="../media/image12.gif"/><Relationship Id="rId21" Type="http://schemas.openxmlformats.org/officeDocument/2006/relationships/image" Target="../media/image23.png"/><Relationship Id="rId7" Type="http://schemas.openxmlformats.org/officeDocument/2006/relationships/image" Target="../media/image15.gif"/><Relationship Id="rId12" Type="http://schemas.openxmlformats.org/officeDocument/2006/relationships/image" Target="../media/image18.png"/><Relationship Id="rId17" Type="http://schemas.openxmlformats.org/officeDocument/2006/relationships/image" Target="../media/image26.svg"/><Relationship Id="rId2" Type="http://schemas.openxmlformats.org/officeDocument/2006/relationships/image" Target="../media/image11.gif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8.svg"/><Relationship Id="rId4" Type="http://schemas.openxmlformats.org/officeDocument/2006/relationships/image" Target="../media/image13.gif"/><Relationship Id="rId9" Type="http://schemas.openxmlformats.org/officeDocument/2006/relationships/image" Target="../media/image18.svg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6.xml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38.png"/><Relationship Id="rId15" Type="http://schemas.openxmlformats.org/officeDocument/2006/relationships/image" Target="../media/image41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18" Type="http://schemas.openxmlformats.org/officeDocument/2006/relationships/image" Target="../media/image47.pn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8.png"/><Relationship Id="rId18" Type="http://schemas.openxmlformats.org/officeDocument/2006/relationships/image" Target="../media/image37.svg"/><Relationship Id="rId3" Type="http://schemas.openxmlformats.org/officeDocument/2006/relationships/image" Target="../media/image11.gif"/><Relationship Id="rId7" Type="http://schemas.openxmlformats.org/officeDocument/2006/relationships/image" Target="../media/image21.png"/><Relationship Id="rId12" Type="http://schemas.openxmlformats.org/officeDocument/2006/relationships/image" Target="../media/image35.sv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19.png"/><Relationship Id="rId10" Type="http://schemas.openxmlformats.org/officeDocument/2006/relationships/image" Target="../media/image33.svg"/><Relationship Id="rId4" Type="http://schemas.openxmlformats.org/officeDocument/2006/relationships/image" Target="../media/image12.gif"/><Relationship Id="rId9" Type="http://schemas.openxmlformats.org/officeDocument/2006/relationships/image" Target="../media/image26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svg"/><Relationship Id="rId3" Type="http://schemas.openxmlformats.org/officeDocument/2006/relationships/image" Target="../media/image12.gif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1.gif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5.svg"/><Relationship Id="rId5" Type="http://schemas.openxmlformats.org/officeDocument/2006/relationships/image" Target="../media/image26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28" y="3737461"/>
            <a:ext cx="1849378" cy="3132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4611" y="3783540"/>
            <a:ext cx="1849378" cy="31324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216333" y="2603495"/>
            <a:ext cx="11855334" cy="4090759"/>
            <a:chOff x="0" y="0"/>
            <a:chExt cx="1913890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085036" y="6884972"/>
            <a:ext cx="4496377" cy="4746655"/>
          </a:xfrm>
          <a:custGeom>
            <a:avLst/>
            <a:gdLst/>
            <a:ahLst/>
            <a:cxnLst/>
            <a:rect l="l" t="t" r="r" b="b"/>
            <a:pathLst>
              <a:path w="4496377" h="4746655">
                <a:moveTo>
                  <a:pt x="0" y="0"/>
                </a:moveTo>
                <a:lnTo>
                  <a:pt x="4496377" y="0"/>
                </a:lnTo>
                <a:lnTo>
                  <a:pt x="4496377" y="4746656"/>
                </a:lnTo>
                <a:lnTo>
                  <a:pt x="0" y="4746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2873" y="-63438"/>
            <a:ext cx="3574860" cy="4625908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55828" y="6569242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7" y="0"/>
                </a:lnTo>
                <a:lnTo>
                  <a:pt x="413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2124512" y="7045732"/>
            <a:ext cx="3615881" cy="4114800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9893262" y="7466572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6403556" y="772629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B2829A-ACE6-2C2C-0636-0852D0D24D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8499" r="58152" b="82307"/>
          <a:stretch/>
        </p:blipFill>
        <p:spPr>
          <a:xfrm>
            <a:off x="8128295" y="717840"/>
            <a:ext cx="3225505" cy="18856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074D5-AF3F-FEFC-B5D9-08A4D2EA1C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05975" y="5072840"/>
            <a:ext cx="6785436" cy="16216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D4ADC6-4616-B532-29E0-B874292F9C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4809" y="2405604"/>
            <a:ext cx="14857240" cy="3206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83" y="5994"/>
            <a:ext cx="3034167" cy="3034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852202" y="324665"/>
            <a:ext cx="14664432" cy="1408069"/>
            <a:chOff x="0" y="0"/>
            <a:chExt cx="1913890" cy="660400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5: Mảnh đất trồng rau hình chữ nhật có chiều dài 15 m, chiều dài hơn chiều rộng 6m. Tính diện tích của mảnh đất đó?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F53C3-832F-E875-C1DD-07BC3951D7CD}"/>
              </a:ext>
            </a:extLst>
          </p:cNvPr>
          <p:cNvSpPr txBox="1"/>
          <p:nvPr/>
        </p:nvSpPr>
        <p:spPr>
          <a:xfrm>
            <a:off x="7543800" y="1898196"/>
            <a:ext cx="32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5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4500" u="sng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iải</a:t>
            </a:r>
            <a:r>
              <a:rPr lang="en-US" sz="4500" u="sng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5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8AFC99-4C55-DE6D-A565-909E641B201D}"/>
              </a:ext>
            </a:extLst>
          </p:cNvPr>
          <p:cNvSpPr txBox="1"/>
          <p:nvPr/>
        </p:nvSpPr>
        <p:spPr>
          <a:xfrm>
            <a:off x="2291913" y="2981904"/>
            <a:ext cx="1444584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mảnh đất trồng rau hình chữ nhật là:</a:t>
            </a:r>
          </a:p>
          <a:p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15 – 6 = 9 (m)</a:t>
            </a: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trồng rau hình chữ nhật là:</a:t>
            </a:r>
          </a:p>
          <a:p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15 x 9 = 135 (m</a:t>
            </a:r>
            <a:r>
              <a:rPr lang="en-US" sz="45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Đáp số: 135 m</a:t>
            </a:r>
            <a:r>
              <a:rPr lang="en-US" sz="45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73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832278" y="2105126"/>
            <a:ext cx="8623441" cy="297557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613235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8373725" cy="10287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8328821" cy="10264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629842" y="-1216591"/>
            <a:ext cx="8149845" cy="12671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95" y="6555455"/>
            <a:ext cx="3440948" cy="40769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72" y="231227"/>
            <a:ext cx="8770203" cy="33287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803">
            <a:off x="6491801" y="3412600"/>
            <a:ext cx="10927908" cy="62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8373725" cy="10287000"/>
          </a:xfrm>
          <a:prstGeom prst="rect">
            <a:avLst/>
          </a:prstGeom>
        </p:spPr>
      </p:pic>
      <p:pic>
        <p:nvPicPr>
          <p:cNvPr id="35" name="Picture 3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725" y="3232685"/>
            <a:ext cx="9144018" cy="9144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1" y="22860"/>
            <a:ext cx="18328821" cy="10264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629842" y="-1216591"/>
            <a:ext cx="8149845" cy="12671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95" y="6555455"/>
            <a:ext cx="3440948" cy="4076973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74" y="-130436"/>
            <a:ext cx="4229100" cy="42291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34" y="1546760"/>
            <a:ext cx="4229100" cy="42291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0" y="2001900"/>
            <a:ext cx="4229100" cy="422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128" y="2353616"/>
            <a:ext cx="14267303" cy="5822871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Xin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chào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mình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gặp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to,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loài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kéo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mây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đen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trời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mưa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đám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kia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mất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48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GB" sz="48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2439" y="142964"/>
            <a:ext cx="11924523" cy="4024967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Tờ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rồi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cảm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ơn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nhỏ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đáng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GB" sz="6000" dirty="0" err="1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GB" sz="6000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1739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2590800" y="1272916"/>
            <a:ext cx="13511282" cy="21349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Điền số: </a:t>
            </a:r>
          </a:p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4 tấn = ? tạ = ? kg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4876800" y="4153353"/>
            <a:ext cx="7993146" cy="31809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5400" b="1" dirty="0">
              <a:solidFill>
                <a:srgbClr val="70AD4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60" y="5350235"/>
            <a:ext cx="2435117" cy="185737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561" y="7461002"/>
            <a:ext cx="2684711" cy="3180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7354A-5784-9C14-1E13-0FC1AA6A5E18}"/>
              </a:ext>
            </a:extLst>
          </p:cNvPr>
          <p:cNvSpPr txBox="1"/>
          <p:nvPr/>
        </p:nvSpPr>
        <p:spPr>
          <a:xfrm>
            <a:off x="4605495" y="4808040"/>
            <a:ext cx="826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tấn = 40 tạ = 4 000 kg </a:t>
            </a:r>
            <a:endParaRPr lang="vi-VN" sz="4800" b="1" dirty="0" err="1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2436125" y="1120066"/>
            <a:ext cx="13511282" cy="21349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Điền dấu: </a:t>
            </a:r>
          </a:p>
          <a:p>
            <a:pPr algn="ctr" defTabSz="1371600">
              <a:defRPr/>
            </a:pPr>
            <a:r>
              <a:rPr lang="en-GB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5 kg 550 g … 5 550 g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5797872" y="4372874"/>
            <a:ext cx="9594527" cy="3218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54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5 kg 550 g = 5 550 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3444184"/>
            <a:ext cx="1857375" cy="1857375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6110" y="7590945"/>
            <a:ext cx="2618997" cy="31030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4900556" y="3254993"/>
            <a:ext cx="1794633" cy="31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2436125" y="1120066"/>
            <a:ext cx="15244134" cy="21349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Điền số: 6 783 kg + 378 kg = … kg</a:t>
            </a:r>
            <a:endParaRPr lang="en-GB" sz="3600" b="1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10727138" y="6709703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7161 kg</a:t>
            </a:r>
          </a:p>
        </p:txBody>
      </p:sp>
      <p:sp>
        <p:nvSpPr>
          <p:cNvPr id="5" name="Rounded Rectangle 14"/>
          <p:cNvSpPr/>
          <p:nvPr/>
        </p:nvSpPr>
        <p:spPr>
          <a:xfrm>
            <a:off x="10727138" y="4339486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7166 kg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2436125" y="6812068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6171 kg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2436125" y="4367284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8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7160 kg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870" y="6097376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212" y="3996962"/>
            <a:ext cx="1843034" cy="2041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92" y="6097376"/>
            <a:ext cx="1818053" cy="2041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95" y="4027014"/>
            <a:ext cx="1818053" cy="2041836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9993" y="6819699"/>
            <a:ext cx="2982074" cy="3533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1284136" y="3313680"/>
            <a:ext cx="2619566" cy="3114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2096411" y="6442114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8622" y="6345156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89F914-39D5-CC97-5879-BF095279AE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6645" y="2000212"/>
            <a:ext cx="11623641" cy="36035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4832278" y="2105126"/>
            <a:ext cx="8623441" cy="297557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Quicksand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F11CB3-A588-0E0C-DF36-56D0709C2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14300"/>
            <a:ext cx="179070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6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815345" y="2044827"/>
            <a:ext cx="8623441" cy="2975574"/>
          </a:xfrm>
          <a:custGeom>
            <a:avLst/>
            <a:gdLst/>
            <a:ahLst/>
            <a:cxnLst/>
            <a:rect l="l" t="t" r="r" b="b"/>
            <a:pathLst>
              <a:path w="1913890" h="660400">
                <a:moveTo>
                  <a:pt x="1789430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89430" y="0"/>
                </a:lnTo>
                <a:cubicBezTo>
                  <a:pt x="1858010" y="0"/>
                  <a:pt x="1913890" y="55880"/>
                  <a:pt x="1913890" y="124460"/>
                </a:cubicBezTo>
                <a:lnTo>
                  <a:pt x="1913890" y="535940"/>
                </a:lnTo>
                <a:cubicBezTo>
                  <a:pt x="1913890" y="604520"/>
                  <a:pt x="1858010" y="660400"/>
                  <a:pt x="1789430" y="660400"/>
                </a:cubicBezTo>
                <a:close/>
              </a:path>
            </a:pathLst>
          </a:custGeom>
          <a:solidFill>
            <a:srgbClr val="36114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05021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2"/>
          <p:cNvSpPr txBox="1"/>
          <p:nvPr/>
        </p:nvSpPr>
        <p:spPr>
          <a:xfrm>
            <a:off x="-507485" y="-252698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000" dirty="0">
                <a:solidFill>
                  <a:srgbClr val="FFFFFF"/>
                </a:solidFill>
                <a:latin typeface="Quicksand Bold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2250345" y="1497939"/>
            <a:ext cx="14666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mm 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100 mm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=?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100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1m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2828210" y="6035028"/>
            <a:ext cx="14417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1 phút = ? giây				1 thế kỉ = ? năm</a:t>
            </a: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phút 30 giây = ? Giây			100 năm = ? thế kỉ </a:t>
            </a:r>
          </a:p>
          <a:p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1023952" y="3708396"/>
            <a:ext cx="1722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mm 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5 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=?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1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?    cm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1 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?  dm</a:t>
            </a:r>
            <a:r>
              <a:rPr lang="en-US" sz="4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507485" y="-252698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2250345" y="1497939"/>
            <a:ext cx="14666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mm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100 mm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100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      1m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10 000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2828210" y="6035028"/>
            <a:ext cx="14417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 phút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giây				1 thế kỉ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phút 30 giây =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giây			100 năm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thế kỉ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1023952" y="3708396"/>
            <a:ext cx="1722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mm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           5 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                   1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 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1 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5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dm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15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507485" y="-252698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Bài 2: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89915" y="3004963"/>
            <a:ext cx="1866462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mm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+ 30 mm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      mm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	    </a:t>
            </a:r>
            <a:r>
              <a:rPr kumimoji="0" lang="en-US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 cm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17 cm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?    cm</a:t>
            </a:r>
            <a:r>
              <a:rPr kumimoji="0" lang="en-US" sz="5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  <a:r>
              <a:rPr lang="en-US" sz="5500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4 = ?      m</a:t>
            </a:r>
            <a:r>
              <a:rPr lang="en-US" sz="5500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30 dm</a:t>
            </a:r>
            <a:r>
              <a:rPr lang="en-US" sz="5500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55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 = ?    dm</a:t>
            </a:r>
            <a:r>
              <a:rPr lang="en-US" sz="5500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55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BAE7F-CD41-8431-1B89-05C90DBB2250}"/>
              </a:ext>
            </a:extLst>
          </p:cNvPr>
          <p:cNvSpPr/>
          <p:nvPr/>
        </p:nvSpPr>
        <p:spPr>
          <a:xfrm>
            <a:off x="6951829" y="3118880"/>
            <a:ext cx="1249612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vi-VN" sz="5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6C38C-2EAC-EBAB-4F9F-8E09CDE67F06}"/>
              </a:ext>
            </a:extLst>
          </p:cNvPr>
          <p:cNvSpPr/>
          <p:nvPr/>
        </p:nvSpPr>
        <p:spPr>
          <a:xfrm>
            <a:off x="3732494" y="3974297"/>
            <a:ext cx="1249612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5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B01B1-BCDF-8689-D4D4-6A7C30C64A84}"/>
              </a:ext>
            </a:extLst>
          </p:cNvPr>
          <p:cNvSpPr/>
          <p:nvPr/>
        </p:nvSpPr>
        <p:spPr>
          <a:xfrm>
            <a:off x="15925800" y="3145742"/>
            <a:ext cx="1066800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lang="vi-VN" sz="5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D05B2-B209-3706-7BF5-D47DCDB1E92E}"/>
              </a:ext>
            </a:extLst>
          </p:cNvPr>
          <p:cNvSpPr/>
          <p:nvPr/>
        </p:nvSpPr>
        <p:spPr>
          <a:xfrm>
            <a:off x="14022106" y="3948393"/>
            <a:ext cx="1066800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5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48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211532" y="186941"/>
            <a:ext cx="2723258" cy="1089734"/>
            <a:chOff x="1302999" y="1827027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&gt;, &lt;, =</a:t>
              </a:r>
              <a:endParaRPr lang="vi-VN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5966257-1424-3ED4-EC51-4E623F6FE134}"/>
              </a:ext>
            </a:extLst>
          </p:cNvPr>
          <p:cNvSpPr txBox="1"/>
          <p:nvPr/>
        </p:nvSpPr>
        <p:spPr>
          <a:xfrm>
            <a:off x="2057400" y="1819513"/>
            <a:ext cx="14554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mm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 250 mm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7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lphaLcParenR"/>
            </a:pP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cm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……. 4 dm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7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lphaLcParenR"/>
            </a:pP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7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 250 dm</a:t>
            </a:r>
            <a:r>
              <a:rPr lang="en-US" sz="70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7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6FF91242-E58B-673E-9B45-D5C182C45F72}"/>
              </a:ext>
            </a:extLst>
          </p:cNvPr>
          <p:cNvGrpSpPr/>
          <p:nvPr/>
        </p:nvGrpSpPr>
        <p:grpSpPr>
          <a:xfrm>
            <a:off x="9351433" y="1789879"/>
            <a:ext cx="851413" cy="868318"/>
            <a:chOff x="1769287" y="1802728"/>
            <a:chExt cx="1913890" cy="712021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A110435-9B5B-296D-FEF9-F7957C242581}"/>
                </a:ext>
              </a:extLst>
            </p:cNvPr>
            <p:cNvSpPr/>
            <p:nvPr/>
          </p:nvSpPr>
          <p:spPr>
            <a:xfrm>
              <a:off x="1769287" y="1802728"/>
              <a:ext cx="1913890" cy="712021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=</a:t>
              </a:r>
              <a:endParaRPr lang="vi-VN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343A6D16-2497-C1AF-CFA6-E4C7570963C4}"/>
              </a:ext>
            </a:extLst>
          </p:cNvPr>
          <p:cNvGrpSpPr/>
          <p:nvPr/>
        </p:nvGrpSpPr>
        <p:grpSpPr>
          <a:xfrm>
            <a:off x="8625992" y="3078481"/>
            <a:ext cx="851413" cy="868319"/>
            <a:chOff x="1302999" y="1827027"/>
            <a:chExt cx="1913890" cy="660400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B53B4D44-3BE4-D583-D125-62847EEF1F66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&lt;</a:t>
              </a:r>
              <a:endParaRPr lang="vi-VN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C0E1860A-745A-AFEF-2A3D-EAB7A43BCC64}"/>
              </a:ext>
            </a:extLst>
          </p:cNvPr>
          <p:cNvGrpSpPr/>
          <p:nvPr/>
        </p:nvGrpSpPr>
        <p:grpSpPr>
          <a:xfrm>
            <a:off x="7924800" y="4159692"/>
            <a:ext cx="851413" cy="868319"/>
            <a:chOff x="1302999" y="1827027"/>
            <a:chExt cx="1913890" cy="660400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1576E78F-7F9E-2F5B-BC61-82779D979941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&lt;</a:t>
              </a:r>
              <a:endParaRPr lang="vi-VN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AB6127-18F2-3547-D3D3-85DBC5AD0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117" y="5895746"/>
            <a:ext cx="10408576" cy="3578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1811783" y="185465"/>
            <a:ext cx="14664432" cy="2678370"/>
            <a:chOff x="75301" y="-1537033"/>
            <a:chExt cx="1913890" cy="1291026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75301" y="-1537033"/>
              <a:ext cx="1913890" cy="1291026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 lIns="365760" rIns="274320"/>
            <a:lstStyle/>
            <a:p>
              <a:r>
                <a:rPr lang="en-US" sz="5000" dirty="0">
                  <a:latin typeface="Cambria" panose="02040503050406030204" pitchFamily="18" charset="0"/>
                  <a:ea typeface="Cambria" panose="02040503050406030204" pitchFamily="18" charset="0"/>
                </a:rPr>
                <a:t>Bài 4: Em hãy dùng thước đo góc để đo rồi viết số đo các góc đỉnh B; cạnh BA, BM và góc đỉnh M cạnh MA, MC?</a:t>
              </a:r>
              <a:endParaRPr lang="vi-VN" sz="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1888" y="3115966"/>
            <a:ext cx="10872552" cy="3862908"/>
            <a:chOff x="4596046" y="2390837"/>
            <a:chExt cx="9095906" cy="285884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66B755B-0C63-28CF-2E2D-6E710026720D}"/>
                </a:ext>
              </a:extLst>
            </p:cNvPr>
            <p:cNvSpPr/>
            <p:nvPr/>
          </p:nvSpPr>
          <p:spPr>
            <a:xfrm>
              <a:off x="4596046" y="2390837"/>
              <a:ext cx="9095906" cy="2743200"/>
            </a:xfrm>
            <a:prstGeom prst="triangle">
              <a:avLst>
                <a:gd name="adj" fmla="val 27846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7F6B04-4B42-A7AB-CDFB-FA453EBF0471}"/>
                </a:ext>
              </a:extLst>
            </p:cNvPr>
            <p:cNvCxnSpPr>
              <a:stCxn id="25" idx="0"/>
            </p:cNvCxnSpPr>
            <p:nvPr/>
          </p:nvCxnSpPr>
          <p:spPr>
            <a:xfrm>
              <a:off x="7128892" y="2390837"/>
              <a:ext cx="1329308" cy="28588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67D5DA3-C9FA-FDAB-9251-71C286833B29}"/>
              </a:ext>
            </a:extLst>
          </p:cNvPr>
          <p:cNvSpPr txBox="1"/>
          <p:nvPr/>
        </p:nvSpPr>
        <p:spPr>
          <a:xfrm>
            <a:off x="6183609" y="2749075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62E763-ED6B-D155-0226-36A5BD5C823E}"/>
              </a:ext>
            </a:extLst>
          </p:cNvPr>
          <p:cNvSpPr txBox="1"/>
          <p:nvPr/>
        </p:nvSpPr>
        <p:spPr>
          <a:xfrm>
            <a:off x="3292626" y="6419509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431B44-70CB-FB39-2EF7-9B8AD6179EC1}"/>
              </a:ext>
            </a:extLst>
          </p:cNvPr>
          <p:cNvSpPr txBox="1"/>
          <p:nvPr/>
        </p:nvSpPr>
        <p:spPr>
          <a:xfrm>
            <a:off x="8143837" y="6773927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909C4C-2876-EF2C-7349-F551C4E489DB}"/>
              </a:ext>
            </a:extLst>
          </p:cNvPr>
          <p:cNvSpPr txBox="1"/>
          <p:nvPr/>
        </p:nvSpPr>
        <p:spPr>
          <a:xfrm>
            <a:off x="14835473" y="6358446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517</Words>
  <Application>Microsoft Office PowerPoint</Application>
  <PresentationFormat>Custom</PresentationFormat>
  <Paragraphs>68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SVN-Newton</vt:lpstr>
      <vt:lpstr>Calibri Light</vt:lpstr>
      <vt:lpstr>Times New Roman</vt:lpstr>
      <vt:lpstr>#9Slide07 IcielHelena</vt:lpstr>
      <vt:lpstr>Calibri</vt:lpstr>
      <vt:lpstr>UTM Avo</vt:lpstr>
      <vt:lpstr>Arial</vt:lpstr>
      <vt:lpstr>Cambria</vt:lpstr>
      <vt:lpstr>Quicksand Bold</vt:lpstr>
      <vt:lpstr>#9Slide07 HoneyCream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Laptop T&amp;T</cp:lastModifiedBy>
  <cp:revision>8</cp:revision>
  <dcterms:created xsi:type="dcterms:W3CDTF">2006-08-16T00:00:00Z</dcterms:created>
  <dcterms:modified xsi:type="dcterms:W3CDTF">2023-11-26T12:06:45Z</dcterms:modified>
  <dc:identifier>DAF04X75fAU</dc:identifier>
</cp:coreProperties>
</file>