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2.wav" ContentType="audio/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4" r:id="rId1"/>
  </p:sldMasterIdLst>
  <p:notesMasterIdLst>
    <p:notesMasterId r:id="rId26"/>
  </p:notesMasterIdLst>
  <p:sldIdLst>
    <p:sldId id="258" r:id="rId2"/>
    <p:sldId id="259" r:id="rId3"/>
    <p:sldId id="285" r:id="rId4"/>
    <p:sldId id="312" r:id="rId5"/>
    <p:sldId id="314" r:id="rId6"/>
    <p:sldId id="313" r:id="rId7"/>
    <p:sldId id="264" r:id="rId8"/>
    <p:sldId id="286" r:id="rId9"/>
    <p:sldId id="288" r:id="rId10"/>
    <p:sldId id="289" r:id="rId11"/>
    <p:sldId id="287" r:id="rId12"/>
    <p:sldId id="290" r:id="rId13"/>
    <p:sldId id="271" r:id="rId14"/>
    <p:sldId id="298" r:id="rId15"/>
    <p:sldId id="297" r:id="rId16"/>
    <p:sldId id="276" r:id="rId17"/>
    <p:sldId id="302" r:id="rId18"/>
    <p:sldId id="304" r:id="rId19"/>
    <p:sldId id="305" r:id="rId20"/>
    <p:sldId id="310" r:id="rId21"/>
    <p:sldId id="309" r:id="rId22"/>
    <p:sldId id="307" r:id="rId23"/>
    <p:sldId id="281" r:id="rId24"/>
    <p:sldId id="283" r:id="rId25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41" autoAdjust="0"/>
    <p:restoredTop sz="93511" autoAdjust="0"/>
  </p:normalViewPr>
  <p:slideViewPr>
    <p:cSldViewPr>
      <p:cViewPr varScale="1">
        <p:scale>
          <a:sx n="80" d="100"/>
          <a:sy n="80" d="100"/>
        </p:scale>
        <p:origin x="792" y="4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467EAD-2B1D-49F6-A36A-FAA27DB11A2A}" type="datetimeFigureOut">
              <a:rPr lang="en-US" smtClean="0"/>
              <a:t>04/20/2026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C8652C-30FF-45AE-B77E-3F5280E6E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074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0" name="Google Shape;3280;g10cdd28a008_0_1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1" name="Google Shape;3281;g10cdd28a008_0_12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Warm-up: Play a small game “ Guess what”</a:t>
            </a: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 divides the class into 2 teams. </a:t>
            </a: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teacher asks SS to look at the picture and time in the past to make a sentence where someone was. If he/she can answer, he/she can get the points for his/her team. </a:t>
            </a: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 asks Ss to repeat full sentences after each picture.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251290-5F4F-4259-8CC9-04BDED659992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7541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Task 1: Listen and point. Repeat. (Track 11.4)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Use flashcards to introduce the vocabulary of the lesson.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Say the words for students to listen and repeat in the chorus.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Say a word for students to repeat then point.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C8652C-30FF-45AE-B77E-3F5280E6E9B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0618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Play track 11.4 for the students to listen to, point to, and repeat the words in chorus and groups.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C8652C-30FF-45AE-B77E-3F5280E6E9B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5553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421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216" y="1085850"/>
            <a:ext cx="6619244" cy="2497186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216" y="3583035"/>
            <a:ext cx="6619244" cy="646065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04/20/2026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2904075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7" y="3600440"/>
            <a:ext cx="6619243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216" y="514350"/>
            <a:ext cx="6619244" cy="27305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7" y="4025494"/>
            <a:ext cx="6619242" cy="37028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04/20/2026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820295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1085850"/>
            <a:ext cx="6619244" cy="14859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2743200"/>
            <a:ext cx="6619244" cy="1771650"/>
          </a:xfrm>
        </p:spPr>
        <p:txBody>
          <a:bodyPr anchor="ctr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04/20/2026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3789051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101" y="1085850"/>
            <a:ext cx="5999486" cy="1742531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7800" y="2828380"/>
            <a:ext cx="5459737" cy="256631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05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3262993"/>
            <a:ext cx="6619244" cy="1257300"/>
          </a:xfrm>
        </p:spPr>
        <p:txBody>
          <a:bodyPr anchor="ctr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04/20/2026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73721" y="728440"/>
            <a:ext cx="601434" cy="1500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915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7868" y="1960341"/>
            <a:ext cx="601434" cy="1500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915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59688975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2343151"/>
            <a:ext cx="6619245" cy="1239885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3583036"/>
            <a:ext cx="6619244" cy="645300"/>
          </a:xfrm>
        </p:spPr>
        <p:txBody>
          <a:bodyPr anchor="t"/>
          <a:lstStyle>
            <a:lvl1pPr marL="0" indent="0" algn="l">
              <a:buNone/>
              <a:defRPr sz="15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04/20/2026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6441925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1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710" y="1485900"/>
            <a:ext cx="2210150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347" y="2000250"/>
            <a:ext cx="2195513" cy="2692004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2745" y="1485900"/>
            <a:ext cx="2202181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4829" y="2000250"/>
            <a:ext cx="2210096" cy="2692004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3525" y="1485900"/>
            <a:ext cx="2199085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3525" y="2000250"/>
            <a:ext cx="2199085" cy="2692004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4607" y="1600200"/>
            <a:ext cx="0" cy="29718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1670" y="1600200"/>
            <a:ext cx="0" cy="297516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04/20/2026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39695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1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347" y="3188212"/>
            <a:ext cx="2205038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347" y="1657350"/>
            <a:ext cx="2205038" cy="1143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347" y="3620409"/>
            <a:ext cx="2205038" cy="49439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032" y="3188212"/>
            <a:ext cx="219789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031" y="1657350"/>
            <a:ext cx="2197894" cy="1143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016" y="3620408"/>
            <a:ext cx="2200805" cy="49439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3525" y="3188212"/>
            <a:ext cx="2199085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3525" y="1657350"/>
            <a:ext cx="2199085" cy="1143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3432" y="3620406"/>
            <a:ext cx="2201998" cy="49439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4607" y="1600200"/>
            <a:ext cx="0" cy="29718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1670" y="1600200"/>
            <a:ext cx="0" cy="297516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04/20/2026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3588691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04/20/2026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4608547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8159" y="322660"/>
            <a:ext cx="1314451" cy="4369594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348" y="665561"/>
            <a:ext cx="5567362" cy="402669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04/20/2026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3158983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8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61038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"/>
          <p:cNvSpPr txBox="1">
            <a:spLocks noGrp="1"/>
          </p:cNvSpPr>
          <p:nvPr>
            <p:ph type="title" hasCustomPrompt="1"/>
          </p:nvPr>
        </p:nvSpPr>
        <p:spPr>
          <a:xfrm>
            <a:off x="3974365" y="1097130"/>
            <a:ext cx="1203900" cy="95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2" name="Google Shape;102;p3"/>
          <p:cNvSpPr txBox="1">
            <a:spLocks noGrp="1"/>
          </p:cNvSpPr>
          <p:nvPr>
            <p:ph type="subTitle" idx="1"/>
          </p:nvPr>
        </p:nvSpPr>
        <p:spPr>
          <a:xfrm>
            <a:off x="2910415" y="3131384"/>
            <a:ext cx="33318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"/>
          <p:cNvSpPr txBox="1">
            <a:spLocks noGrp="1"/>
          </p:cNvSpPr>
          <p:nvPr>
            <p:ph type="title" idx="2"/>
          </p:nvPr>
        </p:nvSpPr>
        <p:spPr>
          <a:xfrm>
            <a:off x="2910415" y="2279925"/>
            <a:ext cx="3331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7645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B1CF2E77-4E87-4338-A6B2-93E833A84A3C}" type="datetimeFigureOut">
              <a:rPr lang="en-US" sz="1400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04/20/2026</a:t>
            </a:fld>
            <a:endParaRPr lang="en-US" sz="1400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400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796E19DA-92E0-4635-8627-DEB5FDE3EBA8}" type="slidenum">
              <a:rPr lang="en-US" sz="1400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sz="1400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0213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7" y="2146300"/>
            <a:ext cx="6619243" cy="1436735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3583036"/>
            <a:ext cx="6619244" cy="645300"/>
          </a:xfrm>
        </p:spPr>
        <p:txBody>
          <a:bodyPr anchor="t"/>
          <a:lstStyle>
            <a:lvl1pPr marL="0" indent="0" algn="l">
              <a:buNone/>
              <a:defRPr sz="15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04/20/2026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219534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485" y="1545432"/>
            <a:ext cx="3297254" cy="3146822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0870" y="1542069"/>
            <a:ext cx="3297256" cy="3150184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04/20/2026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643234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485" y="1428750"/>
            <a:ext cx="329725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485" y="1885950"/>
            <a:ext cx="3297254" cy="2806304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0872" y="1428750"/>
            <a:ext cx="329725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0872" y="1885950"/>
            <a:ext cx="3297254" cy="2806304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04/20/2026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5579855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04/20/2026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426608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04/20/2026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2804129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5" y="1085850"/>
            <a:ext cx="2550798" cy="1085850"/>
          </a:xfrm>
        </p:spPr>
        <p:txBody>
          <a:bodyPr anchor="b"/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8462" y="1085850"/>
            <a:ext cx="3896998" cy="3429000"/>
          </a:xfrm>
        </p:spPr>
        <p:txBody>
          <a:bodyPr anchor="ctr"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5" y="2346961"/>
            <a:ext cx="2550797" cy="2171699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04/20/2026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3898413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430" y="1390644"/>
            <a:ext cx="3819680" cy="1181106"/>
          </a:xfrm>
        </p:spPr>
        <p:txBody>
          <a:bodyPr anchor="b">
            <a:normAutofit/>
          </a:bodyPr>
          <a:lstStyle>
            <a:lvl1pPr algn="l">
              <a:defRPr sz="27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2160" y="857250"/>
            <a:ext cx="2400300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2743200"/>
            <a:ext cx="3813734" cy="1028700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04/20/2026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210457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5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002264"/>
            <a:ext cx="3027759" cy="31412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169261"/>
            <a:ext cx="1141809" cy="1774090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6456759" y="1257300"/>
            <a:ext cx="2114550" cy="211455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60" y="1"/>
            <a:ext cx="1202540" cy="8560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4408" y="4572000"/>
            <a:ext cx="745301" cy="5715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584" y="339538"/>
            <a:ext cx="7053542" cy="105039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484" y="1539689"/>
            <a:ext cx="6709906" cy="31466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616730" y="1343026"/>
            <a:ext cx="742949" cy="2285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825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04/20/2026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713680" y="2418973"/>
            <a:ext cx="2894846" cy="2286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25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4406" y="221797"/>
            <a:ext cx="628649" cy="57576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1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52260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  <p:sldLayoutId id="2147483719" r:id="rId15"/>
    <p:sldLayoutId id="2147483720" r:id="rId16"/>
    <p:sldLayoutId id="2147483721" r:id="rId17"/>
    <p:sldLayoutId id="2147483722" r:id="rId18"/>
    <p:sldLayoutId id="2147483723" r:id="rId19"/>
  </p:sldLayoutIdLst>
  <p:hf sldNum="0" hdr="0" ftr="0" dt="0"/>
  <p:txStyles>
    <p:titleStyle>
      <a:lvl1pPr algn="l" defTabSz="342900" rtl="0" eaLnBrk="1" latinLnBrk="0" hangingPunct="1">
        <a:spcBef>
          <a:spcPct val="0"/>
        </a:spcBef>
        <a:buNone/>
        <a:defRPr sz="315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5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35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2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187950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tmp"/><Relationship Id="rId3" Type="http://schemas.openxmlformats.org/officeDocument/2006/relationships/slideLayout" Target="../slideLayouts/slideLayout18.xml"/><Relationship Id="rId7" Type="http://schemas.microsoft.com/office/2007/relationships/hdphoto" Target="../media/hdphoto3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7.png"/><Relationship Id="rId4" Type="http://schemas.openxmlformats.org/officeDocument/2006/relationships/image" Target="../media/image10.jpeg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tmp"/><Relationship Id="rId3" Type="http://schemas.openxmlformats.org/officeDocument/2006/relationships/slideLayout" Target="../slideLayouts/slideLayout18.xml"/><Relationship Id="rId7" Type="http://schemas.microsoft.com/office/2007/relationships/hdphoto" Target="../media/hdphoto3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7.png"/><Relationship Id="rId4" Type="http://schemas.openxmlformats.org/officeDocument/2006/relationships/image" Target="../media/image10.jpeg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NULL" TargetMode="External"/><Relationship Id="rId7" Type="http://schemas.openxmlformats.org/officeDocument/2006/relationships/image" Target="../media/image7.png"/><Relationship Id="rId12" Type="http://schemas.openxmlformats.org/officeDocument/2006/relationships/image" Target="../media/image2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jpeg"/><Relationship Id="rId11" Type="http://schemas.openxmlformats.org/officeDocument/2006/relationships/image" Target="../media/image28.png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27.tmp"/><Relationship Id="rId4" Type="http://schemas.openxmlformats.org/officeDocument/2006/relationships/slideLayout" Target="../slideLayouts/slideLayout18.xml"/><Relationship Id="rId9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9.png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10.jpeg"/><Relationship Id="rId10" Type="http://schemas.openxmlformats.org/officeDocument/2006/relationships/image" Target="../media/image31.png"/><Relationship Id="rId4" Type="http://schemas.openxmlformats.org/officeDocument/2006/relationships/audio" Target="../media/audio1.wav"/><Relationship Id="rId9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0.jpeg"/><Relationship Id="rId7" Type="http://schemas.openxmlformats.org/officeDocument/2006/relationships/image" Target="../media/image34.tm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tmp"/><Relationship Id="rId5" Type="http://schemas.openxmlformats.org/officeDocument/2006/relationships/image" Target="../media/image32.tmp"/><Relationship Id="rId4" Type="http://schemas.openxmlformats.org/officeDocument/2006/relationships/image" Target="../media/image7.png"/><Relationship Id="rId9" Type="http://schemas.microsoft.com/office/2007/relationships/hdphoto" Target="../media/hdphoto6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0.jpeg"/><Relationship Id="rId7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slide" Target="slide18.xml"/><Relationship Id="rId5" Type="http://schemas.openxmlformats.org/officeDocument/2006/relationships/image" Target="../media/image36.jpe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0.jpeg"/><Relationship Id="rId7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slide" Target="slide18.xml"/><Relationship Id="rId5" Type="http://schemas.openxmlformats.org/officeDocument/2006/relationships/image" Target="../media/image38.pn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0.jpeg"/><Relationship Id="rId7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slide" Target="slide18.xml"/><Relationship Id="rId5" Type="http://schemas.openxmlformats.org/officeDocument/2006/relationships/image" Target="../media/image39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Relationship Id="rId9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0.jpeg"/><Relationship Id="rId7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slide" Target="slide18.xml"/><Relationship Id="rId5" Type="http://schemas.openxmlformats.org/officeDocument/2006/relationships/image" Target="../media/image40.pn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0.jpeg"/><Relationship Id="rId7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slide" Target="slide18.xml"/><Relationship Id="rId5" Type="http://schemas.openxmlformats.org/officeDocument/2006/relationships/image" Target="../media/image41.png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0.jpeg"/><Relationship Id="rId7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slide" Target="slide18.xml"/><Relationship Id="rId5" Type="http://schemas.openxmlformats.org/officeDocument/2006/relationships/image" Target="../media/image42.png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tmp"/><Relationship Id="rId3" Type="http://schemas.openxmlformats.org/officeDocument/2006/relationships/audio" Target="../media/audio2.wav"/><Relationship Id="rId7" Type="http://schemas.openxmlformats.org/officeDocument/2006/relationships/image" Target="../media/image12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svg"/><Relationship Id="rId5" Type="http://schemas.openxmlformats.org/officeDocument/2006/relationships/image" Target="../media/image7.pn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svg"/><Relationship Id="rId5" Type="http://schemas.openxmlformats.org/officeDocument/2006/relationships/image" Target="../media/image11.sv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16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svg"/><Relationship Id="rId5" Type="http://schemas.openxmlformats.org/officeDocument/2006/relationships/image" Target="../media/image7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audio" Target="../media/audio2.wav"/><Relationship Id="rId7" Type="http://schemas.openxmlformats.org/officeDocument/2006/relationships/image" Target="../media/image18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svg"/><Relationship Id="rId5" Type="http://schemas.openxmlformats.org/officeDocument/2006/relationships/image" Target="../media/image7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0.tm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10.jpeg"/><Relationship Id="rId10" Type="http://schemas.openxmlformats.org/officeDocument/2006/relationships/image" Target="../media/image22.png"/><Relationship Id="rId4" Type="http://schemas.openxmlformats.org/officeDocument/2006/relationships/notesSlide" Target="../notesSlides/notesSlide3.xml"/><Relationship Id="rId9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tmp"/><Relationship Id="rId3" Type="http://schemas.openxmlformats.org/officeDocument/2006/relationships/slideLayout" Target="../slideLayouts/slideLayout18.xml"/><Relationship Id="rId7" Type="http://schemas.microsoft.com/office/2007/relationships/hdphoto" Target="../media/hdphoto3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7.png"/><Relationship Id="rId4" Type="http://schemas.openxmlformats.org/officeDocument/2006/relationships/image" Target="../media/image10.jpe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3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6" name="Google Shape;3286;p36"/>
          <p:cNvSpPr/>
          <p:nvPr/>
        </p:nvSpPr>
        <p:spPr>
          <a:xfrm>
            <a:off x="5064025" y="5757600"/>
            <a:ext cx="4600" cy="17500"/>
          </a:xfrm>
          <a:custGeom>
            <a:avLst/>
            <a:gdLst/>
            <a:ahLst/>
            <a:cxnLst/>
            <a:rect l="l" t="t" r="r" b="b"/>
            <a:pathLst>
              <a:path w="184" h="700" extrusionOk="0">
                <a:moveTo>
                  <a:pt x="183" y="0"/>
                </a:moveTo>
                <a:cubicBezTo>
                  <a:pt x="158" y="25"/>
                  <a:pt x="154" y="50"/>
                  <a:pt x="153" y="108"/>
                </a:cubicBezTo>
                <a:lnTo>
                  <a:pt x="153" y="108"/>
                </a:lnTo>
                <a:cubicBezTo>
                  <a:pt x="163" y="72"/>
                  <a:pt x="173" y="36"/>
                  <a:pt x="183" y="0"/>
                </a:cubicBezTo>
                <a:close/>
                <a:moveTo>
                  <a:pt x="153" y="108"/>
                </a:moveTo>
                <a:cubicBezTo>
                  <a:pt x="102" y="294"/>
                  <a:pt x="51" y="497"/>
                  <a:pt x="1" y="699"/>
                </a:cubicBezTo>
                <a:lnTo>
                  <a:pt x="153" y="152"/>
                </a:lnTo>
                <a:cubicBezTo>
                  <a:pt x="153" y="136"/>
                  <a:pt x="153" y="121"/>
                  <a:pt x="153" y="108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87" name="Google Shape;3287;p36"/>
          <p:cNvSpPr/>
          <p:nvPr/>
        </p:nvSpPr>
        <p:spPr>
          <a:xfrm>
            <a:off x="3499400" y="5814600"/>
            <a:ext cx="4600" cy="20525"/>
          </a:xfrm>
          <a:custGeom>
            <a:avLst/>
            <a:gdLst/>
            <a:ahLst/>
            <a:cxnLst/>
            <a:rect l="l" t="t" r="r" b="b"/>
            <a:pathLst>
              <a:path w="184" h="821" extrusionOk="0">
                <a:moveTo>
                  <a:pt x="1" y="0"/>
                </a:moveTo>
                <a:cubicBezTo>
                  <a:pt x="1" y="61"/>
                  <a:pt x="1" y="91"/>
                  <a:pt x="31" y="182"/>
                </a:cubicBezTo>
                <a:lnTo>
                  <a:pt x="183" y="821"/>
                </a:lnTo>
                <a:cubicBezTo>
                  <a:pt x="123" y="547"/>
                  <a:pt x="92" y="304"/>
                  <a:pt x="1" y="0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88" name="Google Shape;3288;p36"/>
          <p:cNvSpPr/>
          <p:nvPr/>
        </p:nvSpPr>
        <p:spPr>
          <a:xfrm>
            <a:off x="3595150" y="5724150"/>
            <a:ext cx="3825" cy="15225"/>
          </a:xfrm>
          <a:custGeom>
            <a:avLst/>
            <a:gdLst/>
            <a:ahLst/>
            <a:cxnLst/>
            <a:rect l="l" t="t" r="r" b="b"/>
            <a:pathLst>
              <a:path w="153" h="609" extrusionOk="0">
                <a:moveTo>
                  <a:pt x="1" y="1"/>
                </a:moveTo>
                <a:lnTo>
                  <a:pt x="1" y="1"/>
                </a:lnTo>
                <a:cubicBezTo>
                  <a:pt x="45" y="155"/>
                  <a:pt x="89" y="309"/>
                  <a:pt x="121" y="452"/>
                </a:cubicBezTo>
                <a:lnTo>
                  <a:pt x="121" y="452"/>
                </a:lnTo>
                <a:lnTo>
                  <a:pt x="62" y="153"/>
                </a:lnTo>
                <a:cubicBezTo>
                  <a:pt x="62" y="62"/>
                  <a:pt x="62" y="31"/>
                  <a:pt x="1" y="1"/>
                </a:cubicBezTo>
                <a:close/>
                <a:moveTo>
                  <a:pt x="121" y="452"/>
                </a:moveTo>
                <a:lnTo>
                  <a:pt x="153" y="609"/>
                </a:lnTo>
                <a:cubicBezTo>
                  <a:pt x="144" y="559"/>
                  <a:pt x="134" y="506"/>
                  <a:pt x="121" y="45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89" name="Google Shape;3289;p36"/>
          <p:cNvSpPr/>
          <p:nvPr/>
        </p:nvSpPr>
        <p:spPr>
          <a:xfrm>
            <a:off x="2427200" y="5819150"/>
            <a:ext cx="12950" cy="9150"/>
          </a:xfrm>
          <a:custGeom>
            <a:avLst/>
            <a:gdLst/>
            <a:ahLst/>
            <a:cxnLst/>
            <a:rect l="l" t="t" r="r" b="b"/>
            <a:pathLst>
              <a:path w="518" h="366" extrusionOk="0">
                <a:moveTo>
                  <a:pt x="517" y="0"/>
                </a:moveTo>
                <a:lnTo>
                  <a:pt x="517" y="0"/>
                </a:lnTo>
                <a:cubicBezTo>
                  <a:pt x="435" y="50"/>
                  <a:pt x="343" y="126"/>
                  <a:pt x="248" y="200"/>
                </a:cubicBezTo>
                <a:lnTo>
                  <a:pt x="248" y="200"/>
                </a:lnTo>
                <a:lnTo>
                  <a:pt x="457" y="61"/>
                </a:lnTo>
                <a:cubicBezTo>
                  <a:pt x="487" y="61"/>
                  <a:pt x="517" y="31"/>
                  <a:pt x="517" y="0"/>
                </a:cubicBezTo>
                <a:close/>
                <a:moveTo>
                  <a:pt x="248" y="200"/>
                </a:moveTo>
                <a:lnTo>
                  <a:pt x="1" y="365"/>
                </a:lnTo>
                <a:cubicBezTo>
                  <a:pt x="84" y="323"/>
                  <a:pt x="167" y="263"/>
                  <a:pt x="248" y="200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52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4" y="4185474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807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1480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611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704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260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034" y="4185474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Google Shape;3283;p36"/>
          <p:cNvSpPr/>
          <p:nvPr/>
        </p:nvSpPr>
        <p:spPr>
          <a:xfrm>
            <a:off x="2819400" y="1374376"/>
            <a:ext cx="3871800" cy="498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434343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" name="Google Shape;3284;p36"/>
          <p:cNvSpPr txBox="1">
            <a:spLocks/>
          </p:cNvSpPr>
          <p:nvPr/>
        </p:nvSpPr>
        <p:spPr>
          <a:xfrm>
            <a:off x="1344965" y="149388"/>
            <a:ext cx="6697464" cy="1333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Changa One"/>
              <a:buNone/>
              <a:defRPr sz="1519" b="0" i="0" u="none" strike="noStrike" cap="none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pPr>
              <a:buClr>
                <a:srgbClr val="F7AE54"/>
              </a:buClr>
            </a:pPr>
            <a:r>
              <a:rPr lang="en-US" sz="4400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Unit 11: Before our time</a:t>
            </a:r>
            <a:endParaRPr lang="en-US" sz="4000" kern="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6" name="Google Shape;3285;p36"/>
          <p:cNvSpPr txBox="1">
            <a:spLocks/>
          </p:cNvSpPr>
          <p:nvPr/>
        </p:nvSpPr>
        <p:spPr>
          <a:xfrm>
            <a:off x="2923126" y="1456101"/>
            <a:ext cx="3630073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b="1" kern="0" dirty="0">
                <a:solidFill>
                  <a:srgbClr val="261D2A"/>
                </a:solidFill>
                <a:latin typeface="Comic Sans MS" panose="030F0702030302020204" pitchFamily="66" charset="0"/>
              </a:rPr>
              <a:t>Lesson 2: Task 1, 2, 3</a:t>
            </a:r>
          </a:p>
        </p:txBody>
      </p:sp>
      <p:pic>
        <p:nvPicPr>
          <p:cNvPr id="90" name="Picture 8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6148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564x/66/6b/5a/666b5a3c921fa1ec4fb80ed4552f7abf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245" y="-5198"/>
            <a:ext cx="9168245" cy="5232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4" name="Picture 2" descr="https://i.pinimg.com/564x/44/50/f8/4450f8091a67314ef0c970afdff9e86b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52" t="21858" r="14011" b="25884"/>
          <a:stretch/>
        </p:blipFill>
        <p:spPr bwMode="auto">
          <a:xfrm>
            <a:off x="7206711" y="3401289"/>
            <a:ext cx="1919971" cy="1665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lowchart: Terminator 4"/>
          <p:cNvSpPr/>
          <p:nvPr/>
        </p:nvSpPr>
        <p:spPr>
          <a:xfrm>
            <a:off x="3281795" y="3714750"/>
            <a:ext cx="2514600" cy="609600"/>
          </a:xfrm>
          <a:prstGeom prst="flowChartTerminator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scary</a:t>
            </a:r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361950"/>
            <a:ext cx="4876800" cy="32298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track 11.4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421.6672" end="3304.6434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48141" y="1695450"/>
            <a:ext cx="609600" cy="609600"/>
          </a:xfrm>
          <a:prstGeom prst="rect">
            <a:avLst/>
          </a:prstGeom>
        </p:spPr>
      </p:pic>
      <p:pic>
        <p:nvPicPr>
          <p:cNvPr id="8" name="track 11.4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421.6672" end="3304.6434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325388" y="22215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471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3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33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564x/66/6b/5a/666b5a3c921fa1ec4fb80ed4552f7abf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245" y="-5198"/>
            <a:ext cx="9168245" cy="5232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4" name="Picture 2" descr="https://i.pinimg.com/564x/44/50/f8/4450f8091a67314ef0c970afdff9e86b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52" t="21858" r="14011" b="25884"/>
          <a:stretch/>
        </p:blipFill>
        <p:spPr bwMode="auto">
          <a:xfrm>
            <a:off x="7206711" y="3401289"/>
            <a:ext cx="1919971" cy="1665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lowchart: Terminator 4"/>
          <p:cNvSpPr/>
          <p:nvPr/>
        </p:nvSpPr>
        <p:spPr>
          <a:xfrm>
            <a:off x="3281795" y="3714750"/>
            <a:ext cx="2514600" cy="609600"/>
          </a:xfrm>
          <a:prstGeom prst="flowChartTerminator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strong</a:t>
            </a:r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514350"/>
            <a:ext cx="4495800" cy="30890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track 11.4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816.336" end="766.29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48141" y="2175286"/>
            <a:ext cx="609600" cy="609600"/>
          </a:xfrm>
          <a:prstGeom prst="rect">
            <a:avLst/>
          </a:prstGeom>
        </p:spPr>
      </p:pic>
      <p:pic>
        <p:nvPicPr>
          <p:cNvPr id="8" name="track 11.4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816.336" end="766.29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82357" y="15656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471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4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8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564x/66/6b/5a/666b5a3c921fa1ec4fb80ed4552f7abf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245" y="-5198"/>
            <a:ext cx="9168245" cy="5232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4" name="Picture 2" descr="https://i.pinimg.com/564x/44/50/f8/4450f8091a67314ef0c970afdff9e86b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52" t="21858" r="14011" b="25884"/>
          <a:stretch/>
        </p:blipFill>
        <p:spPr bwMode="auto">
          <a:xfrm>
            <a:off x="7985302" y="4076692"/>
            <a:ext cx="1141380" cy="99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85800" y="3619493"/>
            <a:ext cx="1280160" cy="457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rgbClr val="00B05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dinosaur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922196" y="3619493"/>
            <a:ext cx="1280160" cy="457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rgbClr val="00B05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scary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718955" y="3619493"/>
            <a:ext cx="1280160" cy="457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rgbClr val="00B05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huge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84407" y="3619493"/>
            <a:ext cx="1280160" cy="457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rgbClr val="00B05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strong</a:t>
            </a:r>
          </a:p>
        </p:txBody>
      </p:sp>
      <p:sp>
        <p:nvSpPr>
          <p:cNvPr id="3" name="Rectangle 2"/>
          <p:cNvSpPr/>
          <p:nvPr/>
        </p:nvSpPr>
        <p:spPr>
          <a:xfrm>
            <a:off x="306448" y="344022"/>
            <a:ext cx="5899372" cy="4616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9050">
            <a:solidFill>
              <a:srgbClr val="00B050"/>
            </a:solidFill>
            <a:prstDash val="sysDot"/>
          </a:ln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400" b="1" kern="0" dirty="0">
                <a:ln/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1. Listen and point. Repeat. Tr.11.4.</a:t>
            </a:r>
          </a:p>
        </p:txBody>
      </p:sp>
      <p:pic>
        <p:nvPicPr>
          <p:cNvPr id="11" name="Picture 10" descr="Screen Clippi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48" y="1276350"/>
            <a:ext cx="8380352" cy="2057400"/>
          </a:xfrm>
          <a:prstGeom prst="rect">
            <a:avLst/>
          </a:prstGeom>
        </p:spPr>
      </p:pic>
      <p:pic>
        <p:nvPicPr>
          <p:cNvPr id="13" name="Picture 2" descr="ƯU ĐÃI HOT - GIÁ SỐC TẬN NÓC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2" t="16067" r="54694" b="11839"/>
          <a:stretch/>
        </p:blipFill>
        <p:spPr bwMode="auto">
          <a:xfrm>
            <a:off x="6433595" y="179434"/>
            <a:ext cx="550812" cy="790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rack 11.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93381" y="57782"/>
            <a:ext cx="609600" cy="609600"/>
          </a:xfrm>
          <a:prstGeom prst="rect">
            <a:avLst/>
          </a:prstGeom>
        </p:spPr>
      </p:pic>
      <p:pic>
        <p:nvPicPr>
          <p:cNvPr id="14" name="track 11.4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0105.5024" end="8908.168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93381" y="676755"/>
            <a:ext cx="609600" cy="609600"/>
          </a:xfrm>
          <a:prstGeom prst="rect">
            <a:avLst/>
          </a:prstGeom>
        </p:spPr>
      </p:pic>
      <p:pic>
        <p:nvPicPr>
          <p:cNvPr id="15" name="track 11.4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2883.3184" end="5842.992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48141" y="1203656"/>
            <a:ext cx="609600" cy="609600"/>
          </a:xfrm>
          <a:prstGeom prst="rect">
            <a:avLst/>
          </a:prstGeom>
        </p:spPr>
      </p:pic>
      <p:pic>
        <p:nvPicPr>
          <p:cNvPr id="16" name="track 11.4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5421.6672" end="3304.6434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48141" y="1695450"/>
            <a:ext cx="609600" cy="609600"/>
          </a:xfrm>
          <a:prstGeom prst="rect">
            <a:avLst/>
          </a:prstGeom>
        </p:spPr>
      </p:pic>
      <p:pic>
        <p:nvPicPr>
          <p:cNvPr id="17" name="track 11.4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7816.336" end="766.29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48141" y="21752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85406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00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5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34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34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48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2296" y="4207018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" name="Picture 2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214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070" y="2177016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2" name="Rounded Rectangle 211"/>
          <p:cNvSpPr/>
          <p:nvPr/>
        </p:nvSpPr>
        <p:spPr>
          <a:xfrm>
            <a:off x="2873116" y="1051124"/>
            <a:ext cx="4931007" cy="1063802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>
              <a:solidFill>
                <a:srgbClr val="261D2A"/>
              </a:solidFill>
              <a:sym typeface="Arial"/>
            </a:endParaRPr>
          </a:p>
        </p:txBody>
      </p:sp>
      <p:sp>
        <p:nvSpPr>
          <p:cNvPr id="218" name="Google Shape;158;p24"/>
          <p:cNvSpPr txBox="1">
            <a:spLocks/>
          </p:cNvSpPr>
          <p:nvPr/>
        </p:nvSpPr>
        <p:spPr>
          <a:xfrm>
            <a:off x="3241689" y="1201049"/>
            <a:ext cx="4775205" cy="785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arrio"/>
              <a:buNone/>
              <a:defRPr sz="3600" b="0" i="0" u="none" strike="noStrike" cap="none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4597CE"/>
              </a:buClr>
            </a:pPr>
            <a:r>
              <a:rPr lang="en-US" sz="4400" b="1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Practice</a:t>
            </a:r>
          </a:p>
        </p:txBody>
      </p:sp>
      <p:sp>
        <p:nvSpPr>
          <p:cNvPr id="219" name="Google Shape;1260;p37"/>
          <p:cNvSpPr/>
          <p:nvPr/>
        </p:nvSpPr>
        <p:spPr>
          <a:xfrm>
            <a:off x="2388326" y="1059455"/>
            <a:ext cx="1020900" cy="1020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0" name="Google Shape;1262;p37"/>
          <p:cNvSpPr txBox="1">
            <a:spLocks noGrp="1"/>
          </p:cNvSpPr>
          <p:nvPr>
            <p:ph type="ctrTitle"/>
          </p:nvPr>
        </p:nvSpPr>
        <p:spPr>
          <a:xfrm>
            <a:off x="1535974" y="1188213"/>
            <a:ext cx="2724863" cy="8110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solidFill>
                  <a:srgbClr val="FF0000"/>
                </a:solidFill>
                <a:latin typeface="Comic Sans MS" panose="030F0702030302020204" pitchFamily="66" charset="0"/>
                <a:cs typeface="Barrio" panose="020B0604020202020204" charset="0"/>
              </a:rPr>
              <a:t>3</a:t>
            </a:r>
            <a:endParaRPr sz="4400" dirty="0">
              <a:solidFill>
                <a:srgbClr val="FF0000"/>
              </a:solidFill>
              <a:latin typeface="Comic Sans MS" panose="030F0702030302020204" pitchFamily="66" charset="0"/>
              <a:cs typeface="Barrio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6609653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564x/66/6b/5a/666b5a3c921fa1ec4fb80ed4552f7abf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245" y="-5198"/>
            <a:ext cx="9168245" cy="5232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57200" y="819150"/>
            <a:ext cx="3886200" cy="24384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45523" y="819150"/>
            <a:ext cx="3810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Ann: </a:t>
            </a: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Look at the photo. I was at the museum last week. There were scary dinosaurs.</a:t>
            </a:r>
          </a:p>
        </p:txBody>
      </p:sp>
      <p:sp>
        <p:nvSpPr>
          <p:cNvPr id="5" name="Rectangle 4"/>
          <p:cNvSpPr/>
          <p:nvPr/>
        </p:nvSpPr>
        <p:spPr>
          <a:xfrm>
            <a:off x="555384" y="2338428"/>
            <a:ext cx="33554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Harry: </a:t>
            </a: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Wow! These bones are so big!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572000" y="819150"/>
            <a:ext cx="4070798" cy="24384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0" y="819150"/>
            <a:ext cx="40707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Ann: </a:t>
            </a: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They’re the bones of a T.rex. T.rex was a strong dinosaur. Its favourite food was meat.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46195" y="2834069"/>
            <a:ext cx="2839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Ann: </a:t>
            </a: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Yes, it does.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90600" y="3401289"/>
            <a:ext cx="77283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T.rex was a scary dinosaur.                 Yes        No</a:t>
            </a:r>
          </a:p>
          <a:p>
            <a:pPr marL="457200" indent="-457200">
              <a:buAutoNum type="arabicPeriod"/>
            </a:pP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Its favourite food was meat.              Yes        No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324600" y="3401289"/>
            <a:ext cx="422062" cy="372339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324600" y="3870320"/>
            <a:ext cx="422062" cy="372339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673647" y="3381646"/>
            <a:ext cx="422062" cy="372339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673647" y="3870320"/>
            <a:ext cx="422062" cy="372339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8" name="Picture 4" descr="Bright Red Tick Clip Art at Clker.com - vector clip art online, royalty  free &amp; public domai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5430" y="3117783"/>
            <a:ext cx="573733" cy="59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Bright Red Tick Clip Art at Clker.com - vector clip art online, royalty  free &amp; public domai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591" y="3613466"/>
            <a:ext cx="573733" cy="59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Broadcasting Cartoon Loudspeaker, Take horn man, people, fM Broadcasting,  speaker png | PNGWi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4674" l="10000" r="90000">
                        <a14:foregroundMark x1="26304" y1="37065" x2="29783" y2="38261"/>
                        <a14:foregroundMark x1="59565" y1="27391" x2="53152" y2="32717"/>
                        <a14:foregroundMark x1="62065" y1="23043" x2="64891" y2="34783"/>
                        <a14:foregroundMark x1="50652" y1="33261" x2="46304" y2="36304"/>
                        <a14:foregroundMark x1="61304" y1="66522" x2="61522" y2="75435"/>
                        <a14:foregroundMark x1="61522" y1="65435" x2="58261" y2="72391"/>
                        <a14:foregroundMark x1="35435" y1="83478" x2="35435" y2="83478"/>
                        <a14:foregroundMark x1="32391" y1="83043" x2="36413" y2="83478"/>
                        <a14:foregroundMark x1="36630" y1="78152" x2="35870" y2="80761"/>
                        <a14:foregroundMark x1="33587" y1="52065" x2="37174" y2="50000"/>
                        <a14:foregroundMark x1="37935" y1="83043" x2="37935" y2="83043"/>
                        <a14:foregroundMark x1="33370" y1="62935" x2="33370" y2="62935"/>
                        <a14:foregroundMark x1="31630" y1="62391" x2="31630" y2="62391"/>
                        <a14:foregroundMark x1="33152" y1="61630" x2="33152" y2="61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60" t="22803" r="15815" b="7991"/>
          <a:stretch/>
        </p:blipFill>
        <p:spPr bwMode="auto">
          <a:xfrm>
            <a:off x="56082" y="3912284"/>
            <a:ext cx="1342737" cy="1325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rack 11.5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104.756" end="22213.6051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203167" y="1095039"/>
            <a:ext cx="609600" cy="609600"/>
          </a:xfrm>
          <a:prstGeom prst="rect">
            <a:avLst/>
          </a:prstGeom>
        </p:spPr>
      </p:pic>
      <p:pic>
        <p:nvPicPr>
          <p:cNvPr id="21" name="track 11.5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468.5824" end="17357.1891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185238" y="1704639"/>
            <a:ext cx="609600" cy="609600"/>
          </a:xfrm>
          <a:prstGeom prst="rect">
            <a:avLst/>
          </a:prstGeom>
        </p:spPr>
      </p:pic>
      <p:pic>
        <p:nvPicPr>
          <p:cNvPr id="22" name="track 11.5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343.9136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195174" y="2896456"/>
            <a:ext cx="609600" cy="609600"/>
          </a:xfrm>
          <a:prstGeom prst="rect">
            <a:avLst/>
          </a:prstGeom>
        </p:spPr>
      </p:pic>
      <p:pic>
        <p:nvPicPr>
          <p:cNvPr id="23" name="track 11.5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684.7328" end="5665.819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185238" y="2286856"/>
            <a:ext cx="609600" cy="609600"/>
          </a:xfrm>
          <a:prstGeom prst="rect">
            <a:avLst/>
          </a:prstGeom>
        </p:spPr>
      </p:pic>
      <p:pic>
        <p:nvPicPr>
          <p:cNvPr id="24" name="track 11.5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104.756" end="22213.6051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753600" y="994380"/>
            <a:ext cx="609600" cy="609600"/>
          </a:xfrm>
          <a:prstGeom prst="rect">
            <a:avLst/>
          </a:prstGeom>
        </p:spPr>
      </p:pic>
      <p:pic>
        <p:nvPicPr>
          <p:cNvPr id="25" name="track 11.5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468.5824" end="17357.1891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735671" y="1603980"/>
            <a:ext cx="609600" cy="609600"/>
          </a:xfrm>
          <a:prstGeom prst="rect">
            <a:avLst/>
          </a:prstGeom>
        </p:spPr>
      </p:pic>
      <p:pic>
        <p:nvPicPr>
          <p:cNvPr id="26" name="track 11.5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343.9136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745607" y="2795797"/>
            <a:ext cx="609600" cy="609600"/>
          </a:xfrm>
          <a:prstGeom prst="rect">
            <a:avLst/>
          </a:prstGeom>
        </p:spPr>
      </p:pic>
      <p:pic>
        <p:nvPicPr>
          <p:cNvPr id="27" name="track 11.5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684.7328" end="5665.819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735671" y="2186197"/>
            <a:ext cx="609600" cy="609600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457200" y="198433"/>
            <a:ext cx="5456943" cy="4616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9050">
            <a:solidFill>
              <a:srgbClr val="00B050"/>
            </a:solidFill>
            <a:prstDash val="sysDot"/>
          </a:ln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400" b="1" kern="0" dirty="0">
                <a:ln/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2. Listen </a:t>
            </a:r>
            <a:r>
              <a:rPr lang="el-GR" sz="2400" b="1" kern="0" dirty="0">
                <a:ln/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α</a:t>
            </a:r>
            <a:r>
              <a:rPr lang="en-US" sz="2400" b="1" kern="0" dirty="0">
                <a:ln/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nd re</a:t>
            </a:r>
            <a:r>
              <a:rPr lang="el-GR" sz="2400" b="1" kern="0" dirty="0">
                <a:ln/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α</a:t>
            </a:r>
            <a:r>
              <a:rPr lang="en-US" sz="2400" b="1" kern="0" dirty="0">
                <a:ln/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d. Tick. Tr.11.5.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F6F4EC-F4C8-D240-FEA1-493CB48A3690}"/>
              </a:ext>
            </a:extLst>
          </p:cNvPr>
          <p:cNvSpPr txBox="1"/>
          <p:nvPr/>
        </p:nvSpPr>
        <p:spPr>
          <a:xfrm>
            <a:off x="4596768" y="2338386"/>
            <a:ext cx="34836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Harry: </a:t>
            </a: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It looks scary. </a:t>
            </a:r>
          </a:p>
        </p:txBody>
      </p:sp>
      <p:pic>
        <p:nvPicPr>
          <p:cNvPr id="4" name="track 11.5.wav">
            <a:hlinkClick r:id="" action="ppaction://media"/>
            <a:extLst>
              <a:ext uri="{FF2B5EF4-FFF2-40B4-BE49-F238E27FC236}">
                <a16:creationId xmlns:a16="http://schemas.microsoft.com/office/drawing/2014/main" id="{2E2EAB25-7D57-C95A-98E2-5F9BF4CC94F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280" end="2706.18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341183" y="3478673"/>
            <a:ext cx="609600" cy="609600"/>
          </a:xfrm>
          <a:prstGeom prst="rect">
            <a:avLst/>
          </a:prstGeom>
        </p:spPr>
      </p:pic>
      <p:pic>
        <p:nvPicPr>
          <p:cNvPr id="13" name="track 11.5.wav">
            <a:hlinkClick r:id="" action="ppaction://media"/>
            <a:extLst>
              <a:ext uri="{FF2B5EF4-FFF2-40B4-BE49-F238E27FC236}">
                <a16:creationId xmlns:a16="http://schemas.microsoft.com/office/drawing/2014/main" id="{94BA7189-6A29-C176-EF97-71CAE73E2B1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280" end="2706.18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900326" y="34688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129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5346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5346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36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5346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5346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85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2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5346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5346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133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5346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5346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6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5346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5346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33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836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485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233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1133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269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8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564x/66/6b/5a/666b5a3c921fa1ec4fb80ed4552f7ab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245" y="-5198"/>
            <a:ext cx="9168245" cy="5232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6448" y="344022"/>
            <a:ext cx="2702984" cy="4616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9050">
            <a:solidFill>
              <a:srgbClr val="00B050"/>
            </a:solidFill>
            <a:prstDash val="sysDot"/>
          </a:ln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400" b="1" kern="0" dirty="0">
                <a:ln/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3. Look and say.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544169" y="1266812"/>
            <a:ext cx="2632136" cy="3048000"/>
            <a:chOff x="544169" y="1266812"/>
            <a:chExt cx="2632136" cy="3048000"/>
          </a:xfrm>
        </p:grpSpPr>
        <p:sp>
          <p:nvSpPr>
            <p:cNvPr id="8" name="Rounded Rectangle 7"/>
            <p:cNvSpPr/>
            <p:nvPr/>
          </p:nvSpPr>
          <p:spPr>
            <a:xfrm>
              <a:off x="544169" y="1266812"/>
              <a:ext cx="2632136" cy="304800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" name="Picture 1" descr="Screen Clippi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0260" y="1447212"/>
              <a:ext cx="1714739" cy="123842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9" name="Rectangle 8"/>
            <p:cNvSpPr/>
            <p:nvPr/>
          </p:nvSpPr>
          <p:spPr>
            <a:xfrm>
              <a:off x="588392" y="2826091"/>
              <a:ext cx="240803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rgbClr val="002060"/>
                  </a:solidFill>
                  <a:latin typeface="Comic Sans MS" panose="030F0702030302020204" pitchFamily="66" charset="0"/>
                </a:rPr>
                <a:t>1 T. rex / sc</a:t>
              </a:r>
              <a:r>
                <a:rPr lang="el-GR" sz="2400" dirty="0">
                  <a:solidFill>
                    <a:srgbClr val="002060"/>
                  </a:solidFill>
                  <a:latin typeface="Comic Sans MS" panose="030F0702030302020204" pitchFamily="66" charset="0"/>
                </a:rPr>
                <a:t>α</a:t>
              </a:r>
              <a:r>
                <a:rPr lang="en-US" sz="2400" dirty="0">
                  <a:solidFill>
                    <a:srgbClr val="002060"/>
                  </a:solidFill>
                  <a:latin typeface="Comic Sans MS" panose="030F0702030302020204" pitchFamily="66" charset="0"/>
                </a:rPr>
                <a:t>ry</a:t>
              </a:r>
            </a:p>
          </p:txBody>
        </p:sp>
      </p:grpSp>
      <p:sp>
        <p:nvSpPr>
          <p:cNvPr id="11" name="Rectangle 10"/>
          <p:cNvSpPr/>
          <p:nvPr/>
        </p:nvSpPr>
        <p:spPr>
          <a:xfrm>
            <a:off x="588392" y="3584625"/>
            <a:ext cx="26148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T. rex was sc</a:t>
            </a:r>
            <a:r>
              <a:rPr lang="el-GR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α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ry.</a:t>
            </a:r>
          </a:p>
        </p:txBody>
      </p:sp>
      <p:sp>
        <p:nvSpPr>
          <p:cNvPr id="10" name="Down Arrow 9"/>
          <p:cNvSpPr/>
          <p:nvPr/>
        </p:nvSpPr>
        <p:spPr>
          <a:xfrm>
            <a:off x="1672470" y="3241386"/>
            <a:ext cx="251069" cy="343239"/>
          </a:xfrm>
          <a:prstGeom prst="downArrow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3335869" y="1190214"/>
            <a:ext cx="2649701" cy="3048000"/>
            <a:chOff x="3335869" y="1190214"/>
            <a:chExt cx="2649701" cy="3048000"/>
          </a:xfrm>
        </p:grpSpPr>
        <p:sp>
          <p:nvSpPr>
            <p:cNvPr id="13" name="Rounded Rectangle 12"/>
            <p:cNvSpPr/>
            <p:nvPr/>
          </p:nvSpPr>
          <p:spPr>
            <a:xfrm>
              <a:off x="3335869" y="1190214"/>
              <a:ext cx="2632136" cy="304800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" name="Picture 2" descr="Screen Clippi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4567" y="1466265"/>
              <a:ext cx="1714739" cy="124794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5" name="Rectangle 14"/>
            <p:cNvSpPr/>
            <p:nvPr/>
          </p:nvSpPr>
          <p:spPr>
            <a:xfrm>
              <a:off x="3378766" y="2867652"/>
              <a:ext cx="260680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rgbClr val="002060"/>
                  </a:solidFill>
                  <a:latin typeface="Comic Sans MS" panose="030F0702030302020204" pitchFamily="66" charset="0"/>
                </a:rPr>
                <a:t>2 T. rex / strong</a:t>
              </a:r>
            </a:p>
          </p:txBody>
        </p:sp>
      </p:grpSp>
      <p:sp>
        <p:nvSpPr>
          <p:cNvPr id="16" name="Rectangle 15"/>
          <p:cNvSpPr/>
          <p:nvPr/>
        </p:nvSpPr>
        <p:spPr>
          <a:xfrm>
            <a:off x="3300219" y="3626186"/>
            <a:ext cx="27638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T. rex was strong.</a:t>
            </a:r>
          </a:p>
        </p:txBody>
      </p:sp>
      <p:sp>
        <p:nvSpPr>
          <p:cNvPr id="17" name="Down Arrow 16"/>
          <p:cNvSpPr/>
          <p:nvPr/>
        </p:nvSpPr>
        <p:spPr>
          <a:xfrm>
            <a:off x="4462844" y="3282947"/>
            <a:ext cx="251069" cy="343239"/>
          </a:xfrm>
          <a:prstGeom prst="downArrow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6092557" y="1120459"/>
            <a:ext cx="2632136" cy="3048000"/>
            <a:chOff x="6092557" y="1120459"/>
            <a:chExt cx="2632136" cy="3048000"/>
          </a:xfrm>
        </p:grpSpPr>
        <p:sp>
          <p:nvSpPr>
            <p:cNvPr id="14" name="Rounded Rectangle 13"/>
            <p:cNvSpPr/>
            <p:nvPr/>
          </p:nvSpPr>
          <p:spPr>
            <a:xfrm>
              <a:off x="6092557" y="1120459"/>
              <a:ext cx="2632136" cy="304800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" name="Picture 6" descr="Screen Clippi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1175" y="1447212"/>
              <a:ext cx="1657581" cy="126700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8" name="Rectangle 17"/>
            <p:cNvSpPr/>
            <p:nvPr/>
          </p:nvSpPr>
          <p:spPr>
            <a:xfrm>
              <a:off x="6137613" y="2867652"/>
              <a:ext cx="234872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rgbClr val="002060"/>
                  </a:solidFill>
                  <a:latin typeface="Comic Sans MS" panose="030F0702030302020204" pitchFamily="66" charset="0"/>
                </a:rPr>
                <a:t>3 T. rex / huge</a:t>
              </a:r>
            </a:p>
          </p:txBody>
        </p:sp>
      </p:grpSp>
      <p:sp>
        <p:nvSpPr>
          <p:cNvPr id="19" name="Rectangle 18"/>
          <p:cNvSpPr/>
          <p:nvPr/>
        </p:nvSpPr>
        <p:spPr>
          <a:xfrm>
            <a:off x="6137613" y="3626186"/>
            <a:ext cx="25058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T. rex was huge.</a:t>
            </a:r>
          </a:p>
        </p:txBody>
      </p:sp>
      <p:sp>
        <p:nvSpPr>
          <p:cNvPr id="20" name="Down Arrow 19"/>
          <p:cNvSpPr/>
          <p:nvPr/>
        </p:nvSpPr>
        <p:spPr>
          <a:xfrm>
            <a:off x="7221691" y="3282947"/>
            <a:ext cx="251069" cy="343239"/>
          </a:xfrm>
          <a:prstGeom prst="downArrow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3402899" y="166030"/>
            <a:ext cx="3944325" cy="876209"/>
            <a:chOff x="3402899" y="166030"/>
            <a:chExt cx="3944325" cy="876209"/>
          </a:xfrm>
        </p:grpSpPr>
        <p:pic>
          <p:nvPicPr>
            <p:cNvPr id="7170" name="Picture 2" descr="https://i.pinimg.com/564x/e4/a1/34/e4a1343313250fd1efadc703b82079d7.jpg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25556" l="1389" r="966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6" r="2226" b="74447"/>
            <a:stretch/>
          </p:blipFill>
          <p:spPr bwMode="auto">
            <a:xfrm>
              <a:off x="3402899" y="166030"/>
              <a:ext cx="3944325" cy="8762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4216370" y="344022"/>
              <a:ext cx="304762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2060"/>
                  </a:solidFill>
                  <a:latin typeface="Comic Sans MS" panose="030F0702030302020204" pitchFamily="66" charset="0"/>
                </a:rPr>
                <a:t>Sth was/were + adj.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78129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0" grpId="0" animBg="1"/>
      <p:bldP spid="16" grpId="0"/>
      <p:bldP spid="17" grpId="0" animBg="1"/>
      <p:bldP spid="19" grpId="0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2296" y="4207018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" name="Picture 2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214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070" y="2177016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2" name="Rounded Rectangle 211"/>
          <p:cNvSpPr/>
          <p:nvPr/>
        </p:nvSpPr>
        <p:spPr>
          <a:xfrm>
            <a:off x="2873116" y="1051124"/>
            <a:ext cx="4931007" cy="1063802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>
              <a:solidFill>
                <a:srgbClr val="261D2A"/>
              </a:solidFill>
              <a:sym typeface="Arial"/>
            </a:endParaRPr>
          </a:p>
        </p:txBody>
      </p:sp>
      <p:sp>
        <p:nvSpPr>
          <p:cNvPr id="218" name="Google Shape;158;p24"/>
          <p:cNvSpPr txBox="1">
            <a:spLocks/>
          </p:cNvSpPr>
          <p:nvPr/>
        </p:nvSpPr>
        <p:spPr>
          <a:xfrm>
            <a:off x="3241689" y="1201049"/>
            <a:ext cx="4775205" cy="785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arrio"/>
              <a:buNone/>
              <a:defRPr sz="3600" b="0" i="0" u="none" strike="noStrike" cap="none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4597CE"/>
              </a:buClr>
            </a:pPr>
            <a:r>
              <a:rPr lang="en-US" sz="4400" b="1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Production</a:t>
            </a:r>
          </a:p>
        </p:txBody>
      </p:sp>
      <p:sp>
        <p:nvSpPr>
          <p:cNvPr id="219" name="Google Shape;1260;p37"/>
          <p:cNvSpPr/>
          <p:nvPr/>
        </p:nvSpPr>
        <p:spPr>
          <a:xfrm>
            <a:off x="2388326" y="1059455"/>
            <a:ext cx="1020900" cy="1020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0" name="Google Shape;1262;p37"/>
          <p:cNvSpPr txBox="1">
            <a:spLocks noGrp="1"/>
          </p:cNvSpPr>
          <p:nvPr>
            <p:ph type="ctrTitle"/>
          </p:nvPr>
        </p:nvSpPr>
        <p:spPr>
          <a:xfrm>
            <a:off x="1535974" y="1188213"/>
            <a:ext cx="2724863" cy="8110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solidFill>
                  <a:srgbClr val="FF0000"/>
                </a:solidFill>
                <a:latin typeface="Comic Sans MS" panose="030F0702030302020204" pitchFamily="66" charset="0"/>
                <a:cs typeface="Barrio" panose="020B0604020202020204" charset="0"/>
              </a:rPr>
              <a:t>4</a:t>
            </a:r>
            <a:endParaRPr sz="4400" dirty="0">
              <a:solidFill>
                <a:srgbClr val="FF0000"/>
              </a:solidFill>
              <a:latin typeface="Comic Sans MS" panose="030F0702030302020204" pitchFamily="66" charset="0"/>
              <a:cs typeface="Barrio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422285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i.pinimg.com/564x/66/6b/5a/666b5a3c921fa1ec4fb80ed4552f7ab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245" y="-5198"/>
            <a:ext cx="9168245" cy="5232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42630" y="1200147"/>
            <a:ext cx="1280160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rgbClr val="00B05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scary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24400" y="2593617"/>
            <a:ext cx="3636125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rgbClr val="00B05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Anglerfish was scary.</a:t>
            </a:r>
          </a:p>
        </p:txBody>
      </p:sp>
      <p:pic>
        <p:nvPicPr>
          <p:cNvPr id="4100" name="Picture 4" descr="What Are the Scariest Animals on Earth? - Heads Up by Scout Life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0" r="12686"/>
          <a:stretch/>
        </p:blipFill>
        <p:spPr bwMode="auto">
          <a:xfrm>
            <a:off x="685800" y="1047750"/>
            <a:ext cx="3429000" cy="28490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Rectangle 3"/>
          <p:cNvSpPr/>
          <p:nvPr/>
        </p:nvSpPr>
        <p:spPr>
          <a:xfrm>
            <a:off x="1447800" y="4095750"/>
            <a:ext cx="17059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Anglerfish</a:t>
            </a:r>
          </a:p>
        </p:txBody>
      </p:sp>
      <p:pic>
        <p:nvPicPr>
          <p:cNvPr id="4101" name="Picture 5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50" b="99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5242" y="3895631"/>
            <a:ext cx="1214189" cy="607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0385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i.pinimg.com/564x/66/6b/5a/666b5a3c921fa1ec4fb80ed4552f7ab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245" y="-5198"/>
            <a:ext cx="9168245" cy="5232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38800" y="1201879"/>
            <a:ext cx="1280160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rgbClr val="00B05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dinosaur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24400" y="2593617"/>
            <a:ext cx="3636125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rgbClr val="00B05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The dinosaur was scary.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413" y="895350"/>
            <a:ext cx="3067259" cy="30672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5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50" b="99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5242" y="3895631"/>
            <a:ext cx="1214189" cy="607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8042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i.pinimg.com/564x/66/6b/5a/666b5a3c921fa1ec4fb80ed4552f7ab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245" y="-5198"/>
            <a:ext cx="9168245" cy="5232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38800" y="1201879"/>
            <a:ext cx="1280160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rgbClr val="00B05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huge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24400" y="2593617"/>
            <a:ext cx="3636125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rgbClr val="00B05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The elephant was huge.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72" y="1047750"/>
            <a:ext cx="3995738" cy="28356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5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50" b="99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5242" y="3895631"/>
            <a:ext cx="1214189" cy="607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5983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2296" y="4207018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" name="Picture 2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214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070" y="2177016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2" name="Rounded Rectangle 211"/>
          <p:cNvSpPr/>
          <p:nvPr/>
        </p:nvSpPr>
        <p:spPr>
          <a:xfrm>
            <a:off x="2873116" y="1051124"/>
            <a:ext cx="4931007" cy="1063802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>
              <a:solidFill>
                <a:srgbClr val="261D2A"/>
              </a:solidFill>
              <a:sym typeface="Arial"/>
            </a:endParaRPr>
          </a:p>
        </p:txBody>
      </p:sp>
      <p:sp>
        <p:nvSpPr>
          <p:cNvPr id="218" name="Google Shape;158;p24"/>
          <p:cNvSpPr txBox="1">
            <a:spLocks/>
          </p:cNvSpPr>
          <p:nvPr/>
        </p:nvSpPr>
        <p:spPr>
          <a:xfrm>
            <a:off x="3241689" y="1201049"/>
            <a:ext cx="4775205" cy="785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arrio"/>
              <a:buNone/>
              <a:defRPr sz="3600" b="0" i="0" u="none" strike="noStrike" cap="none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4597CE"/>
              </a:buClr>
            </a:pPr>
            <a:r>
              <a:rPr lang="en-US" sz="4400" b="1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Warm up </a:t>
            </a:r>
          </a:p>
        </p:txBody>
      </p:sp>
      <p:sp>
        <p:nvSpPr>
          <p:cNvPr id="219" name="Google Shape;1260;p37"/>
          <p:cNvSpPr/>
          <p:nvPr/>
        </p:nvSpPr>
        <p:spPr>
          <a:xfrm>
            <a:off x="2388326" y="1059455"/>
            <a:ext cx="1020900" cy="1020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0" name="Google Shape;1262;p37"/>
          <p:cNvSpPr txBox="1">
            <a:spLocks noGrp="1"/>
          </p:cNvSpPr>
          <p:nvPr>
            <p:ph type="ctrTitle"/>
          </p:nvPr>
        </p:nvSpPr>
        <p:spPr>
          <a:xfrm>
            <a:off x="1535974" y="1188213"/>
            <a:ext cx="2724863" cy="8110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solidFill>
                  <a:srgbClr val="FF0000"/>
                </a:solidFill>
                <a:latin typeface="Comic Sans MS" panose="030F0702030302020204" pitchFamily="66" charset="0"/>
                <a:cs typeface="Barrio" panose="020B0604020202020204" charset="0"/>
              </a:rPr>
              <a:t>1</a:t>
            </a:r>
            <a:endParaRPr sz="4400" dirty="0">
              <a:solidFill>
                <a:srgbClr val="FF0000"/>
              </a:solidFill>
              <a:latin typeface="Comic Sans MS" panose="030F0702030302020204" pitchFamily="66" charset="0"/>
              <a:cs typeface="Barrio" panose="020B0604020202020204" charset="0"/>
            </a:endParaRPr>
          </a:p>
        </p:txBody>
      </p:sp>
      <p:sp>
        <p:nvSpPr>
          <p:cNvPr id="221" name="Google Shape;158;p24"/>
          <p:cNvSpPr txBox="1">
            <a:spLocks/>
          </p:cNvSpPr>
          <p:nvPr/>
        </p:nvSpPr>
        <p:spPr>
          <a:xfrm>
            <a:off x="1858434" y="1971709"/>
            <a:ext cx="7045065" cy="1109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arrio"/>
              <a:buNone/>
              <a:defRPr sz="3600" b="0" i="0" u="none" strike="noStrike" cap="none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4597CE"/>
              </a:buClr>
            </a:pPr>
            <a:r>
              <a:rPr lang="en-US" sz="4400" b="1" kern="0" dirty="0">
                <a:solidFill>
                  <a:srgbClr val="002060"/>
                </a:solidFill>
                <a:latin typeface="Comic Sans MS" panose="030F0702030302020204" pitchFamily="66" charset="0"/>
              </a:rPr>
              <a:t>Guess what?</a:t>
            </a:r>
          </a:p>
        </p:txBody>
      </p:sp>
    </p:spTree>
    <p:extLst>
      <p:ext uri="{BB962C8B-B14F-4D97-AF65-F5344CB8AC3E}">
        <p14:creationId xmlns:p14="http://schemas.microsoft.com/office/powerpoint/2010/main" val="685649819"/>
      </p:ext>
    </p:extLst>
  </p:cSld>
  <p:clrMapOvr>
    <a:masterClrMapping/>
  </p:clrMapOvr>
  <p:transition spd="slow">
    <p:push dir="u"/>
    <p:sndAc>
      <p:stSnd>
        <p:snd r:embed="rId3" name="chimes.wav"/>
      </p:stSnd>
    </p:sndAc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i.pinimg.com/564x/66/6b/5a/666b5a3c921fa1ec4fb80ed4552f7ab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245" y="-5198"/>
            <a:ext cx="9168245" cy="5232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38800" y="1201879"/>
            <a:ext cx="2133600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rgbClr val="00B05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strong - was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24400" y="2593617"/>
            <a:ext cx="3636125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rgbClr val="00B05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He was a strong man.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967873"/>
            <a:ext cx="3110522" cy="29521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5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50" b="99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5242" y="3895631"/>
            <a:ext cx="1214189" cy="607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5983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i.pinimg.com/564x/66/6b/5a/666b5a3c921fa1ec4fb80ed4552f7ab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245" y="-5198"/>
            <a:ext cx="9168245" cy="5232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38800" y="1201879"/>
            <a:ext cx="1280160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rgbClr val="00B05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museum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24400" y="2593617"/>
            <a:ext cx="3636125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rgbClr val="00B05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He was at the museum.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577" y="971550"/>
            <a:ext cx="3670300" cy="27527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5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50" b="99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5242" y="3895631"/>
            <a:ext cx="1214189" cy="607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5983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i.pinimg.com/564x/66/6b/5a/666b5a3c921fa1ec4fb80ed4552f7ab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245" y="-5198"/>
            <a:ext cx="9168245" cy="5232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38800" y="1201879"/>
            <a:ext cx="1600200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rgbClr val="00B05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last month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75695" y="2593617"/>
            <a:ext cx="4495800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rgbClr val="00B05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I was at the post office last month.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77" y="1201878"/>
            <a:ext cx="3596146" cy="26462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5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50" b="99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5242" y="3895631"/>
            <a:ext cx="1214189" cy="607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5983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2296" y="4207018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" name="Picture 2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214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070" y="2177016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2" name="Rounded Rectangle 211"/>
          <p:cNvSpPr/>
          <p:nvPr/>
        </p:nvSpPr>
        <p:spPr>
          <a:xfrm>
            <a:off x="2873116" y="1051124"/>
            <a:ext cx="4931007" cy="1063802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>
              <a:solidFill>
                <a:srgbClr val="261D2A"/>
              </a:solidFill>
              <a:sym typeface="Arial"/>
            </a:endParaRPr>
          </a:p>
        </p:txBody>
      </p:sp>
      <p:sp>
        <p:nvSpPr>
          <p:cNvPr id="218" name="Google Shape;158;p24"/>
          <p:cNvSpPr txBox="1">
            <a:spLocks/>
          </p:cNvSpPr>
          <p:nvPr/>
        </p:nvSpPr>
        <p:spPr>
          <a:xfrm>
            <a:off x="3241689" y="1201049"/>
            <a:ext cx="4775205" cy="785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arrio"/>
              <a:buNone/>
              <a:defRPr sz="3600" b="0" i="0" u="none" strike="noStrike" cap="none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4597CE"/>
              </a:buClr>
            </a:pPr>
            <a:r>
              <a:rPr lang="en-US" sz="4400" b="1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Assessment</a:t>
            </a:r>
          </a:p>
        </p:txBody>
      </p:sp>
      <p:sp>
        <p:nvSpPr>
          <p:cNvPr id="219" name="Google Shape;1260;p37"/>
          <p:cNvSpPr/>
          <p:nvPr/>
        </p:nvSpPr>
        <p:spPr>
          <a:xfrm>
            <a:off x="2388326" y="1059455"/>
            <a:ext cx="1020900" cy="1020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0" name="Google Shape;1262;p37"/>
          <p:cNvSpPr txBox="1">
            <a:spLocks noGrp="1"/>
          </p:cNvSpPr>
          <p:nvPr>
            <p:ph type="ctrTitle"/>
          </p:nvPr>
        </p:nvSpPr>
        <p:spPr>
          <a:xfrm>
            <a:off x="1535974" y="1188213"/>
            <a:ext cx="2724863" cy="8110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solidFill>
                  <a:srgbClr val="FF0000"/>
                </a:solidFill>
                <a:latin typeface="Comic Sans MS" panose="030F0702030302020204" pitchFamily="66" charset="0"/>
                <a:cs typeface="Barrio" panose="020B0604020202020204" charset="0"/>
              </a:rPr>
              <a:t>5</a:t>
            </a:r>
            <a:endParaRPr sz="4400" dirty="0">
              <a:solidFill>
                <a:srgbClr val="FF0000"/>
              </a:solidFill>
              <a:latin typeface="Comic Sans MS" panose="030F0702030302020204" pitchFamily="66" charset="0"/>
              <a:cs typeface="Barrio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2545721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DF6FF1-3AE2-7AE3-6C57-0EA4BE703AC2}"/>
              </a:ext>
            </a:extLst>
          </p:cNvPr>
          <p:cNvSpPr txBox="1"/>
          <p:nvPr/>
        </p:nvSpPr>
        <p:spPr>
          <a:xfrm>
            <a:off x="46913" y="676535"/>
            <a:ext cx="9097087" cy="840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pPr>
              <a:buClr>
                <a:srgbClr val="F7AE54"/>
              </a:buClr>
            </a:pPr>
            <a:r>
              <a:rPr lang="x-none" sz="4400" kern="0" spc="300" dirty="0">
                <a:solidFill>
                  <a:srgbClr val="F7AE54">
                    <a:lumMod val="75000"/>
                  </a:srgbClr>
                </a:solidFill>
                <a:latin typeface="Comic Sans MS" panose="030F0702030302020204" pitchFamily="66" charset="0"/>
              </a:rPr>
              <a:t>UNIT </a:t>
            </a:r>
            <a:r>
              <a:rPr lang="en-US" sz="4400" kern="0" spc="300" dirty="0">
                <a:solidFill>
                  <a:srgbClr val="F7AE54">
                    <a:lumMod val="75000"/>
                  </a:srgbClr>
                </a:solidFill>
                <a:latin typeface="Comic Sans MS" panose="030F0702030302020204" pitchFamily="66" charset="0"/>
              </a:rPr>
              <a:t>11: BEFORE OUR TIME</a:t>
            </a:r>
            <a:endParaRPr lang="x-none" sz="4400" kern="0" spc="300" dirty="0">
              <a:solidFill>
                <a:srgbClr val="F7AE54">
                  <a:lumMod val="75000"/>
                </a:srgbClr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C11D9B7-75EF-8690-D099-B9CC79F9E957}"/>
              </a:ext>
            </a:extLst>
          </p:cNvPr>
          <p:cNvSpPr txBox="1"/>
          <p:nvPr/>
        </p:nvSpPr>
        <p:spPr>
          <a:xfrm>
            <a:off x="2708001" y="1465660"/>
            <a:ext cx="34740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x-none" sz="2400" kern="0" dirty="0">
                <a:solidFill>
                  <a:srgbClr val="F7AE54">
                    <a:lumMod val="50000"/>
                  </a:srgbClr>
                </a:solidFill>
                <a:latin typeface="Comic Sans MS" panose="030F0702030302020204" pitchFamily="66" charset="0"/>
                <a:cs typeface="Arial"/>
                <a:sym typeface="Arial"/>
              </a:rPr>
              <a:t>LESSON </a:t>
            </a:r>
            <a:r>
              <a:rPr lang="en-US" sz="2400" kern="0" dirty="0">
                <a:solidFill>
                  <a:srgbClr val="F7AE54">
                    <a:lumMod val="50000"/>
                  </a:srgbClr>
                </a:solidFill>
                <a:latin typeface="Comic Sans MS" panose="030F0702030302020204" pitchFamily="66" charset="0"/>
                <a:cs typeface="Arial"/>
                <a:sym typeface="Arial"/>
              </a:rPr>
              <a:t>2</a:t>
            </a:r>
            <a:r>
              <a:rPr lang="x-none" sz="2400" kern="0" dirty="0">
                <a:solidFill>
                  <a:srgbClr val="F7AE54">
                    <a:lumMod val="50000"/>
                  </a:srgbClr>
                </a:solidFill>
                <a:latin typeface="Comic Sans MS" panose="030F0702030302020204" pitchFamily="66" charset="0"/>
                <a:cs typeface="Arial"/>
                <a:sym typeface="Arial"/>
              </a:rPr>
              <a:t> – PERIOD 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18C7ABC-BA6C-E5E6-DCB7-4EE18A54F8FC}"/>
              </a:ext>
            </a:extLst>
          </p:cNvPr>
          <p:cNvSpPr txBox="1"/>
          <p:nvPr/>
        </p:nvSpPr>
        <p:spPr>
          <a:xfrm>
            <a:off x="2479761" y="1907516"/>
            <a:ext cx="40751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x-none" sz="2400" kern="0" spc="300" dirty="0">
                <a:solidFill>
                  <a:srgbClr val="E20000"/>
                </a:solidFill>
                <a:latin typeface="Comic Sans MS" panose="030F0702030302020204" pitchFamily="66" charset="0"/>
                <a:cs typeface="Arial"/>
                <a:sym typeface="Arial"/>
              </a:rPr>
              <a:t>What we learnt today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3DBA092-3582-1CDC-59AC-03C8FF91DBED}"/>
              </a:ext>
            </a:extLst>
          </p:cNvPr>
          <p:cNvGrpSpPr/>
          <p:nvPr/>
        </p:nvGrpSpPr>
        <p:grpSpPr>
          <a:xfrm>
            <a:off x="1042335" y="2905085"/>
            <a:ext cx="7514415" cy="1495463"/>
            <a:chOff x="350762" y="2780744"/>
            <a:chExt cx="8635241" cy="1297126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B88B4249-2D06-D882-0405-83537EE30136}"/>
                </a:ext>
              </a:extLst>
            </p:cNvPr>
            <p:cNvSpPr/>
            <p:nvPr/>
          </p:nvSpPr>
          <p:spPr>
            <a:xfrm>
              <a:off x="350762" y="2780744"/>
              <a:ext cx="8635241" cy="1297126"/>
            </a:xfrm>
            <a:prstGeom prst="roundRect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x-none" sz="1400" kern="0">
                <a:solidFill>
                  <a:srgbClr val="261D2A"/>
                </a:solidFill>
                <a:sym typeface="Arial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F6448DA-D9C0-EA48-FA75-9CF96856B8EB}"/>
                </a:ext>
              </a:extLst>
            </p:cNvPr>
            <p:cNvSpPr txBox="1"/>
            <p:nvPr/>
          </p:nvSpPr>
          <p:spPr>
            <a:xfrm>
              <a:off x="554008" y="3167696"/>
              <a:ext cx="242566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Clr>
                  <a:srgbClr val="F7AE54"/>
                </a:buClr>
                <a:buSzPts val="3000"/>
                <a:buFont typeface="Arial"/>
                <a:buNone/>
              </a:pPr>
              <a:r>
                <a:rPr lang="x-none" sz="2800" kern="0" spc="300" dirty="0">
                  <a:solidFill>
                    <a:srgbClr val="E20000"/>
                  </a:solidFill>
                  <a:latin typeface="Changa One"/>
                  <a:cs typeface="Arial"/>
                  <a:sym typeface="Changa One"/>
                </a:rPr>
                <a:t>Vocabulary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2E30935-71FA-6F35-F5DB-019247F847C2}"/>
                </a:ext>
              </a:extLst>
            </p:cNvPr>
            <p:cNvSpPr txBox="1"/>
            <p:nvPr/>
          </p:nvSpPr>
          <p:spPr>
            <a:xfrm>
              <a:off x="3243604" y="3016751"/>
              <a:ext cx="2237118" cy="347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-US" sz="2000" b="1" kern="0" dirty="0">
                  <a:latin typeface="Comic Sans MS" panose="030F0902030302020204" pitchFamily="66" charset="0"/>
                  <a:cs typeface="Arial"/>
                  <a:sym typeface="Arial"/>
                </a:rPr>
                <a:t>dinosaur</a:t>
              </a:r>
              <a:endParaRPr lang="x-none" sz="2000" b="1" kern="0" dirty="0"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87FA253-EDDE-8802-F3B6-5226ABF8CAC2}"/>
                </a:ext>
              </a:extLst>
            </p:cNvPr>
            <p:cNvSpPr txBox="1"/>
            <p:nvPr/>
          </p:nvSpPr>
          <p:spPr>
            <a:xfrm>
              <a:off x="3243604" y="3378285"/>
              <a:ext cx="2676208" cy="347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-US" sz="2000" b="1" kern="0" dirty="0">
                  <a:latin typeface="Comic Sans MS" panose="030F0902030302020204" pitchFamily="66" charset="0"/>
                  <a:cs typeface="Arial"/>
                  <a:sym typeface="Arial"/>
                </a:rPr>
                <a:t>scary</a:t>
              </a:r>
              <a:endParaRPr lang="x-none" sz="2000" b="1" kern="0" dirty="0"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0FC06B2-F4B7-6214-4C56-777154DFC80E}"/>
                </a:ext>
              </a:extLst>
            </p:cNvPr>
            <p:cNvSpPr txBox="1"/>
            <p:nvPr/>
          </p:nvSpPr>
          <p:spPr>
            <a:xfrm>
              <a:off x="5992045" y="3044772"/>
              <a:ext cx="2627627" cy="347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-US" sz="2000" b="1" kern="0" dirty="0">
                  <a:latin typeface="Comic Sans MS" panose="030F0902030302020204" pitchFamily="66" charset="0"/>
                  <a:cs typeface="Arial"/>
                  <a:sym typeface="Arial"/>
                </a:rPr>
                <a:t>huge</a:t>
              </a:r>
              <a:endParaRPr lang="x-none" sz="2000" b="1" kern="0" dirty="0"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19CCEC8-D2BE-38A4-A50D-68FF3E874EA6}"/>
                </a:ext>
              </a:extLst>
            </p:cNvPr>
            <p:cNvSpPr txBox="1"/>
            <p:nvPr/>
          </p:nvSpPr>
          <p:spPr>
            <a:xfrm>
              <a:off x="5997620" y="3391818"/>
              <a:ext cx="1539572" cy="347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-US" sz="2000" b="1" kern="0" dirty="0">
                  <a:latin typeface="Comic Sans MS" panose="030F0902030302020204" pitchFamily="66" charset="0"/>
                  <a:cs typeface="Arial"/>
                  <a:sym typeface="Arial"/>
                </a:rPr>
                <a:t>strong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131195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564x/66/6b/5a/666b5a3c921fa1ec4fb80ed4552f7abf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245" y="-5198"/>
            <a:ext cx="9168245" cy="5232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4" name="Picture 11">
            <a:extLst>
              <a:ext uri="{FF2B5EF4-FFF2-40B4-BE49-F238E27FC236}">
                <a16:creationId xmlns:a16="http://schemas.microsoft.com/office/drawing/2014/main" id="{87D46B13-751A-D6D6-80A8-ECDC622FCE55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184594" y="1698218"/>
            <a:ext cx="2284531" cy="202718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1CB8B0C-FD80-E11F-C06F-8B64F4788E83}"/>
              </a:ext>
            </a:extLst>
          </p:cNvPr>
          <p:cNvSpPr/>
          <p:nvPr/>
        </p:nvSpPr>
        <p:spPr>
          <a:xfrm>
            <a:off x="6941729" y="2021832"/>
            <a:ext cx="1130881" cy="992243"/>
          </a:xfrm>
          <a:prstGeom prst="rect">
            <a:avLst/>
          </a:prstGeom>
        </p:spPr>
        <p:txBody>
          <a:bodyPr wrap="square" lIns="68579" tIns="34289" rIns="68579" bIns="34289">
            <a:spAutoFit/>
          </a:bodyPr>
          <a:lstStyle/>
          <a:p>
            <a:pPr marL="0" marR="0" lvl="0" indent="0" defTabSz="6857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+4</a:t>
            </a:r>
            <a:endParaRPr kumimoji="0" lang="vi-VN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2984E8E-8620-8876-2EAD-979C8CC31634}"/>
              </a:ext>
            </a:extLst>
          </p:cNvPr>
          <p:cNvSpPr/>
          <p:nvPr/>
        </p:nvSpPr>
        <p:spPr>
          <a:xfrm>
            <a:off x="7018446" y="2022259"/>
            <a:ext cx="1130881" cy="992243"/>
          </a:xfrm>
          <a:prstGeom prst="rect">
            <a:avLst/>
          </a:prstGeom>
        </p:spPr>
        <p:txBody>
          <a:bodyPr wrap="square" lIns="68579" tIns="34289" rIns="68579" bIns="34289">
            <a:spAutoFit/>
          </a:bodyPr>
          <a:lstStyle/>
          <a:p>
            <a:pPr marL="0" marR="0" lvl="0" indent="0" defTabSz="6857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+4</a:t>
            </a: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</a:endParaRPr>
          </a:p>
        </p:txBody>
      </p:sp>
      <p:pic>
        <p:nvPicPr>
          <p:cNvPr id="8" name="Picture 10">
            <a:extLst>
              <a:ext uri="{FF2B5EF4-FFF2-40B4-BE49-F238E27FC236}">
                <a16:creationId xmlns:a16="http://schemas.microsoft.com/office/drawing/2014/main" id="{91C4E8CC-01C3-9E95-FF3B-367D0E9ECEF8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901905" y="2832724"/>
            <a:ext cx="1567220" cy="696186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399" y="604136"/>
            <a:ext cx="4442909" cy="30344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1447800" y="3638550"/>
            <a:ext cx="49359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She was at the airport last week.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26027" y="969317"/>
            <a:ext cx="1524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last week</a:t>
            </a:r>
          </a:p>
        </p:txBody>
      </p:sp>
    </p:spTree>
    <p:extLst>
      <p:ext uri="{BB962C8B-B14F-4D97-AF65-F5344CB8AC3E}">
        <p14:creationId xmlns:p14="http://schemas.microsoft.com/office/powerpoint/2010/main" val="3571284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564x/66/6b/5a/666b5a3c921fa1ec4fb80ed4552f7abf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245" y="-5198"/>
            <a:ext cx="9168245" cy="5232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id="{8AB8E61C-4E2E-1BB1-870A-6A0B54BCE682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664944" y="857775"/>
            <a:ext cx="3046041" cy="270291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52A71EE-E08C-D6AA-B1F5-8303EDFDCBEE}"/>
              </a:ext>
            </a:extLst>
          </p:cNvPr>
          <p:cNvSpPr/>
          <p:nvPr/>
        </p:nvSpPr>
        <p:spPr>
          <a:xfrm>
            <a:off x="6674458" y="1289261"/>
            <a:ext cx="1507841" cy="1322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997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+3</a:t>
            </a:r>
            <a:endParaRPr kumimoji="0" lang="vi-VN" sz="2666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85AE92C-12AE-0977-A106-092996008E7A}"/>
              </a:ext>
            </a:extLst>
          </p:cNvPr>
          <p:cNvSpPr/>
          <p:nvPr/>
        </p:nvSpPr>
        <p:spPr>
          <a:xfrm>
            <a:off x="6766229" y="1287947"/>
            <a:ext cx="1507841" cy="1322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997" b="1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+3</a:t>
            </a:r>
            <a:endParaRPr kumimoji="0" lang="vi-VN" sz="2666" b="0" i="0" u="none" strike="noStrike" kern="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DDFAB62-924E-EF93-5437-A0B644321E05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766229" y="2536295"/>
            <a:ext cx="1761563" cy="64410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447800" y="3857972"/>
            <a:ext cx="69669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My family was at the shopping center last year.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26027" y="969317"/>
            <a:ext cx="1444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last year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719" y="666750"/>
            <a:ext cx="4641854" cy="32743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ight Arrow 1"/>
          <p:cNvSpPr/>
          <p:nvPr/>
        </p:nvSpPr>
        <p:spPr>
          <a:xfrm rot="5400000">
            <a:off x="5188394" y="2097461"/>
            <a:ext cx="769557" cy="257398"/>
          </a:xfrm>
          <a:prstGeom prst="rightArrow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71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564x/66/6b/5a/666b5a3c921fa1ec4fb80ed4552f7abf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245" y="-5198"/>
            <a:ext cx="9168245" cy="5232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id="{98AFD691-65A4-3D42-5D56-1EECFA2DD18C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575538" y="857775"/>
            <a:ext cx="3046041" cy="270291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37E9D29-78CB-0EEC-7AF1-D41F6FFC57A8}"/>
              </a:ext>
            </a:extLst>
          </p:cNvPr>
          <p:cNvSpPr/>
          <p:nvPr/>
        </p:nvSpPr>
        <p:spPr>
          <a:xfrm>
            <a:off x="6585052" y="1289261"/>
            <a:ext cx="1507841" cy="1322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997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+3</a:t>
            </a:r>
            <a:endParaRPr kumimoji="0" lang="vi-VN" sz="2666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19E9F0D-6120-2B53-C756-348B8BE92EA6}"/>
              </a:ext>
            </a:extLst>
          </p:cNvPr>
          <p:cNvSpPr/>
          <p:nvPr/>
        </p:nvSpPr>
        <p:spPr>
          <a:xfrm>
            <a:off x="6676823" y="1287947"/>
            <a:ext cx="1507841" cy="1322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997" b="1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+3</a:t>
            </a:r>
            <a:endParaRPr kumimoji="0" lang="vi-VN" sz="2666" b="0" i="0" u="none" strike="noStrike" kern="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</a:endParaRPr>
          </a:p>
        </p:txBody>
      </p:sp>
      <p:pic>
        <p:nvPicPr>
          <p:cNvPr id="12" name="Picture 6">
            <a:extLst>
              <a:ext uri="{FF2B5EF4-FFF2-40B4-BE49-F238E27FC236}">
                <a16:creationId xmlns:a16="http://schemas.microsoft.com/office/drawing/2014/main" id="{302F2C36-C955-2B14-405A-5A45E7CFCF0E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412480" y="2430876"/>
            <a:ext cx="2036527" cy="76753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90600" y="3560694"/>
            <a:ext cx="6825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The students were at the bus stop last month.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26027" y="969317"/>
            <a:ext cx="16962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last month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80"/>
          <a:stretch/>
        </p:blipFill>
        <p:spPr bwMode="auto">
          <a:xfrm>
            <a:off x="2057400" y="396110"/>
            <a:ext cx="4527652" cy="31645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971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564x/66/6b/5a/666b5a3c921fa1ec4fb80ed4552f7abf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245" y="-5198"/>
            <a:ext cx="9168245" cy="5232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4" name="Picture 11">
            <a:extLst>
              <a:ext uri="{FF2B5EF4-FFF2-40B4-BE49-F238E27FC236}">
                <a16:creationId xmlns:a16="http://schemas.microsoft.com/office/drawing/2014/main" id="{87D46B13-751A-D6D6-80A8-ECDC622FCE55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184594" y="1698218"/>
            <a:ext cx="2284531" cy="202718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1CB8B0C-FD80-E11F-C06F-8B64F4788E83}"/>
              </a:ext>
            </a:extLst>
          </p:cNvPr>
          <p:cNvSpPr/>
          <p:nvPr/>
        </p:nvSpPr>
        <p:spPr>
          <a:xfrm>
            <a:off x="6941729" y="2021832"/>
            <a:ext cx="1130881" cy="992243"/>
          </a:xfrm>
          <a:prstGeom prst="rect">
            <a:avLst/>
          </a:prstGeom>
        </p:spPr>
        <p:txBody>
          <a:bodyPr wrap="square" lIns="68579" tIns="34289" rIns="68579" bIns="34289">
            <a:spAutoFit/>
          </a:bodyPr>
          <a:lstStyle/>
          <a:p>
            <a:pPr defTabSz="685783"/>
            <a:r>
              <a:rPr lang="en-US" sz="6000" b="1" ker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+4</a:t>
            </a:r>
            <a:endParaRPr lang="vi-VN" sz="2000" kern="0">
              <a:solidFill>
                <a:srgbClr val="FFFFFF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2984E8E-8620-8876-2EAD-979C8CC31634}"/>
              </a:ext>
            </a:extLst>
          </p:cNvPr>
          <p:cNvSpPr/>
          <p:nvPr/>
        </p:nvSpPr>
        <p:spPr>
          <a:xfrm>
            <a:off x="7018446" y="2022259"/>
            <a:ext cx="1130881" cy="992243"/>
          </a:xfrm>
          <a:prstGeom prst="rect">
            <a:avLst/>
          </a:prstGeom>
        </p:spPr>
        <p:txBody>
          <a:bodyPr wrap="square" lIns="68579" tIns="34289" rIns="68579" bIns="34289">
            <a:spAutoFit/>
          </a:bodyPr>
          <a:lstStyle/>
          <a:p>
            <a:pPr defTabSz="685783"/>
            <a:r>
              <a:rPr lang="en-US" sz="6000" b="1" kern="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+4</a:t>
            </a:r>
            <a:endParaRPr lang="vi-VN" sz="2000" kern="0" dirty="0">
              <a:solidFill>
                <a:srgbClr val="00B05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ADCB53D-E76A-AA9B-C7B3-A6BB5176023C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824359" y="2742473"/>
            <a:ext cx="1644765" cy="54405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43765" y="3661062"/>
            <a:ext cx="60228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They were at the supermaket yesterday.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26027" y="969317"/>
            <a:ext cx="16209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yesterday</a:t>
            </a:r>
          </a:p>
        </p:txBody>
      </p:sp>
      <p:pic>
        <p:nvPicPr>
          <p:cNvPr id="3" name="Picture 2" descr="How to Save on Groceries During Inflation: Tips to Cut Grocery Cost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38150"/>
            <a:ext cx="4843158" cy="32229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971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2296" y="4207018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" name="Picture 2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214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070" y="2177016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2" name="Rounded Rectangle 211"/>
          <p:cNvSpPr/>
          <p:nvPr/>
        </p:nvSpPr>
        <p:spPr>
          <a:xfrm>
            <a:off x="2873116" y="1051124"/>
            <a:ext cx="4931007" cy="1063802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>
              <a:solidFill>
                <a:srgbClr val="261D2A"/>
              </a:solidFill>
              <a:sym typeface="Arial"/>
            </a:endParaRPr>
          </a:p>
        </p:txBody>
      </p:sp>
      <p:sp>
        <p:nvSpPr>
          <p:cNvPr id="218" name="Google Shape;158;p24"/>
          <p:cNvSpPr txBox="1">
            <a:spLocks/>
          </p:cNvSpPr>
          <p:nvPr/>
        </p:nvSpPr>
        <p:spPr>
          <a:xfrm>
            <a:off x="3241689" y="1201049"/>
            <a:ext cx="4775205" cy="785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arrio"/>
              <a:buNone/>
              <a:defRPr sz="3600" b="0" i="0" u="none" strike="noStrike" cap="none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4597CE"/>
              </a:buClr>
            </a:pPr>
            <a:r>
              <a:rPr lang="en-US" sz="4400" b="1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Presentation </a:t>
            </a:r>
          </a:p>
        </p:txBody>
      </p:sp>
      <p:sp>
        <p:nvSpPr>
          <p:cNvPr id="219" name="Google Shape;1260;p37"/>
          <p:cNvSpPr/>
          <p:nvPr/>
        </p:nvSpPr>
        <p:spPr>
          <a:xfrm>
            <a:off x="2388326" y="1059455"/>
            <a:ext cx="1020900" cy="1020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0" name="Google Shape;1262;p37"/>
          <p:cNvSpPr txBox="1">
            <a:spLocks noGrp="1"/>
          </p:cNvSpPr>
          <p:nvPr>
            <p:ph type="ctrTitle"/>
          </p:nvPr>
        </p:nvSpPr>
        <p:spPr>
          <a:xfrm>
            <a:off x="1535974" y="1188213"/>
            <a:ext cx="2724863" cy="8110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solidFill>
                  <a:srgbClr val="FF0000"/>
                </a:solidFill>
                <a:latin typeface="Comic Sans MS" panose="030F0702030302020204" pitchFamily="66" charset="0"/>
                <a:cs typeface="Barrio" panose="020B0604020202020204" charset="0"/>
              </a:rPr>
              <a:t>2</a:t>
            </a:r>
            <a:endParaRPr sz="4400" dirty="0">
              <a:solidFill>
                <a:srgbClr val="FF0000"/>
              </a:solidFill>
              <a:latin typeface="Comic Sans MS" panose="030F0702030302020204" pitchFamily="66" charset="0"/>
              <a:cs typeface="Barrio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4825706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564x/66/6b/5a/666b5a3c921fa1ec4fb80ed4552f7abf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245" y="-5198"/>
            <a:ext cx="9168245" cy="5232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604135"/>
            <a:ext cx="4495799" cy="28919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Flowchart: Terminator 2"/>
          <p:cNvSpPr/>
          <p:nvPr/>
        </p:nvSpPr>
        <p:spPr>
          <a:xfrm>
            <a:off x="3281795" y="3714750"/>
            <a:ext cx="2514600" cy="609600"/>
          </a:xfrm>
          <a:prstGeom prst="flowChartTerminator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dinosaur</a:t>
            </a:r>
          </a:p>
        </p:txBody>
      </p:sp>
      <p:pic>
        <p:nvPicPr>
          <p:cNvPr id="5122" name="Picture 2" descr="https://i.pinimg.com/564x/44/50/f8/4450f8091a67314ef0c970afdff9e86b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52" t="21858" r="14011" b="25884"/>
          <a:stretch/>
        </p:blipFill>
        <p:spPr bwMode="auto">
          <a:xfrm>
            <a:off x="7206711" y="3401289"/>
            <a:ext cx="1919971" cy="1665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rack 11.4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105.5024" end="8908.168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193381" y="676755"/>
            <a:ext cx="609600" cy="609600"/>
          </a:xfrm>
          <a:prstGeom prst="rect">
            <a:avLst/>
          </a:prstGeom>
        </p:spPr>
      </p:pic>
      <p:pic>
        <p:nvPicPr>
          <p:cNvPr id="8" name="track 11.4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105.5024" end="8908.168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209517" y="12351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471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5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5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564x/66/6b/5a/666b5a3c921fa1ec4fb80ed4552f7abf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245" y="-5198"/>
            <a:ext cx="9168245" cy="5232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4" name="Picture 2" descr="https://i.pinimg.com/564x/44/50/f8/4450f8091a67314ef0c970afdff9e86b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52" t="21858" r="14011" b="25884"/>
          <a:stretch/>
        </p:blipFill>
        <p:spPr bwMode="auto">
          <a:xfrm>
            <a:off x="7206711" y="3401289"/>
            <a:ext cx="1919971" cy="1665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lowchart: Terminator 4"/>
          <p:cNvSpPr/>
          <p:nvPr/>
        </p:nvSpPr>
        <p:spPr>
          <a:xfrm>
            <a:off x="3281795" y="3714750"/>
            <a:ext cx="2514600" cy="609600"/>
          </a:xfrm>
          <a:prstGeom prst="flowChartTerminator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huge</a:t>
            </a:r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604135"/>
            <a:ext cx="4191000" cy="29850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track 11.4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883.3184" end="5842.992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48141" y="1203656"/>
            <a:ext cx="609600" cy="609600"/>
          </a:xfrm>
          <a:prstGeom prst="rect">
            <a:avLst/>
          </a:prstGeom>
        </p:spPr>
      </p:pic>
      <p:pic>
        <p:nvPicPr>
          <p:cNvPr id="8" name="track 11.4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883.3184" end="5842.992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48141" y="1813256"/>
            <a:ext cx="609600" cy="609600"/>
          </a:xfrm>
          <a:prstGeom prst="rect">
            <a:avLst/>
          </a:prstGeom>
        </p:spPr>
      </p:pic>
      <p:sp>
        <p:nvSpPr>
          <p:cNvPr id="3" name="Right Arrow 1">
            <a:extLst>
              <a:ext uri="{FF2B5EF4-FFF2-40B4-BE49-F238E27FC236}">
                <a16:creationId xmlns:a16="http://schemas.microsoft.com/office/drawing/2014/main" id="{11EDE56C-E8D6-B72B-BB74-989D0158F247}"/>
              </a:ext>
            </a:extLst>
          </p:cNvPr>
          <p:cNvSpPr/>
          <p:nvPr/>
        </p:nvSpPr>
        <p:spPr>
          <a:xfrm rot="7272663">
            <a:off x="4914603" y="864970"/>
            <a:ext cx="503063" cy="162772"/>
          </a:xfrm>
          <a:prstGeom prst="rightArrow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471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3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34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3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317</TotalTime>
  <Words>472</Words>
  <Application>Microsoft Office PowerPoint</Application>
  <PresentationFormat>On-screen Show (16:9)</PresentationFormat>
  <Paragraphs>87</Paragraphs>
  <Slides>24</Slides>
  <Notes>5</Notes>
  <HiddenSlides>0</HiddenSlides>
  <MMClips>23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Calibri</vt:lpstr>
      <vt:lpstr>Century Gothic</vt:lpstr>
      <vt:lpstr>Changa One</vt:lpstr>
      <vt:lpstr>Comic Sans MS</vt:lpstr>
      <vt:lpstr>Wingdings 3</vt:lpstr>
      <vt:lpstr>Ion</vt:lpstr>
      <vt:lpstr>PowerPoint Presentation</vt:lpstr>
      <vt:lpstr>1</vt:lpstr>
      <vt:lpstr>PowerPoint Presentation</vt:lpstr>
      <vt:lpstr>PowerPoint Presentation</vt:lpstr>
      <vt:lpstr>PowerPoint Presentation</vt:lpstr>
      <vt:lpstr>PowerPoint Presentation</vt:lpstr>
      <vt:lpstr>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</vt:lpstr>
      <vt:lpstr>PowerPoint Presentation</vt:lpstr>
      <vt:lpstr>PowerPoint Presentation</vt:lpstr>
      <vt:lpstr>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5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89</cp:revision>
  <dcterms:created xsi:type="dcterms:W3CDTF">2023-04-12T08:56:19Z</dcterms:created>
  <dcterms:modified xsi:type="dcterms:W3CDTF">2026-04-20T01:19:54Z</dcterms:modified>
</cp:coreProperties>
</file>