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1" r:id="rId3"/>
    <p:sldId id="287" r:id="rId4"/>
    <p:sldId id="258" r:id="rId5"/>
    <p:sldId id="288" r:id="rId6"/>
    <p:sldId id="289" r:id="rId7"/>
    <p:sldId id="290" r:id="rId8"/>
    <p:sldId id="265" r:id="rId9"/>
    <p:sldId id="266" r:id="rId10"/>
    <p:sldId id="278" r:id="rId11"/>
    <p:sldId id="263" r:id="rId12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961"/>
    <a:srgbClr val="F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5017" autoAdjust="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07/04/2023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07/04/2023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618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332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5791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10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69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578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07/04/2023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1923874" y="2352802"/>
            <a:ext cx="8670974" cy="234506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 VỚI SỰ TRỢ GIÚP CỦA MÁY TÍNH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9725" y="825499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4784" y="1745460"/>
            <a:ext cx="10322860" cy="3513018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</a:t>
            </a:r>
            <a:r>
              <a:rPr lang="vi-VN" sz="32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em tạo ra chương trình máy tính. Khi thực hiện chương trình, nhân vật thực hiện hành động lần lượt các lệnh.</a:t>
            </a:r>
          </a:p>
          <a:p>
            <a:pPr algn="just">
              <a:spcAft>
                <a:spcPts val="1000"/>
              </a:spcAft>
            </a:pP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hoặc mở một tệp chương trình </a:t>
            </a:r>
            <a:r>
              <a:rPr lang="vi-VN" sz="32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 </a:t>
            </a: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 tương tự như cách lưu hoặc mở tệp </a:t>
            </a:r>
            <a:r>
              <a:rPr lang="vi-VN" sz="32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(hoặc </a:t>
            </a:r>
            <a:r>
              <a:rPr lang="vi-VN" sz="32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vi-VN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GHI NHỚ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0372230" y="4764018"/>
            <a:ext cx="1607172" cy="20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5894" y="2877670"/>
            <a:ext cx="814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HỌC SINH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81765">
            <a:off x="3277130" y="1276514"/>
            <a:ext cx="8482931" cy="3588337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91654" y="1678835"/>
            <a:ext cx="7253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26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</a:t>
            </a:r>
            <a:r>
              <a:rPr lang="vi-V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015" y="416858"/>
            <a:ext cx="11844795" cy="5688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6482" y="2205317"/>
            <a:ext cx="4693024" cy="29314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48318" y="5593976"/>
            <a:ext cx="4424082" cy="7261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lbow Connector 9"/>
          <p:cNvCxnSpPr>
            <a:stCxn id="6" idx="1"/>
          </p:cNvCxnSpPr>
          <p:nvPr/>
        </p:nvCxnSpPr>
        <p:spPr>
          <a:xfrm rot="10800000">
            <a:off x="2595282" y="5136777"/>
            <a:ext cx="753036" cy="820271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08" y="1295836"/>
            <a:ext cx="6293221" cy="4230905"/>
            <a:chOff x="881618" y="1256454"/>
            <a:chExt cx="10147505" cy="4230905"/>
          </a:xfrm>
        </p:grpSpPr>
        <p:sp>
          <p:nvSpPr>
            <p:cNvPr id="19" name="矩形 76"/>
            <p:cNvSpPr/>
            <p:nvPr/>
          </p:nvSpPr>
          <p:spPr>
            <a:xfrm>
              <a:off x="881618" y="1543935"/>
              <a:ext cx="10147505" cy="394342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97588D94-5857-2419-4696-28CAC447AA2C}"/>
                </a:ext>
              </a:extLst>
            </p:cNvPr>
            <p:cNvSpPr/>
            <p:nvPr/>
          </p:nvSpPr>
          <p:spPr>
            <a:xfrm>
              <a:off x="1822462" y="1256454"/>
              <a:ext cx="8339353" cy="63773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Em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cùng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bạn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thực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hiện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255497" y="2451199"/>
            <a:ext cx="6024280" cy="2618910"/>
          </a:xfrm>
        </p:spPr>
        <p:txBody>
          <a:bodyPr rtlCol="0">
            <a:normAutofit/>
          </a:bodyPr>
          <a:lstStyle/>
          <a:p>
            <a:pPr marL="511175" indent="-511175" algn="just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2600" dirty="0" err="1" smtClean="0">
                <a:solidFill>
                  <a:srgbClr val="0000CC"/>
                </a:solidFill>
              </a:rPr>
              <a:t>Kích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hoạt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phần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mềm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Scratch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và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mở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tệp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Meo</a:t>
            </a:r>
            <a:r>
              <a:rPr lang="en-US" sz="2600" dirty="0" smtClean="0">
                <a:solidFill>
                  <a:srgbClr val="FF0000"/>
                </a:solidFill>
              </a:rPr>
              <a:t>-Scratch.</a:t>
            </a:r>
          </a:p>
          <a:p>
            <a:pPr marL="511175" indent="-511175" algn="just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2600" dirty="0" err="1" smtClean="0">
                <a:solidFill>
                  <a:srgbClr val="0000CC"/>
                </a:solidFill>
              </a:rPr>
              <a:t>Dựa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vào</a:t>
            </a:r>
            <a:r>
              <a:rPr lang="en-US" sz="2600" dirty="0" smtClean="0">
                <a:solidFill>
                  <a:srgbClr val="0000CC"/>
                </a:solidFill>
              </a:rPr>
              <a:t> SGK </a:t>
            </a:r>
            <a:r>
              <a:rPr lang="en-US" sz="2600" dirty="0" err="1">
                <a:solidFill>
                  <a:srgbClr val="0000CC"/>
                </a:solidFill>
              </a:rPr>
              <a:t>để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tìm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hiểu</a:t>
            </a:r>
            <a:r>
              <a:rPr lang="en-US" sz="2600" dirty="0">
                <a:solidFill>
                  <a:srgbClr val="0000CC"/>
                </a:solidFill>
              </a:rPr>
              <a:t> ý </a:t>
            </a:r>
            <a:r>
              <a:rPr lang="en-US" sz="2600" dirty="0" err="1">
                <a:solidFill>
                  <a:srgbClr val="0000CC"/>
                </a:solidFill>
              </a:rPr>
              <a:t>nghĩa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của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các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lệnh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trong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tệp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Meo</a:t>
            </a:r>
            <a:r>
              <a:rPr lang="en-US" sz="2600" dirty="0">
                <a:solidFill>
                  <a:srgbClr val="FF0000"/>
                </a:solidFill>
              </a:rPr>
              <a:t>-Scratch</a:t>
            </a:r>
            <a:endParaRPr lang="vi-VN" sz="26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151004"/>
            <a:ext cx="8375737" cy="707886"/>
            <a:chOff x="696578" y="1237719"/>
            <a:chExt cx="8375737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780117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CHƯƠNG TRÌNH SCRATCH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152" y="1986760"/>
            <a:ext cx="4987378" cy="313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80" y="989449"/>
            <a:ext cx="11929403" cy="41872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6176" y="151004"/>
            <a:ext cx="8375737" cy="707886"/>
            <a:chOff x="696578" y="1237719"/>
            <a:chExt cx="8375737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780117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CHƯƠNG TRÌNH SCRATCH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528" y="5342755"/>
            <a:ext cx="11335403" cy="1245749"/>
            <a:chOff x="2416387" y="5037490"/>
            <a:chExt cx="7543800" cy="869084"/>
          </a:xfrm>
          <a:solidFill>
            <a:schemeClr val="bg1"/>
          </a:solidFill>
        </p:grpSpPr>
        <p:sp>
          <p:nvSpPr>
            <p:cNvPr id="13" name="Rounded Rectangle 12"/>
            <p:cNvSpPr/>
            <p:nvPr/>
          </p:nvSpPr>
          <p:spPr>
            <a:xfrm>
              <a:off x="2416387" y="5037490"/>
              <a:ext cx="7543800" cy="869084"/>
            </a:xfrm>
            <a:prstGeom prst="roundRect">
              <a:avLst/>
            </a:prstGeom>
            <a:grp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8845" y="5076741"/>
              <a:ext cx="7291547" cy="790575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30000"/>
                </a:lnSpc>
              </a:pP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riêng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4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3582" y="1380717"/>
            <a:ext cx="6898340" cy="4535989"/>
            <a:chOff x="-256207" y="1613648"/>
            <a:chExt cx="6557108" cy="4535989"/>
          </a:xfrm>
        </p:grpSpPr>
        <p:sp>
          <p:nvSpPr>
            <p:cNvPr id="11" name="矩形 76"/>
            <p:cNvSpPr/>
            <p:nvPr/>
          </p:nvSpPr>
          <p:spPr>
            <a:xfrm>
              <a:off x="-256207" y="1613648"/>
              <a:ext cx="6557108" cy="4535989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8968" y="1699041"/>
              <a:ext cx="41326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</a:t>
              </a:r>
              <a:endPara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6176" y="151004"/>
            <a:ext cx="8468711" cy="707886"/>
            <a:chOff x="696578" y="1237719"/>
            <a:chExt cx="8468711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789414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MỘT CHƯƠNG TRÌNH SCRATCH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Chỗ dành sẵn cho Nội dung 13"/>
          <p:cNvSpPr>
            <a:spLocks noGrp="1"/>
          </p:cNvSpPr>
          <p:nvPr>
            <p:ph idx="1"/>
          </p:nvPr>
        </p:nvSpPr>
        <p:spPr>
          <a:xfrm>
            <a:off x="470647" y="2191374"/>
            <a:ext cx="6723528" cy="3537072"/>
          </a:xfrm>
        </p:spPr>
        <p:txBody>
          <a:bodyPr rtlCol="0">
            <a:no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 err="1" smtClean="0">
                <a:solidFill>
                  <a:srgbClr val="0000CC"/>
                </a:solidFill>
              </a:rPr>
              <a:t>Kích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hoạt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phần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mềm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Scratch.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3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 err="1" smtClean="0">
                <a:solidFill>
                  <a:srgbClr val="0000CC"/>
                </a:solidFill>
              </a:rPr>
              <a:t>Kéo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thả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các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lệnh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trong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các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nhóm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lệnh</a:t>
            </a:r>
            <a:r>
              <a:rPr lang="en-US" sz="2600" dirty="0">
                <a:solidFill>
                  <a:srgbClr val="0000CC"/>
                </a:solidFill>
              </a:rPr>
              <a:t> sang </a:t>
            </a:r>
            <a:r>
              <a:rPr lang="en-US" sz="2600" dirty="0" err="1">
                <a:solidFill>
                  <a:srgbClr val="0000CC"/>
                </a:solidFill>
              </a:rPr>
              <a:t>vùng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lập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trình</a:t>
            </a:r>
            <a:r>
              <a:rPr lang="en-US" sz="2600" dirty="0">
                <a:solidFill>
                  <a:srgbClr val="0000CC"/>
                </a:solidFill>
              </a:rPr>
              <a:t>, </a:t>
            </a:r>
            <a:r>
              <a:rPr lang="en-US" sz="2600" dirty="0" err="1">
                <a:solidFill>
                  <a:srgbClr val="0000CC"/>
                </a:solidFill>
              </a:rPr>
              <a:t>để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được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chương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trình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điều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khiển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nhân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vật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bằng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bàn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</a:rPr>
              <a:t>phím</a:t>
            </a:r>
            <a:r>
              <a:rPr lang="en-US" sz="2600" dirty="0" smtClean="0">
                <a:solidFill>
                  <a:srgbClr val="0000CC"/>
                </a:solidFill>
              </a:rPr>
              <a:t>.</a:t>
            </a:r>
          </a:p>
          <a:p>
            <a:pPr marL="457200" indent="-457200" algn="just">
              <a:lnSpc>
                <a:spcPct val="13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 err="1">
                <a:solidFill>
                  <a:srgbClr val="0000CC"/>
                </a:solidFill>
              </a:rPr>
              <a:t>Sử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dụng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hai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phím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mũi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tên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để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thử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điều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khiển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và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quan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sát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nhân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vật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hoạt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r>
              <a:rPr lang="en-US" sz="2600" dirty="0" err="1">
                <a:solidFill>
                  <a:srgbClr val="0000CC"/>
                </a:solidFill>
              </a:rPr>
              <a:t>động</a:t>
            </a:r>
            <a:r>
              <a:rPr lang="en-US" sz="2600" dirty="0">
                <a:solidFill>
                  <a:srgbClr val="0000CC"/>
                </a:solidFill>
              </a:rPr>
              <a:t>.</a:t>
            </a:r>
            <a:r>
              <a:rPr lang="en-US" sz="2600" dirty="0">
                <a:solidFill>
                  <a:srgbClr val="0000CC"/>
                </a:solidFill>
              </a:rPr>
              <a:t> </a:t>
            </a:r>
            <a:endParaRPr lang="vi-VN" sz="2600" dirty="0">
              <a:solidFill>
                <a:srgbClr val="0000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8014" y="939572"/>
            <a:ext cx="4010585" cy="278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5077" y="3922211"/>
            <a:ext cx="3963521" cy="279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2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176" y="151004"/>
            <a:ext cx="5912049" cy="707886"/>
            <a:chOff x="696578" y="1237719"/>
            <a:chExt cx="5912049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533748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TỆP VÀO MÁY TÍNH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3155" y="917923"/>
            <a:ext cx="7465255" cy="527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56272" y="4186994"/>
            <a:ext cx="6558225" cy="2270074"/>
            <a:chOff x="98474" y="3933778"/>
            <a:chExt cx="6879102" cy="2248853"/>
          </a:xfrm>
        </p:grpSpPr>
        <p:sp>
          <p:nvSpPr>
            <p:cNvPr id="17" name="Cloud 16"/>
            <p:cNvSpPr/>
            <p:nvPr/>
          </p:nvSpPr>
          <p:spPr>
            <a:xfrm>
              <a:off x="98474" y="3933778"/>
              <a:ext cx="6879102" cy="2248853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en-US" sz="3000" dirty="0" smtClean="0">
                <a:solidFill>
                  <a:srgbClr val="0000CC"/>
                </a:solidFill>
              </a:endParaRPr>
            </a:p>
            <a:p>
              <a:pPr algn="ctr"/>
              <a:endParaRPr lang="en-US" sz="3000" dirty="0">
                <a:solidFill>
                  <a:srgbClr val="0000CC"/>
                </a:solidFill>
              </a:endParaRPr>
            </a:p>
            <a:p>
              <a:pPr algn="ctr"/>
              <a:endParaRPr lang="en-US" sz="3000" dirty="0" smtClean="0">
                <a:solidFill>
                  <a:srgbClr val="0000CC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7150" y="4398751"/>
              <a:ext cx="6096000" cy="12805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lưu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chương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trình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vừa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mục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hướng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dẫn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SGK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0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45799" y="265993"/>
            <a:ext cx="3641259" cy="609600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b="1" dirty="0" smtClean="0">
                <a:solidFill>
                  <a:srgbClr val="FF0000"/>
                </a:solidFill>
              </a:rPr>
              <a:t>LUYỆN TẬP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0125" y="1078172"/>
            <a:ext cx="11832609" cy="5581935"/>
            <a:chOff x="150125" y="1078172"/>
            <a:chExt cx="11832609" cy="5581935"/>
          </a:xfrm>
        </p:grpSpPr>
        <p:grpSp>
          <p:nvGrpSpPr>
            <p:cNvPr id="5" name="Group 4"/>
            <p:cNvGrpSpPr/>
            <p:nvPr/>
          </p:nvGrpSpPr>
          <p:grpSpPr>
            <a:xfrm>
              <a:off x="150125" y="1078172"/>
              <a:ext cx="11832609" cy="5581935"/>
              <a:chOff x="150125" y="1078172"/>
              <a:chExt cx="11832609" cy="558193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50125" y="1078172"/>
                <a:ext cx="11832609" cy="558193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26865" y="1302730"/>
                <a:ext cx="6796041" cy="5274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7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cùng bạn thảo luận và thực hiện: </a:t>
                </a:r>
                <a:endParaRPr lang="en-US" sz="27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2625" indent="-395288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vi-VN" sz="2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Nêu các bước lưu tệp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Scratch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2625" indent="-395288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vi-VN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cách lưu tệp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Scratch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cách lưu </a:t>
                </a:r>
                <a:r>
                  <a:rPr lang="vi-VN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Word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2625" indent="-395288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vi-VN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cách mở tệp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Scratch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cách mở tệp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Word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2625" indent="-395288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vi-VN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số khối lệnh trong chương trình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Scratch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ở hình </a:t>
                </a:r>
                <a:r>
                  <a:rPr lang="vi-VN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26.1</a:t>
                </a:r>
                <a:r>
                  <a:rPr lang="en-US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26.2.</a:t>
                </a:r>
              </a:p>
              <a:p>
                <a:pPr marL="682625" indent="-395288"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vi-VN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vi-VN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 xét về số khối lệnh trong một chương trình </a:t>
                </a:r>
                <a:r>
                  <a:rPr lang="vi-VN" sz="26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Scratch</a:t>
                </a:r>
                <a:r>
                  <a:rPr lang="vi-VN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414061" y="1425562"/>
              <a:ext cx="0" cy="4975240"/>
            </a:xfrm>
            <a:prstGeom prst="line">
              <a:avLst/>
            </a:prstGeom>
            <a:ln w="38100"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823" y="1210923"/>
            <a:ext cx="3523790" cy="244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6149" y="3894916"/>
            <a:ext cx="3482439" cy="245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70834" y="1396650"/>
            <a:ext cx="10740333" cy="407828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FontTx/>
              <a:buChar char="-"/>
            </a:pP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DieuKhien-Banphim1</a:t>
            </a: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FontTx/>
              <a:buChar char="-"/>
            </a:pP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FontTx/>
              <a:buChar char="-"/>
            </a:pP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91976" y="4837032"/>
            <a:ext cx="2113672" cy="19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24</Template>
  <TotalTime>556</TotalTime>
  <Words>386</Words>
  <Application>Microsoft Office PowerPoint</Application>
  <PresentationFormat>Widescreen</PresentationFormat>
  <Paragraphs>47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Print</vt:lpstr>
      <vt:lpstr>Tahoma</vt:lpstr>
      <vt:lpstr>Times New Roman</vt:lpstr>
      <vt:lpstr>Wingdings</vt:lpstr>
      <vt:lpstr>Minh họa Thiên nhiên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90</cp:revision>
  <dcterms:created xsi:type="dcterms:W3CDTF">2023-03-30T02:48:00Z</dcterms:created>
  <dcterms:modified xsi:type="dcterms:W3CDTF">2023-04-07T15:36:34Z</dcterms:modified>
</cp:coreProperties>
</file>