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977" r:id="rId4"/>
  </p:sldMasterIdLst>
  <p:notesMasterIdLst>
    <p:notesMasterId r:id="rId12"/>
  </p:notesMasterIdLst>
  <p:sldIdLst>
    <p:sldId id="257" r:id="rId5"/>
    <p:sldId id="3410" r:id="rId6"/>
    <p:sldId id="3418" r:id="rId7"/>
    <p:sldId id="3419" r:id="rId8"/>
    <p:sldId id="3420" r:id="rId9"/>
    <p:sldId id="3421" r:id="rId10"/>
    <p:sldId id="342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ACBF80A-A0AF-3903-7372-41C214778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54" t="5959" r="886" b="6523"/>
          <a:stretch/>
        </p:blipFill>
        <p:spPr>
          <a:xfrm>
            <a:off x="0" y="0"/>
            <a:ext cx="1219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0BFD82B-7BC9-34E9-EE05-0DDBC086B5EF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876CD-3A6F-043D-EED2-17ADF42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5348EF-3486-A492-2CBE-B1324E57C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7F43869-1627-BCF1-E6F4-54BCA527C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A75B3B-DF66-4E87-9F49-D1F5E29B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647E4B-9F39-457B-C368-BCC88185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A4592FB-3733-8227-2D8A-7A6791D9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00607B-5786-0C9A-E66E-E4A14DCF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2D8E41F-A33D-3FC0-0F14-B28CBD6C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E07002-C7FC-625D-7796-281F1727B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0547A44-0091-4B10-0024-6DA227A46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3643C9-852E-91BD-BF18-7B6204CBA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15B84E-A565-059F-2F7A-72CB6BA5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1D9E1DF-E22C-521C-A82D-F0F36D41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765D69-59FE-E123-EABC-52576B87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3E0569-7E8A-6459-6289-BDB16509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92202FE-F7C1-22C6-43BF-73656A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A1A3AA6-2FDF-08A2-1FBB-D757D6C2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3B4318D-DC28-A683-4676-0F382490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D9E675A-7EEE-1FF3-54F1-A69B186B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F6030C-8E53-99DD-F6D1-66967AC4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E7B6D97-7420-90E4-B787-96175830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4678FD-CBAC-13EA-2FEA-B6509D5A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DB3943C-22A9-DF72-C3EA-7F42D52C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DA49DEF-76ED-F87E-B25F-2E7D27D01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69473EB-1622-0879-0126-58974966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DA2FA-CB3E-6C7C-1379-7C0338C2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983E1B5-ED90-E8B6-2D0B-E88895DA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20F611-3944-5B33-725E-692F39AE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3CA4E54-A6F4-BDF1-36E5-3EF682A83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E8101E-C24C-4CE7-5F25-0B819FFC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66CF12B-F749-415D-1E7F-E5F497D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15426B-DAAD-F9A2-E4D6-998B6991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80735C-D86B-7443-3287-0981E240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AD15EE-FF3A-6B4B-98EF-13DE3894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23C5202-3CA5-1B72-9A42-E13851A9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818716-9770-53CE-E18B-1B0C8BF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7772EA-1068-A042-1211-B8826180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301966-9A47-CB5E-A23A-E94026C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D221461-ADF5-7D36-E235-682774FF7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4B81D7-1204-7884-CBBD-0E10EE46E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ACE47E-6CBD-89DD-B7C4-B5C40AD1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A85FF7-099A-BE81-71A4-169833D7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45FB1F-3784-59A0-43B1-D0C2352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2">
            <a:extLst>
              <a:ext uri="{FF2B5EF4-FFF2-40B4-BE49-F238E27FC236}">
                <a16:creationId xmlns:a16="http://schemas.microsoft.com/office/drawing/2014/main" id="{4219E0CA-16E2-5A5E-5C97-8668AA747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7" t="6800" r="-702" b="7530"/>
          <a:stretch/>
        </p:blipFill>
        <p:spPr>
          <a:xfrm>
            <a:off x="-119270" y="0"/>
            <a:ext cx="12434733" cy="6858000"/>
          </a:xfrm>
          <a:prstGeom prst="rect">
            <a:avLst/>
          </a:prstGeom>
        </p:spPr>
      </p:pic>
      <p:sp>
        <p:nvSpPr>
          <p:cNvPr id="3" name="Hình chữ nhật: Góc Tròn 7">
            <a:extLst>
              <a:ext uri="{FF2B5EF4-FFF2-40B4-BE49-F238E27FC236}">
                <a16:creationId xmlns:a16="http://schemas.microsoft.com/office/drawing/2014/main" id="{DDC1E109-88F9-C4EA-8887-3F8984C0A972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AF5BB38-62FB-5BC7-728C-125E542977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1FD98D4-57BF-3A45-7A4A-92A12847F71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63464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5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1B7D072-0BAE-0A25-AF8A-CE2CCB7C2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10" y="5040264"/>
            <a:ext cx="1589135" cy="15891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239E10-3E7F-1D6A-7A2E-FFF385E07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786" y="926057"/>
            <a:ext cx="7858425" cy="2517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EF4BF-64AD-D68E-942B-A45B45205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744" y="3074964"/>
            <a:ext cx="234716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286244" y="444930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 rồi thử lại (theo mẫu).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</a:t>
            </a:r>
            <a:endParaRPr lang="en-US" sz="5867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FBC65-C351-E486-79C4-3E64E18BE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5" y="1972689"/>
            <a:ext cx="11236177" cy="269035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A3BB1E-13A4-2A36-2E0E-ACDEF9EAA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44932"/>
              </p:ext>
            </p:extLst>
          </p:nvPr>
        </p:nvGraphicFramePr>
        <p:xfrm>
          <a:off x="1040219" y="5073056"/>
          <a:ext cx="10515600" cy="640080"/>
        </p:xfrm>
        <a:graphic>
          <a:graphicData uri="http://schemas.openxmlformats.org/drawingml/2006/table">
            <a:tbl>
              <a:tblPr/>
              <a:tblGrid>
                <a:gridCol w="4956544">
                  <a:extLst>
                    <a:ext uri="{9D8B030D-6E8A-4147-A177-3AD203B41FA5}">
                      <a16:colId xmlns:a16="http://schemas.microsoft.com/office/drawing/2014/main" val="1139823012"/>
                    </a:ext>
                  </a:extLst>
                </a:gridCol>
                <a:gridCol w="5559056">
                  <a:extLst>
                    <a:ext uri="{9D8B030D-6E8A-4147-A177-3AD203B41FA5}">
                      <a16:colId xmlns:a16="http://schemas.microsoft.com/office/drawing/2014/main" val="249043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</a:rPr>
                        <a:t>a) 14 138 : 45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</a:rPr>
                        <a:t>   b) 8 924 : 23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182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1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E3076B-21CA-2D36-5250-0E791BBCD363}"/>
              </a:ext>
            </a:extLst>
          </p:cNvPr>
          <p:cNvSpPr txBox="1"/>
          <p:nvPr/>
        </p:nvSpPr>
        <p:spPr>
          <a:xfrm>
            <a:off x="1127050" y="797441"/>
            <a:ext cx="313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14 138  45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F2813D-08E7-7748-E8AA-308C3008F60A}"/>
              </a:ext>
            </a:extLst>
          </p:cNvPr>
          <p:cNvCxnSpPr/>
          <p:nvPr/>
        </p:nvCxnSpPr>
        <p:spPr>
          <a:xfrm>
            <a:off x="2690037" y="882502"/>
            <a:ext cx="0" cy="11908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86EA3B-88B2-0EBB-677A-B67463C79B25}"/>
              </a:ext>
            </a:extLst>
          </p:cNvPr>
          <p:cNvCxnSpPr>
            <a:cxnSpLocks/>
          </p:cNvCxnSpPr>
          <p:nvPr/>
        </p:nvCxnSpPr>
        <p:spPr>
          <a:xfrm>
            <a:off x="2690038" y="1350335"/>
            <a:ext cx="9994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D251F3E-204D-9349-AF31-BAF9279B1054}"/>
              </a:ext>
            </a:extLst>
          </p:cNvPr>
          <p:cNvSpPr txBox="1"/>
          <p:nvPr/>
        </p:nvSpPr>
        <p:spPr>
          <a:xfrm>
            <a:off x="510363" y="850604"/>
            <a:ext cx="65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4E201D-EDA6-CDF8-1D73-25D5B1417FD9}"/>
              </a:ext>
            </a:extLst>
          </p:cNvPr>
          <p:cNvSpPr txBox="1"/>
          <p:nvPr/>
        </p:nvSpPr>
        <p:spPr>
          <a:xfrm>
            <a:off x="2743199" y="1392865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AEA6D-7559-CEB1-379D-285C62B6A4AB}"/>
              </a:ext>
            </a:extLst>
          </p:cNvPr>
          <p:cNvSpPr txBox="1"/>
          <p:nvPr/>
        </p:nvSpPr>
        <p:spPr>
          <a:xfrm>
            <a:off x="1775637" y="1307805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18B4BE-2703-F01C-8A1D-2DAADA9C90E8}"/>
              </a:ext>
            </a:extLst>
          </p:cNvPr>
          <p:cNvSpPr txBox="1"/>
          <p:nvPr/>
        </p:nvSpPr>
        <p:spPr>
          <a:xfrm>
            <a:off x="1765004" y="1828800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188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F1D09-B6DD-1572-C904-51E440A6AD39}"/>
              </a:ext>
            </a:extLst>
          </p:cNvPr>
          <p:cNvSpPr txBox="1"/>
          <p:nvPr/>
        </p:nvSpPr>
        <p:spPr>
          <a:xfrm>
            <a:off x="2296632" y="2371060"/>
            <a:ext cx="83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6CAF00-9F52-41B0-260D-A833C9E0D4D6}"/>
              </a:ext>
            </a:extLst>
          </p:cNvPr>
          <p:cNvSpPr txBox="1"/>
          <p:nvPr/>
        </p:nvSpPr>
        <p:spPr>
          <a:xfrm>
            <a:off x="393404" y="3104707"/>
            <a:ext cx="522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: 314 x 45 + 8  = 14 138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19ECDA-888B-E991-88F2-514E9A8C5415}"/>
              </a:ext>
            </a:extLst>
          </p:cNvPr>
          <p:cNvSpPr txBox="1"/>
          <p:nvPr/>
        </p:nvSpPr>
        <p:spPr>
          <a:xfrm>
            <a:off x="7527851" y="659218"/>
            <a:ext cx="288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3 917  32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7CA061-F0E0-C287-AB60-57535D086470}"/>
              </a:ext>
            </a:extLst>
          </p:cNvPr>
          <p:cNvCxnSpPr/>
          <p:nvPr/>
        </p:nvCxnSpPr>
        <p:spPr>
          <a:xfrm>
            <a:off x="8835655" y="744279"/>
            <a:ext cx="0" cy="11908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50C6C6-220C-24A1-5F0A-BDD90864883A}"/>
              </a:ext>
            </a:extLst>
          </p:cNvPr>
          <p:cNvCxnSpPr>
            <a:cxnSpLocks/>
          </p:cNvCxnSpPr>
          <p:nvPr/>
        </p:nvCxnSpPr>
        <p:spPr>
          <a:xfrm>
            <a:off x="8835656" y="1212112"/>
            <a:ext cx="9994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11896C-7C9A-EF01-FEFC-C9FCBDCB8530}"/>
              </a:ext>
            </a:extLst>
          </p:cNvPr>
          <p:cNvSpPr txBox="1"/>
          <p:nvPr/>
        </p:nvSpPr>
        <p:spPr>
          <a:xfrm>
            <a:off x="6985590" y="659218"/>
            <a:ext cx="65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8CE0DC-17E6-A814-87F7-1B80F7C80D3D}"/>
              </a:ext>
            </a:extLst>
          </p:cNvPr>
          <p:cNvSpPr txBox="1"/>
          <p:nvPr/>
        </p:nvSpPr>
        <p:spPr>
          <a:xfrm>
            <a:off x="8888817" y="1254642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7AD497-3D46-070A-9B1D-EBAA8ED9363F}"/>
              </a:ext>
            </a:extLst>
          </p:cNvPr>
          <p:cNvSpPr txBox="1"/>
          <p:nvPr/>
        </p:nvSpPr>
        <p:spPr>
          <a:xfrm>
            <a:off x="7921255" y="1169582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8259FA-99E0-3577-654B-1A809B4C9723}"/>
              </a:ext>
            </a:extLst>
          </p:cNvPr>
          <p:cNvSpPr txBox="1"/>
          <p:nvPr/>
        </p:nvSpPr>
        <p:spPr>
          <a:xfrm>
            <a:off x="8208334" y="1690577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7E957A-0BDA-87F1-6EAF-047124C3B802}"/>
              </a:ext>
            </a:extLst>
          </p:cNvPr>
          <p:cNvSpPr txBox="1"/>
          <p:nvPr/>
        </p:nvSpPr>
        <p:spPr>
          <a:xfrm>
            <a:off x="8229600" y="2232837"/>
            <a:ext cx="105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9933A9-406B-D164-F9F4-1CA2996ADE5F}"/>
              </a:ext>
            </a:extLst>
          </p:cNvPr>
          <p:cNvSpPr txBox="1"/>
          <p:nvPr/>
        </p:nvSpPr>
        <p:spPr>
          <a:xfrm>
            <a:off x="6539022" y="2966484"/>
            <a:ext cx="522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: 122 x 32 + 13 = 3 917</a:t>
            </a:r>
          </a:p>
        </p:txBody>
      </p:sp>
    </p:spTree>
    <p:extLst>
      <p:ext uri="{BB962C8B-B14F-4D97-AF65-F5344CB8AC3E}">
        <p14:creationId xmlns:p14="http://schemas.microsoft.com/office/powerpoint/2010/main" val="393242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286245" y="444930"/>
            <a:ext cx="4561662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 nhẩm.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B31B9-FE3C-4485-D446-1CB6779ECD86}"/>
              </a:ext>
            </a:extLst>
          </p:cNvPr>
          <p:cNvSpPr txBox="1"/>
          <p:nvPr/>
        </p:nvSpPr>
        <p:spPr>
          <a:xfrm>
            <a:off x="350874" y="1988288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lphaLcParenR"/>
            </a:pPr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27,6 x 10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27,6: 0,1            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311E1-BFE1-EB83-C941-243EBCC5FA0B}"/>
              </a:ext>
            </a:extLst>
          </p:cNvPr>
          <p:cNvSpPr txBox="1"/>
          <p:nvPr/>
        </p:nvSpPr>
        <p:spPr>
          <a:xfrm>
            <a:off x="4189228" y="1967024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70,82 × 100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70,82 : 0,01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21E77-83AE-2B22-165B-257517E1CEB0}"/>
              </a:ext>
            </a:extLst>
          </p:cNvPr>
          <p:cNvSpPr txBox="1"/>
          <p:nvPr/>
        </p:nvSpPr>
        <p:spPr>
          <a:xfrm>
            <a:off x="7868093" y="1988289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4,523 x 1 000 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4,523: 0,001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C3C52-498F-A79B-3E3C-A2ED93EE4B4E}"/>
              </a:ext>
            </a:extLst>
          </p:cNvPr>
          <p:cNvSpPr txBox="1"/>
          <p:nvPr/>
        </p:nvSpPr>
        <p:spPr>
          <a:xfrm>
            <a:off x="297711" y="3519377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432 x 0,1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432: 10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A1427-195E-C912-A930-B848588E1C51}"/>
              </a:ext>
            </a:extLst>
          </p:cNvPr>
          <p:cNvSpPr txBox="1"/>
          <p:nvPr/>
        </p:nvSpPr>
        <p:spPr>
          <a:xfrm>
            <a:off x="4093535" y="3498113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360,5 x  0,01 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360,5 : 100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EC525-FC7B-A9C7-C969-8ECE0747130D}"/>
              </a:ext>
            </a:extLst>
          </p:cNvPr>
          <p:cNvSpPr txBox="1"/>
          <p:nvPr/>
        </p:nvSpPr>
        <p:spPr>
          <a:xfrm>
            <a:off x="7931889" y="3519378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697 x 0,001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697: 1 000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931A6-D794-2129-BD0E-4B1E463F5F2B}"/>
              </a:ext>
            </a:extLst>
          </p:cNvPr>
          <p:cNvSpPr txBox="1"/>
          <p:nvPr/>
        </p:nvSpPr>
        <p:spPr>
          <a:xfrm>
            <a:off x="2573079" y="1977656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276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B2B2C-6FC9-7D14-9DE6-D34876CE84C4}"/>
              </a:ext>
            </a:extLst>
          </p:cNvPr>
          <p:cNvSpPr txBox="1"/>
          <p:nvPr/>
        </p:nvSpPr>
        <p:spPr>
          <a:xfrm>
            <a:off x="2562446" y="2466753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276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177FB7-D631-3884-8E29-C7B31D9C390F}"/>
              </a:ext>
            </a:extLst>
          </p:cNvPr>
          <p:cNvSpPr txBox="1"/>
          <p:nvPr/>
        </p:nvSpPr>
        <p:spPr>
          <a:xfrm>
            <a:off x="6283843" y="1988288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7 082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56A835-3C39-FC99-8233-969BBF5EFC9B}"/>
              </a:ext>
            </a:extLst>
          </p:cNvPr>
          <p:cNvSpPr txBox="1"/>
          <p:nvPr/>
        </p:nvSpPr>
        <p:spPr>
          <a:xfrm>
            <a:off x="6294475" y="2445488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7 082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C53F52-B021-21EA-8E2B-80EBAA21B3B8}"/>
              </a:ext>
            </a:extLst>
          </p:cNvPr>
          <p:cNvSpPr txBox="1"/>
          <p:nvPr/>
        </p:nvSpPr>
        <p:spPr>
          <a:xfrm>
            <a:off x="10345480" y="1945758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4 523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BDF347-8BF1-22F5-64AA-42EF136F7AA2}"/>
              </a:ext>
            </a:extLst>
          </p:cNvPr>
          <p:cNvSpPr txBox="1"/>
          <p:nvPr/>
        </p:nvSpPr>
        <p:spPr>
          <a:xfrm>
            <a:off x="10100931" y="2434856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4 523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D7B5D2-4627-0C90-4858-2C1A4769A63E}"/>
              </a:ext>
            </a:extLst>
          </p:cNvPr>
          <p:cNvSpPr txBox="1"/>
          <p:nvPr/>
        </p:nvSpPr>
        <p:spPr>
          <a:xfrm>
            <a:off x="2424224" y="3540642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43,2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0C8126-6E85-5D4C-2FBC-E132C7FB4CF3}"/>
              </a:ext>
            </a:extLst>
          </p:cNvPr>
          <p:cNvSpPr txBox="1"/>
          <p:nvPr/>
        </p:nvSpPr>
        <p:spPr>
          <a:xfrm>
            <a:off x="2328531" y="4008475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43,2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33C010-5177-888F-9825-7DB6C7D7D622}"/>
              </a:ext>
            </a:extLst>
          </p:cNvPr>
          <p:cNvSpPr txBox="1"/>
          <p:nvPr/>
        </p:nvSpPr>
        <p:spPr>
          <a:xfrm>
            <a:off x="6422066" y="3476847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086ADB-7287-F820-FAB7-60FD579B6A3D}"/>
              </a:ext>
            </a:extLst>
          </p:cNvPr>
          <p:cNvSpPr txBox="1"/>
          <p:nvPr/>
        </p:nvSpPr>
        <p:spPr>
          <a:xfrm>
            <a:off x="6251945" y="3912782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3 605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725FC6-850A-8A0F-0DD7-D154B86E885D}"/>
              </a:ext>
            </a:extLst>
          </p:cNvPr>
          <p:cNvSpPr txBox="1"/>
          <p:nvPr/>
        </p:nvSpPr>
        <p:spPr>
          <a:xfrm>
            <a:off x="10058401" y="3498112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0,697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6D39FB-0554-01E9-9D57-5CD14AB7FEEC}"/>
              </a:ext>
            </a:extLst>
          </p:cNvPr>
          <p:cNvSpPr txBox="1"/>
          <p:nvPr/>
        </p:nvSpPr>
        <p:spPr>
          <a:xfrm>
            <a:off x="9867015" y="3944679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0,697</a:t>
            </a:r>
          </a:p>
        </p:txBody>
      </p:sp>
    </p:spTree>
    <p:extLst>
      <p:ext uri="{BB962C8B-B14F-4D97-AF65-F5344CB8AC3E}">
        <p14:creationId xmlns:p14="http://schemas.microsoft.com/office/powerpoint/2010/main" val="34806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286244" y="444930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 giá trị của biểu thức.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423EC2-DCD2-87B8-A611-DD01CAB9C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38407"/>
              </p:ext>
            </p:extLst>
          </p:nvPr>
        </p:nvGraphicFramePr>
        <p:xfrm>
          <a:off x="529856" y="1990677"/>
          <a:ext cx="7242544" cy="640080"/>
        </p:xfrm>
        <a:graphic>
          <a:graphicData uri="http://schemas.openxmlformats.org/drawingml/2006/table">
            <a:tbl>
              <a:tblPr/>
              <a:tblGrid>
                <a:gridCol w="6274981">
                  <a:extLst>
                    <a:ext uri="{9D8B030D-6E8A-4147-A177-3AD203B41FA5}">
                      <a16:colId xmlns:a16="http://schemas.microsoft.com/office/drawing/2014/main" val="3199247234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548420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61,4 × (15 : 0,25) – 2 024</a:t>
                      </a:r>
                      <a:endParaRPr lang="pt-BR" sz="3600" b="0" i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13131"/>
                          </a:solidFill>
                          <a:effectLst/>
                          <a:latin typeface="Open Sans" panose="020B0606030504020204" pitchFamily="34" charset="0"/>
                        </a:rPr>
                        <a:t/>
                      </a:r>
                      <a:br>
                        <a:rPr lang="en-US" b="0" i="0" dirty="0">
                          <a:solidFill>
                            <a:srgbClr val="313131"/>
                          </a:solidFill>
                          <a:effectLst/>
                          <a:latin typeface="Open Sans" panose="020B0606030504020204" pitchFamily="34" charset="0"/>
                        </a:rPr>
                      </a:b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1723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8514BC-BE50-74D7-690F-FC15B8784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86871"/>
              </p:ext>
            </p:extLst>
          </p:nvPr>
        </p:nvGraphicFramePr>
        <p:xfrm>
          <a:off x="529855" y="2681794"/>
          <a:ext cx="4967177" cy="1737360"/>
        </p:xfrm>
        <a:graphic>
          <a:graphicData uri="http://schemas.openxmlformats.org/drawingml/2006/table">
            <a:tbl>
              <a:tblPr/>
              <a:tblGrid>
                <a:gridCol w="4303591">
                  <a:extLst>
                    <a:ext uri="{9D8B030D-6E8A-4147-A177-3AD203B41FA5}">
                      <a16:colId xmlns:a16="http://schemas.microsoft.com/office/drawing/2014/main" val="3199247234"/>
                    </a:ext>
                  </a:extLst>
                </a:gridCol>
                <a:gridCol w="663586">
                  <a:extLst>
                    <a:ext uri="{9D8B030D-6E8A-4147-A177-3AD203B41FA5}">
                      <a16:colId xmlns:a16="http://schemas.microsoft.com/office/drawing/2014/main" val="548420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61,4 × 60 – 2 024</a:t>
                      </a:r>
                    </a:p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3 684 – 2 024</a:t>
                      </a:r>
                    </a:p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1 660</a:t>
                      </a:r>
                      <a:endParaRPr lang="pt-BR" sz="3600" b="0" i="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17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704E985-44A1-2D11-04DB-C82EC522C4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667137"/>
                  </p:ext>
                </p:extLst>
              </p:nvPr>
            </p:nvGraphicFramePr>
            <p:xfrm>
              <a:off x="5846134" y="3085830"/>
              <a:ext cx="5700824" cy="1069975"/>
            </p:xfrm>
            <a:graphic>
              <a:graphicData uri="http://schemas.openxmlformats.org/drawingml/2006/table">
                <a:tbl>
                  <a:tblPr/>
                  <a:tblGrid>
                    <a:gridCol w="4939226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76159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b)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𝟏𝟓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𝟏𝟒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pt-BR" sz="4400" b="1" i="0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𝟐𝟖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sz="4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: 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sz="4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pt-BR" sz="4400" b="0" i="0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>
                              <a:solidFill>
                                <a:schemeClr val="tx1"/>
                              </a:solidFill>
                              <a:effectLst/>
                              <a:latin typeface="Open Sans" panose="020B0606030504020204" pitchFamily="34" charset="0"/>
                            </a:rPr>
                            <a:t/>
                          </a:r>
                          <a:br>
                            <a:rPr lang="en-US" sz="2400" b="0" i="0" dirty="0">
                              <a:solidFill>
                                <a:schemeClr val="tx1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704E985-44A1-2D11-04DB-C82EC522C4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667137"/>
                  </p:ext>
                </p:extLst>
              </p:nvPr>
            </p:nvGraphicFramePr>
            <p:xfrm>
              <a:off x="5846134" y="3085830"/>
              <a:ext cx="5700824" cy="1069975"/>
            </p:xfrm>
            <a:graphic>
              <a:graphicData uri="http://schemas.openxmlformats.org/drawingml/2006/table">
                <a:tbl>
                  <a:tblPr/>
                  <a:tblGrid>
                    <a:gridCol w="4939226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76159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1069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r="-15413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chemeClr val="tx1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A10C003-7C13-09FA-987A-D21B654F4C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66327"/>
                  </p:ext>
                </p:extLst>
              </p:nvPr>
            </p:nvGraphicFramePr>
            <p:xfrm>
              <a:off x="5824868" y="4308575"/>
              <a:ext cx="3797597" cy="1069975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4400" b="1" i="0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𝟑𝟓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pt-BR" sz="4400" b="0" i="0" dirty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  <a:t/>
                          </a:r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A10C003-7C13-09FA-987A-D21B654F4C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66327"/>
                  </p:ext>
                </p:extLst>
              </p:nvPr>
            </p:nvGraphicFramePr>
            <p:xfrm>
              <a:off x="5824868" y="4308575"/>
              <a:ext cx="3797597" cy="1069975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1069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r="-15342" b="-12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A3F1DF2-CD9F-4D5E-5985-91CFFC0F6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110457"/>
                  </p:ext>
                </p:extLst>
              </p:nvPr>
            </p:nvGraphicFramePr>
            <p:xfrm>
              <a:off x="5739808" y="5350565"/>
              <a:ext cx="3797597" cy="1066800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𝟐𝟓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endParaRPr lang="pt-BR" sz="4400" b="0" i="0" dirty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  <a:t/>
                          </a:r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A3F1DF2-CD9F-4D5E-5985-91CFFC0F6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110457"/>
                  </p:ext>
                </p:extLst>
              </p:nvPr>
            </p:nvGraphicFramePr>
            <p:xfrm>
              <a:off x="5739808" y="5350565"/>
              <a:ext cx="3797597" cy="1066800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r="-15342" b="-13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079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850065" y="0"/>
            <a:ext cx="9811116" cy="255389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vi-VN" sz="36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May một cái quần hết 2,06 m vải, may một cái áo hết 1,54 m vải. Hỏi với 200 m vải, may được nhiều nhất bao nhiêu bộ quần áo như thế và còn thừa mấy mét vải?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4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12EC7-9677-561B-4D64-357A4CA9883E}"/>
              </a:ext>
            </a:extLst>
          </p:cNvPr>
          <p:cNvSpPr txBox="1"/>
          <p:nvPr/>
        </p:nvSpPr>
        <p:spPr>
          <a:xfrm>
            <a:off x="1201479" y="3285460"/>
            <a:ext cx="95161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May một bộ quần áo hết số mét vải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2,06 + 1,54 = 3,6 (m)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200 : 3,6 = 55 (dư 2)</a:t>
            </a:r>
          </a:p>
        </p:txBody>
      </p:sp>
    </p:spTree>
    <p:extLst>
      <p:ext uri="{BB962C8B-B14F-4D97-AF65-F5344CB8AC3E}">
        <p14:creationId xmlns:p14="http://schemas.microsoft.com/office/powerpoint/2010/main" val="341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903227" y="478464"/>
            <a:ext cx="5507665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 câu trả lời đúng.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12EC7-9677-561B-4D64-357A4CA9883E}"/>
              </a:ext>
            </a:extLst>
          </p:cNvPr>
          <p:cNvSpPr txBox="1"/>
          <p:nvPr/>
        </p:nvSpPr>
        <p:spPr>
          <a:xfrm>
            <a:off x="1180213" y="1775637"/>
            <a:ext cx="9994605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Kết quả tính 4 : 0,5 × 2,5 bằng giá trị của biểu thức nào dưới đây?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4 : (2 × 2,5)   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4 × 2 × 2,5   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4 × (2 : 2,5)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9D62E5-DB1C-F9DB-C727-962434DCB8AF}"/>
              </a:ext>
            </a:extLst>
          </p:cNvPr>
          <p:cNvSpPr/>
          <p:nvPr/>
        </p:nvSpPr>
        <p:spPr>
          <a:xfrm>
            <a:off x="4912242" y="3381153"/>
            <a:ext cx="606056" cy="5847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34B8B-9845-1AC8-B2FD-FB278962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06" y="4085118"/>
            <a:ext cx="45434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3" grpId="0"/>
      <p:bldP spid="2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270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Cambria</vt:lpstr>
      <vt:lpstr>Cambria Math</vt:lpstr>
      <vt:lpstr>Open Sans</vt:lpstr>
      <vt:lpstr>Times New Roman</vt:lpstr>
      <vt:lpstr>1_Office 主题</vt:lpstr>
      <vt:lpstr>2_Office 主题</vt:lpstr>
      <vt:lpstr>https://www.freeppt7.com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Techsi.vn</cp:lastModifiedBy>
  <cp:revision>62</cp:revision>
  <dcterms:created xsi:type="dcterms:W3CDTF">2021-07-20T01:55:21Z</dcterms:created>
  <dcterms:modified xsi:type="dcterms:W3CDTF">2026-04-20T02:23:42Z</dcterms:modified>
</cp:coreProperties>
</file>