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1"/>
  </p:notesMasterIdLst>
  <p:sldIdLst>
    <p:sldId id="257" r:id="rId3"/>
    <p:sldId id="263" r:id="rId4"/>
    <p:sldId id="290" r:id="rId5"/>
    <p:sldId id="308" r:id="rId6"/>
    <p:sldId id="309" r:id="rId7"/>
    <p:sldId id="296" r:id="rId8"/>
    <p:sldId id="329" r:id="rId9"/>
    <p:sldId id="31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A23"/>
    <a:srgbClr val="F25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69" d="100"/>
          <a:sy n="69"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8D7C0-C376-4638-AB7B-0F1D112004B4}"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AA7EB-FEA9-4330-98BF-49422EA2CF1D}" type="slidenum">
              <a:rPr lang="en-US" smtClean="0"/>
              <a:t>‹#›</a:t>
            </a:fld>
            <a:endParaRPr lang="en-US"/>
          </a:p>
        </p:txBody>
      </p:sp>
    </p:spTree>
    <p:extLst>
      <p:ext uri="{BB962C8B-B14F-4D97-AF65-F5344CB8AC3E}">
        <p14:creationId xmlns:p14="http://schemas.microsoft.com/office/powerpoint/2010/main" val="323689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75D5F8-3211-43D5-AB1E-255525B22333}" type="slidenum">
              <a:rPr lang="zh-CN" altLang="en-US" smtClean="0"/>
              <a:t>1</a:t>
            </a:fld>
            <a:endParaRPr lang="zh-CN" altLang="en-US"/>
          </a:p>
        </p:txBody>
      </p:sp>
    </p:spTree>
    <p:extLst>
      <p:ext uri="{BB962C8B-B14F-4D97-AF65-F5344CB8AC3E}">
        <p14:creationId xmlns:p14="http://schemas.microsoft.com/office/powerpoint/2010/main" val="88814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A7EB-FEA9-4330-98BF-49422EA2C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13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96569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0870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28076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FC257BC-A565-4CC2-C931-4DD50995C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46" r="31986" b="7787"/>
          <a:stretch/>
        </p:blipFill>
        <p:spPr>
          <a:xfrm>
            <a:off x="0" y="0"/>
            <a:ext cx="12192000" cy="6858000"/>
          </a:xfrm>
          <a:prstGeom prst="rect">
            <a:avLst/>
          </a:prstGeom>
        </p:spPr>
      </p:pic>
      <p:pic>
        <p:nvPicPr>
          <p:cNvPr id="8" name="图片 7">
            <a:extLst>
              <a:ext uri="{FF2B5EF4-FFF2-40B4-BE49-F238E27FC236}">
                <a16:creationId xmlns:a16="http://schemas.microsoft.com/office/drawing/2014/main" id="{16D68AAC-9D8D-AF00-276F-FDC7E763600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199" r="27625"/>
          <a:stretch/>
        </p:blipFill>
        <p:spPr>
          <a:xfrm>
            <a:off x="9261791" y="0"/>
            <a:ext cx="2930209" cy="2866501"/>
          </a:xfrm>
          <a:prstGeom prst="rect">
            <a:avLst/>
          </a:prstGeom>
        </p:spPr>
      </p:pic>
    </p:spTree>
    <p:extLst>
      <p:ext uri="{BB962C8B-B14F-4D97-AF65-F5344CB8AC3E}">
        <p14:creationId xmlns:p14="http://schemas.microsoft.com/office/powerpoint/2010/main" val="2243368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FC257BC-A565-4CC2-C931-4DD50995C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46" r="31986" b="7787"/>
          <a:stretch/>
        </p:blipFill>
        <p:spPr>
          <a:xfrm>
            <a:off x="0" y="0"/>
            <a:ext cx="12192000" cy="6858000"/>
          </a:xfrm>
          <a:prstGeom prst="rect">
            <a:avLst/>
          </a:prstGeom>
        </p:spPr>
      </p:pic>
      <p:pic>
        <p:nvPicPr>
          <p:cNvPr id="8" name="图片 7">
            <a:extLst>
              <a:ext uri="{FF2B5EF4-FFF2-40B4-BE49-F238E27FC236}">
                <a16:creationId xmlns:a16="http://schemas.microsoft.com/office/drawing/2014/main" id="{16D68AAC-9D8D-AF00-276F-FDC7E763600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199" r="27625"/>
          <a:stretch/>
        </p:blipFill>
        <p:spPr>
          <a:xfrm>
            <a:off x="9261791" y="0"/>
            <a:ext cx="2930209" cy="2866501"/>
          </a:xfrm>
          <a:prstGeom prst="rect">
            <a:avLst/>
          </a:prstGeom>
        </p:spPr>
      </p:pic>
      <p:sp>
        <p:nvSpPr>
          <p:cNvPr id="2" name="矩形 1">
            <a:extLst>
              <a:ext uri="{FF2B5EF4-FFF2-40B4-BE49-F238E27FC236}">
                <a16:creationId xmlns:a16="http://schemas.microsoft.com/office/drawing/2014/main" id="{FB9653D9-8501-594B-1E4C-958DC9559AF3}"/>
              </a:ext>
            </a:extLst>
          </p:cNvPr>
          <p:cNvSpPr/>
          <p:nvPr userDrawn="1"/>
        </p:nvSpPr>
        <p:spPr>
          <a:xfrm>
            <a:off x="0" y="640080"/>
            <a:ext cx="12192000" cy="557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3160E5F7-C751-D68E-143F-2C272C62C7E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49446"/>
          <a:stretch/>
        </p:blipFill>
        <p:spPr>
          <a:xfrm>
            <a:off x="0" y="5341822"/>
            <a:ext cx="2423160" cy="1516177"/>
          </a:xfrm>
          <a:prstGeom prst="rect">
            <a:avLst/>
          </a:prstGeom>
        </p:spPr>
      </p:pic>
    </p:spTree>
    <p:extLst>
      <p:ext uri="{BB962C8B-B14F-4D97-AF65-F5344CB8AC3E}">
        <p14:creationId xmlns:p14="http://schemas.microsoft.com/office/powerpoint/2010/main" val="38035241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450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49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264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68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28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4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58058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3417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825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045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860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216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261698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425233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26742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308494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97532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54752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C26428B-05A4-42F8-B13E-D7D60C281D8A}" type="datetimeFigureOut">
              <a:rPr lang="en-US" smtClean="0"/>
              <a:t>4/20/2026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265F800-B2B0-48F7-8DA8-F7666F062A5B}" type="slidenum">
              <a:rPr lang="en-US" smtClean="0"/>
              <a:t>‹#›</a:t>
            </a:fld>
            <a:endParaRPr lang="en-US"/>
          </a:p>
        </p:txBody>
      </p:sp>
    </p:spTree>
    <p:extLst>
      <p:ext uri="{BB962C8B-B14F-4D97-AF65-F5344CB8AC3E}">
        <p14:creationId xmlns:p14="http://schemas.microsoft.com/office/powerpoint/2010/main" val="16181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round pink label with white text and a black background&#10;&#10;Description automatically generated">
            <a:extLst>
              <a:ext uri="{FF2B5EF4-FFF2-40B4-BE49-F238E27FC236}">
                <a16:creationId xmlns:a16="http://schemas.microsoft.com/office/drawing/2014/main" id="{4A3E6DAC-4ACE-F21B-71A1-F5777CB1FA0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9956" y="123708"/>
            <a:ext cx="1509622" cy="1509622"/>
          </a:xfrm>
          <a:prstGeom prst="rect">
            <a:avLst/>
          </a:prstGeom>
        </p:spPr>
      </p:pic>
    </p:spTree>
    <p:extLst>
      <p:ext uri="{BB962C8B-B14F-4D97-AF65-F5344CB8AC3E}">
        <p14:creationId xmlns:p14="http://schemas.microsoft.com/office/powerpoint/2010/main" val="169295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6990106F-0F35-10CD-F342-21ABED3C9B6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9956" y="123708"/>
            <a:ext cx="1509622" cy="1509622"/>
          </a:xfrm>
          <a:prstGeom prst="rect">
            <a:avLst/>
          </a:prstGeom>
        </p:spPr>
      </p:pic>
    </p:spTree>
    <p:extLst>
      <p:ext uri="{BB962C8B-B14F-4D97-AF65-F5344CB8AC3E}">
        <p14:creationId xmlns:p14="http://schemas.microsoft.com/office/powerpoint/2010/main" val="15835328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9.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37.sv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3E8440AD-BC0B-604F-AAAB-10A821924CF4}"/>
              </a:ext>
            </a:extLst>
          </p:cNvPr>
          <p:cNvSpPr/>
          <p:nvPr/>
        </p:nvSpPr>
        <p:spPr>
          <a:xfrm>
            <a:off x="8373535" y="1742458"/>
            <a:ext cx="3229186" cy="5115542"/>
          </a:xfrm>
          <a:custGeom>
            <a:avLst/>
            <a:gdLst/>
            <a:ahLst/>
            <a:cxnLst/>
            <a:rect l="l" t="t" r="r" b="b"/>
            <a:pathLst>
              <a:path w="5194935" h="8229600">
                <a:moveTo>
                  <a:pt x="0" y="0"/>
                </a:moveTo>
                <a:lnTo>
                  <a:pt x="5194935" y="0"/>
                </a:lnTo>
                <a:lnTo>
                  <a:pt x="5194935" y="8229600"/>
                </a:lnTo>
                <a:lnTo>
                  <a:pt x="0" y="8229600"/>
                </a:lnTo>
                <a:lnTo>
                  <a:pt x="0" y="0"/>
                </a:lnTo>
                <a:close/>
              </a:path>
            </a:pathLst>
          </a:custGeom>
          <a:blipFill>
            <a:blip r:embed="rId3"/>
            <a:stretch>
              <a:fillRect/>
            </a:stretch>
          </a:blipFill>
        </p:spPr>
        <p:txBody>
          <a:bodyPr/>
          <a:lstStyle/>
          <a:p>
            <a:endParaRPr lang="en-US"/>
          </a:p>
        </p:txBody>
      </p:sp>
      <p:pic>
        <p:nvPicPr>
          <p:cNvPr id="7" name="Picture 6">
            <a:extLst>
              <a:ext uri="{FF2B5EF4-FFF2-40B4-BE49-F238E27FC236}">
                <a16:creationId xmlns:a16="http://schemas.microsoft.com/office/drawing/2014/main" id="{CC000DD3-6C70-353F-5A78-7F5D8DE2642E}"/>
              </a:ext>
            </a:extLst>
          </p:cNvPr>
          <p:cNvPicPr>
            <a:picLocks noChangeAspect="1"/>
          </p:cNvPicPr>
          <p:nvPr/>
        </p:nvPicPr>
        <p:blipFill>
          <a:blip r:embed="rId4"/>
          <a:stretch>
            <a:fillRect/>
          </a:stretch>
        </p:blipFill>
        <p:spPr>
          <a:xfrm>
            <a:off x="603032" y="2113280"/>
            <a:ext cx="7913823" cy="3537878"/>
          </a:xfrm>
          <a:prstGeom prst="rect">
            <a:avLst/>
          </a:prstGeom>
        </p:spPr>
      </p:pic>
      <p:pic>
        <p:nvPicPr>
          <p:cNvPr id="9" name="Picture 8">
            <a:extLst>
              <a:ext uri="{FF2B5EF4-FFF2-40B4-BE49-F238E27FC236}">
                <a16:creationId xmlns:a16="http://schemas.microsoft.com/office/drawing/2014/main" id="{31E9C978-6831-8EB4-9C75-C9C419151FD2}"/>
              </a:ext>
            </a:extLst>
          </p:cNvPr>
          <p:cNvPicPr>
            <a:picLocks noChangeAspect="1"/>
          </p:cNvPicPr>
          <p:nvPr/>
        </p:nvPicPr>
        <p:blipFill>
          <a:blip r:embed="rId5"/>
          <a:stretch>
            <a:fillRect/>
          </a:stretch>
        </p:blipFill>
        <p:spPr>
          <a:xfrm>
            <a:off x="2264437" y="788354"/>
            <a:ext cx="5224725" cy="1420491"/>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942BC683-85A6-DB4E-A08B-6A50D01ED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9956" y="123708"/>
            <a:ext cx="1509622" cy="1509622"/>
          </a:xfrm>
          <a:prstGeom prst="rect">
            <a:avLst/>
          </a:prstGeom>
        </p:spPr>
      </p:pic>
    </p:spTree>
    <p:extLst>
      <p:ext uri="{BB962C8B-B14F-4D97-AF65-F5344CB8AC3E}">
        <p14:creationId xmlns:p14="http://schemas.microsoft.com/office/powerpoint/2010/main" val="291793231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p:cNvSpPr/>
          <p:nvPr/>
        </p:nvSpPr>
        <p:spPr>
          <a:xfrm>
            <a:off x="1169081" y="457200"/>
            <a:ext cx="9891571" cy="4660806"/>
          </a:xfrm>
          <a:custGeom>
            <a:avLst/>
            <a:gdLst/>
            <a:ahLst/>
            <a:cxnLst/>
            <a:rect l="l" t="t" r="r" b="b"/>
            <a:pathLst>
              <a:path w="13458417" h="5628065">
                <a:moveTo>
                  <a:pt x="0" y="0"/>
                </a:moveTo>
                <a:lnTo>
                  <a:pt x="13458418" y="0"/>
                </a:lnTo>
                <a:lnTo>
                  <a:pt x="13458418" y="5628066"/>
                </a:lnTo>
                <a:lnTo>
                  <a:pt x="0" y="56280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8"/>
          <p:cNvSpPr txBox="1"/>
          <p:nvPr/>
        </p:nvSpPr>
        <p:spPr>
          <a:xfrm>
            <a:off x="1349668" y="751749"/>
            <a:ext cx="9519239" cy="3693319"/>
          </a:xfrm>
          <a:prstGeom prst="rect">
            <a:avLst/>
          </a:prstGeom>
        </p:spPr>
        <p:txBody>
          <a:bodyPr wrap="square" lIns="0" tIns="0" rIns="0" bIns="0" rtlCol="0" anchor="t">
            <a:spAutoFit/>
          </a:bodyPr>
          <a:lstStyle/>
          <a:p>
            <a:pPr algn="ctr"/>
            <a:r>
              <a:rPr lang="vi-VN" sz="4000" b="1" dirty="0">
                <a:solidFill>
                  <a:srgbClr val="000000"/>
                </a:solidFill>
                <a:latin typeface="Cambria" panose="02040503050406030204" pitchFamily="18" charset="0"/>
                <a:ea typeface="Cambria" panose="02040503050406030204" pitchFamily="18" charset="0"/>
                <a:cs typeface="Open Sans Bold"/>
                <a:sym typeface="Open Sans Bold"/>
              </a:rPr>
              <a:t>Môi trường bao gồm các yếu tố như ánh sáng, không khí, nhiệt độ, đất, nước, động vật, thực vật,... Sinh vật sử dụng các yếu tố do môi trường cung cấp làm thức ăn, nơi ở</a:t>
            </a:r>
            <a:r>
              <a:rPr lang="en-US" sz="4000" b="1" dirty="0">
                <a:solidFill>
                  <a:srgbClr val="000000"/>
                </a:solidFill>
                <a:latin typeface="Cambria" panose="02040503050406030204" pitchFamily="18" charset="0"/>
                <a:ea typeface="Cambria" panose="02040503050406030204" pitchFamily="18" charset="0"/>
                <a:cs typeface="Open Sans Bold"/>
                <a:sym typeface="Open Sans Bold"/>
              </a:rPr>
              <a:t> </a:t>
            </a:r>
            <a:r>
              <a:rPr lang="vi-VN" sz="4000" b="1" dirty="0">
                <a:solidFill>
                  <a:srgbClr val="000000"/>
                </a:solidFill>
                <a:latin typeface="Cambria" panose="02040503050406030204" pitchFamily="18" charset="0"/>
                <a:ea typeface="Cambria" panose="02040503050406030204" pitchFamily="18" charset="0"/>
                <a:cs typeface="Open Sans Bold"/>
                <a:sym typeface="Open Sans Bold"/>
              </a:rPr>
              <a:t>và các điều kiện cần thiết khác để sống và phát triển.</a:t>
            </a:r>
          </a:p>
        </p:txBody>
      </p:sp>
      <p:pic>
        <p:nvPicPr>
          <p:cNvPr id="6" name="Picture 5"/>
          <p:cNvPicPr>
            <a:picLocks noChangeAspect="1"/>
          </p:cNvPicPr>
          <p:nvPr/>
        </p:nvPicPr>
        <p:blipFill>
          <a:blip r:embed="rId4"/>
          <a:stretch>
            <a:fillRect/>
          </a:stretch>
        </p:blipFill>
        <p:spPr>
          <a:xfrm>
            <a:off x="3205249" y="3894129"/>
            <a:ext cx="5334462" cy="4194412"/>
          </a:xfrm>
          <a:prstGeom prst="rect">
            <a:avLst/>
          </a:prstGeom>
        </p:spPr>
      </p:pic>
    </p:spTree>
    <p:extLst>
      <p:ext uri="{BB962C8B-B14F-4D97-AF65-F5344CB8AC3E}">
        <p14:creationId xmlns:p14="http://schemas.microsoft.com/office/powerpoint/2010/main" val="20036238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2C2093-4DE3-94F8-8F9F-1AA863D613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196432"/>
            <a:ext cx="3293128" cy="4709545"/>
          </a:xfrm>
          <a:prstGeom prst="rect">
            <a:avLst/>
          </a:prstGeom>
        </p:spPr>
      </p:pic>
      <p:sp>
        <p:nvSpPr>
          <p:cNvPr id="7" name="TextBox 12">
            <a:extLst>
              <a:ext uri="{FF2B5EF4-FFF2-40B4-BE49-F238E27FC236}">
                <a16:creationId xmlns:a16="http://schemas.microsoft.com/office/drawing/2014/main" id="{32C7864C-A631-81AA-9D07-D3724220FEC3}"/>
              </a:ext>
            </a:extLst>
          </p:cNvPr>
          <p:cNvSpPr txBox="1"/>
          <p:nvPr/>
        </p:nvSpPr>
        <p:spPr>
          <a:xfrm flipH="1">
            <a:off x="2523473" y="395097"/>
            <a:ext cx="7250446" cy="2466915"/>
          </a:xfrm>
          <a:prstGeom prst="wedgeEllipseCallout">
            <a:avLst>
              <a:gd name="adj1" fmla="val 55796"/>
              <a:gd name="adj2" fmla="val 41653"/>
            </a:avLst>
          </a:prstGeom>
          <a:solidFill>
            <a:schemeClr val="bg1"/>
          </a:solidFill>
          <a:ln w="5715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400" b="1" dirty="0">
                <a:ln w="0"/>
                <a:solidFill>
                  <a:srgbClr val="002060"/>
                </a:solidFill>
                <a:latin typeface="Calibri" panose="020F0502020204030204"/>
                <a:ea typeface="LNTH-LuoLuoNotangYuanTi 1" pitchFamily="2" charset="-128"/>
                <a:cs typeface="LNTH-LuoLuoNotangYuanTi 1" pitchFamily="2" charset="-128"/>
              </a:rPr>
              <a:t>Môi trường bao gồm những gì?</a:t>
            </a:r>
            <a:endParaRPr kumimoji="0" lang="en-US" sz="5400" b="1" i="0" u="none" strike="noStrike" kern="1200" cap="none" spc="0" normalizeH="0" baseline="0" noProof="0" dirty="0">
              <a:ln w="0"/>
              <a:solidFill>
                <a:srgbClr val="002060"/>
              </a:solidFill>
              <a:effectLst/>
              <a:uLnTx/>
              <a:uFillTx/>
              <a:latin typeface="Calibri" panose="020F0502020204030204"/>
              <a:ea typeface="LNTH-LuoLuoNotangYuanTi 1" pitchFamily="2" charset="-128"/>
              <a:cs typeface="LNTH-LuoLuoNotangYuanTi 1" pitchFamily="2" charset="-128"/>
            </a:endParaRPr>
          </a:p>
        </p:txBody>
      </p:sp>
      <p:pic>
        <p:nvPicPr>
          <p:cNvPr id="8" name="Picture 7" descr="Shape&#10;&#10;Description automatically generated with low confidence">
            <a:extLst>
              <a:ext uri="{FF2B5EF4-FFF2-40B4-BE49-F238E27FC236}">
                <a16:creationId xmlns:a16="http://schemas.microsoft.com/office/drawing/2014/main" id="{3D262384-D83A-ADFD-8E19-B318959C9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 t="20255" r="-495" b="20648"/>
          <a:stretch/>
        </p:blipFill>
        <p:spPr>
          <a:xfrm>
            <a:off x="3749041" y="2730203"/>
            <a:ext cx="7900500" cy="4127797"/>
          </a:xfrm>
          <a:prstGeom prst="rect">
            <a:avLst/>
          </a:prstGeom>
        </p:spPr>
      </p:pic>
      <p:sp>
        <p:nvSpPr>
          <p:cNvPr id="9" name="TextBox 8">
            <a:extLst>
              <a:ext uri="{FF2B5EF4-FFF2-40B4-BE49-F238E27FC236}">
                <a16:creationId xmlns:a16="http://schemas.microsoft.com/office/drawing/2014/main" id="{B69D35EA-30D5-84DA-2799-2DDE851E642E}"/>
              </a:ext>
            </a:extLst>
          </p:cNvPr>
          <p:cNvSpPr txBox="1"/>
          <p:nvPr/>
        </p:nvSpPr>
        <p:spPr>
          <a:xfrm>
            <a:off x="4435933" y="3698758"/>
            <a:ext cx="6752618" cy="2431435"/>
          </a:xfrm>
          <a:prstGeom prst="rect">
            <a:avLst/>
          </a:prstGeom>
          <a:noFill/>
        </p:spPr>
        <p:txBody>
          <a:bodyPr wrap="square" rtlCol="0">
            <a:spAutoFit/>
          </a:bodyPr>
          <a:lstStyle/>
          <a:p>
            <a:pPr algn="just"/>
            <a:r>
              <a:rPr lang="en-US" sz="3800" b="1" dirty="0">
                <a:solidFill>
                  <a:srgbClr val="FF0000"/>
                </a:solidFill>
              </a:rPr>
              <a:t>   </a:t>
            </a:r>
            <a:r>
              <a:rPr lang="vi-VN" sz="3800" b="1" dirty="0">
                <a:solidFill>
                  <a:srgbClr val="FF0000"/>
                </a:solidFill>
              </a:rPr>
              <a:t>Môi trường tự nhiên bao gồm ánh sáng, không khí, nhiệt độ, đất, nước, động vật, thực vật,....</a:t>
            </a:r>
            <a:endParaRPr lang="en-US" sz="3800" b="1" dirty="0">
              <a:solidFill>
                <a:srgbClr val="FF0000"/>
              </a:solidFill>
            </a:endParaRPr>
          </a:p>
        </p:txBody>
      </p:sp>
      <p:pic>
        <p:nvPicPr>
          <p:cNvPr id="10" name="Picture 9" descr="A round pink label with white text and a black background&#10;&#10;Description automatically generated">
            <a:extLst>
              <a:ext uri="{FF2B5EF4-FFF2-40B4-BE49-F238E27FC236}">
                <a16:creationId xmlns:a16="http://schemas.microsoft.com/office/drawing/2014/main" id="{19332903-1CFA-E71E-66C2-B6F4EC23B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956" y="123708"/>
            <a:ext cx="1509622" cy="1509622"/>
          </a:xfrm>
          <a:prstGeom prst="rect">
            <a:avLst/>
          </a:prstGeom>
        </p:spPr>
      </p:pic>
    </p:spTree>
    <p:extLst>
      <p:ext uri="{BB962C8B-B14F-4D97-AF65-F5344CB8AC3E}">
        <p14:creationId xmlns:p14="http://schemas.microsoft.com/office/powerpoint/2010/main" val="26906648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2C2093-4DE3-94F8-8F9F-1AA863D613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196432"/>
            <a:ext cx="3293128" cy="4709545"/>
          </a:xfrm>
          <a:prstGeom prst="rect">
            <a:avLst/>
          </a:prstGeom>
        </p:spPr>
      </p:pic>
      <p:sp>
        <p:nvSpPr>
          <p:cNvPr id="7" name="TextBox 12">
            <a:extLst>
              <a:ext uri="{FF2B5EF4-FFF2-40B4-BE49-F238E27FC236}">
                <a16:creationId xmlns:a16="http://schemas.microsoft.com/office/drawing/2014/main" id="{32C7864C-A631-81AA-9D07-D3724220FEC3}"/>
              </a:ext>
            </a:extLst>
          </p:cNvPr>
          <p:cNvSpPr txBox="1"/>
          <p:nvPr/>
        </p:nvSpPr>
        <p:spPr>
          <a:xfrm flipH="1">
            <a:off x="2523473" y="395097"/>
            <a:ext cx="7250446" cy="2207240"/>
          </a:xfrm>
          <a:prstGeom prst="wedgeEllipseCallout">
            <a:avLst>
              <a:gd name="adj1" fmla="val 55796"/>
              <a:gd name="adj2" fmla="val 41653"/>
            </a:avLst>
          </a:prstGeom>
          <a:solidFill>
            <a:schemeClr val="bg1"/>
          </a:solidFill>
          <a:ln w="5715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vi-VN" sz="4800" b="1" dirty="0">
                <a:ln w="0"/>
                <a:solidFill>
                  <a:srgbClr val="002060"/>
                </a:solidFill>
                <a:latin typeface="Calibri" panose="020F0502020204030204"/>
                <a:ea typeface="LNTH-LuoLuoNotangYuanTi 1" pitchFamily="2" charset="-128"/>
                <a:cs typeface="LNTH-LuoLuoNotangYuanTi 1" pitchFamily="2" charset="-128"/>
              </a:rPr>
              <a:t>Em có thể gặp các yếu tố đó ở đâu?</a:t>
            </a:r>
            <a:endParaRPr kumimoji="0" lang="en-US" sz="4800" b="1" i="0" u="none" strike="noStrike" kern="1200" cap="none" spc="0" normalizeH="0" baseline="0" noProof="0" dirty="0">
              <a:ln w="0"/>
              <a:solidFill>
                <a:srgbClr val="002060"/>
              </a:solidFill>
              <a:effectLst/>
              <a:uLnTx/>
              <a:uFillTx/>
              <a:latin typeface="Calibri" panose="020F0502020204030204"/>
              <a:ea typeface="LNTH-LuoLuoNotangYuanTi 1" pitchFamily="2" charset="-128"/>
              <a:cs typeface="LNTH-LuoLuoNotangYuanTi 1" pitchFamily="2" charset="-128"/>
            </a:endParaRPr>
          </a:p>
        </p:txBody>
      </p:sp>
      <p:pic>
        <p:nvPicPr>
          <p:cNvPr id="8" name="Picture 7" descr="Shape&#10;&#10;Description automatically generated with low confidence">
            <a:extLst>
              <a:ext uri="{FF2B5EF4-FFF2-40B4-BE49-F238E27FC236}">
                <a16:creationId xmlns:a16="http://schemas.microsoft.com/office/drawing/2014/main" id="{3D262384-D83A-ADFD-8E19-B318959C9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 t="20255" r="-495" b="20648"/>
          <a:stretch/>
        </p:blipFill>
        <p:spPr>
          <a:xfrm>
            <a:off x="3505201" y="2974043"/>
            <a:ext cx="7900500" cy="3071157"/>
          </a:xfrm>
          <a:prstGeom prst="rect">
            <a:avLst/>
          </a:prstGeom>
        </p:spPr>
      </p:pic>
      <p:sp>
        <p:nvSpPr>
          <p:cNvPr id="9" name="TextBox 8">
            <a:extLst>
              <a:ext uri="{FF2B5EF4-FFF2-40B4-BE49-F238E27FC236}">
                <a16:creationId xmlns:a16="http://schemas.microsoft.com/office/drawing/2014/main" id="{B69D35EA-30D5-84DA-2799-2DDE851E642E}"/>
              </a:ext>
            </a:extLst>
          </p:cNvPr>
          <p:cNvSpPr txBox="1"/>
          <p:nvPr/>
        </p:nvSpPr>
        <p:spPr>
          <a:xfrm>
            <a:off x="4192093" y="3942598"/>
            <a:ext cx="6752618" cy="1323439"/>
          </a:xfrm>
          <a:prstGeom prst="rect">
            <a:avLst/>
          </a:prstGeom>
          <a:noFill/>
        </p:spPr>
        <p:txBody>
          <a:bodyPr wrap="square" rtlCol="0">
            <a:spAutoFit/>
          </a:bodyPr>
          <a:lstStyle/>
          <a:p>
            <a:pPr lvl="0" algn="just"/>
            <a:r>
              <a:rPr lang="en-US" sz="4000" b="1" dirty="0">
                <a:solidFill>
                  <a:srgbClr val="FF0000"/>
                </a:solidFill>
                <a:latin typeface="Calibri" panose="020F0502020204030204"/>
              </a:rPr>
              <a:t>   </a:t>
            </a:r>
            <a:r>
              <a:rPr lang="vi-VN" sz="4000" b="1" dirty="0">
                <a:solidFill>
                  <a:srgbClr val="FF0000"/>
                </a:solidFill>
                <a:latin typeface="Calibri" panose="020F0502020204030204"/>
              </a:rPr>
              <a:t>Các yếu  tố này có khắp nơi  xung quanh chúng ta.</a:t>
            </a:r>
            <a:endParaRPr kumimoji="0" lang="en-US" sz="4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010557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2C2093-4DE3-94F8-8F9F-1AA863D613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196432"/>
            <a:ext cx="3293128" cy="4709545"/>
          </a:xfrm>
          <a:prstGeom prst="rect">
            <a:avLst/>
          </a:prstGeom>
        </p:spPr>
      </p:pic>
      <p:sp>
        <p:nvSpPr>
          <p:cNvPr id="7" name="TextBox 12">
            <a:extLst>
              <a:ext uri="{FF2B5EF4-FFF2-40B4-BE49-F238E27FC236}">
                <a16:creationId xmlns:a16="http://schemas.microsoft.com/office/drawing/2014/main" id="{32C7864C-A631-81AA-9D07-D3724220FEC3}"/>
              </a:ext>
            </a:extLst>
          </p:cNvPr>
          <p:cNvSpPr txBox="1"/>
          <p:nvPr/>
        </p:nvSpPr>
        <p:spPr>
          <a:xfrm flipH="1">
            <a:off x="2340592" y="588137"/>
            <a:ext cx="9038607" cy="2034123"/>
          </a:xfrm>
          <a:prstGeom prst="wedgeEllipseCallout">
            <a:avLst>
              <a:gd name="adj1" fmla="val 55796"/>
              <a:gd name="adj2" fmla="val 41653"/>
            </a:avLst>
          </a:prstGeom>
          <a:solidFill>
            <a:schemeClr val="bg1"/>
          </a:solidFill>
          <a:ln w="5715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0"/>
                <a:solidFill>
                  <a:srgbClr val="002060"/>
                </a:solidFill>
                <a:effectLst/>
                <a:uLnTx/>
                <a:uFillTx/>
                <a:latin typeface="Calibri" panose="020F0502020204030204"/>
                <a:ea typeface="LNTH-LuoLuoNotangYuanTi 1" pitchFamily="2" charset="-128"/>
                <a:cs typeface="LNTH-LuoLuoNotangYuanTi 1" pitchFamily="2" charset="-128"/>
              </a:rPr>
              <a:t>Sinh vật cần các yếu tố của môi trường để làm gì?</a:t>
            </a:r>
            <a:endParaRPr kumimoji="0" lang="en-US" sz="4400" b="1" i="0" u="none" strike="noStrike" kern="1200" cap="none" spc="0" normalizeH="0" baseline="0" noProof="0" dirty="0">
              <a:ln w="0"/>
              <a:solidFill>
                <a:srgbClr val="002060"/>
              </a:solidFill>
              <a:effectLst/>
              <a:uLnTx/>
              <a:uFillTx/>
              <a:latin typeface="Calibri" panose="020F0502020204030204"/>
              <a:ea typeface="LNTH-LuoLuoNotangYuanTi 1" pitchFamily="2" charset="-128"/>
              <a:cs typeface="LNTH-LuoLuoNotangYuanTi 1" pitchFamily="2" charset="-128"/>
            </a:endParaRPr>
          </a:p>
        </p:txBody>
      </p:sp>
      <p:pic>
        <p:nvPicPr>
          <p:cNvPr id="8" name="Picture 7" descr="Shape&#10;&#10;Description automatically generated with low confidence">
            <a:extLst>
              <a:ext uri="{FF2B5EF4-FFF2-40B4-BE49-F238E27FC236}">
                <a16:creationId xmlns:a16="http://schemas.microsoft.com/office/drawing/2014/main" id="{3D262384-D83A-ADFD-8E19-B318959C9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 t="20255" r="-495" b="20648"/>
          <a:stretch/>
        </p:blipFill>
        <p:spPr>
          <a:xfrm>
            <a:off x="3749041" y="2730203"/>
            <a:ext cx="7900500" cy="4127797"/>
          </a:xfrm>
          <a:prstGeom prst="rect">
            <a:avLst/>
          </a:prstGeom>
        </p:spPr>
      </p:pic>
      <p:sp>
        <p:nvSpPr>
          <p:cNvPr id="9" name="TextBox 8">
            <a:extLst>
              <a:ext uri="{FF2B5EF4-FFF2-40B4-BE49-F238E27FC236}">
                <a16:creationId xmlns:a16="http://schemas.microsoft.com/office/drawing/2014/main" id="{B69D35EA-30D5-84DA-2799-2DDE851E642E}"/>
              </a:ext>
            </a:extLst>
          </p:cNvPr>
          <p:cNvSpPr txBox="1"/>
          <p:nvPr/>
        </p:nvSpPr>
        <p:spPr>
          <a:xfrm>
            <a:off x="4435933" y="3698758"/>
            <a:ext cx="6752618" cy="2123658"/>
          </a:xfrm>
          <a:prstGeom prst="rect">
            <a:avLst/>
          </a:prstGeom>
          <a:noFill/>
        </p:spPr>
        <p:txBody>
          <a:bodyPr wrap="square" rtlCol="0">
            <a:spAutoFit/>
          </a:bodyPr>
          <a:lstStyle/>
          <a:p>
            <a:pPr lvl="0" algn="just"/>
            <a:r>
              <a:rPr lang="en-US" sz="4400" b="1" dirty="0">
                <a:solidFill>
                  <a:srgbClr val="FF0000"/>
                </a:solidFill>
                <a:latin typeface="Calibri" panose="020F0502020204030204"/>
              </a:rPr>
              <a:t>   </a:t>
            </a:r>
            <a:r>
              <a:rPr lang="vi-VN" sz="4400" b="1" dirty="0">
                <a:solidFill>
                  <a:srgbClr val="FF0000"/>
                </a:solidFill>
                <a:latin typeface="Calibri" panose="020F0502020204030204"/>
              </a:rPr>
              <a:t>Sinh vật cần các yếu tố của môi trường để sinh sống và phát triển.</a:t>
            </a:r>
            <a:endParaRPr kumimoji="0" lang="en-US" sz="44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19769276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579120"/>
            <a:ext cx="11658600" cy="6073140"/>
          </a:xfrm>
          <a:prstGeom prst="rect">
            <a:avLst/>
          </a:prstGeom>
          <a:solidFill>
            <a:schemeClr val="bg1"/>
          </a:solidFill>
          <a:ln w="38100">
            <a:solidFill>
              <a:srgbClr val="A2CA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CD3ADF-3696-8B71-E599-7A70C36FF870}"/>
              </a:ext>
            </a:extLst>
          </p:cNvPr>
          <p:cNvSpPr/>
          <p:nvPr/>
        </p:nvSpPr>
        <p:spPr>
          <a:xfrm>
            <a:off x="1077188" y="117358"/>
            <a:ext cx="9997212" cy="1884162"/>
          </a:xfrm>
          <a:prstGeom prst="rect">
            <a:avLst/>
          </a:prstGeom>
          <a:solidFill>
            <a:srgbClr val="DC6A24">
              <a:alpha val="80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Quan sát hình 1 và cho biết: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Tên những yếu tố của môi trường thể hiện trong mỗi hình.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Môi trường cung cấp những gì cho động vật, thực vật, con người sinh sống?</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ECF8F0FC-4B56-8E7D-CA47-8F75D4F1FF16}"/>
              </a:ext>
            </a:extLst>
          </p:cNvPr>
          <p:cNvPicPr>
            <a:picLocks noChangeAspect="1"/>
          </p:cNvPicPr>
          <p:nvPr/>
        </p:nvPicPr>
        <p:blipFill>
          <a:blip r:embed="rId2"/>
          <a:stretch>
            <a:fillRect/>
          </a:stretch>
        </p:blipFill>
        <p:spPr>
          <a:xfrm>
            <a:off x="1063307" y="2368232"/>
            <a:ext cx="9818053" cy="4010827"/>
          </a:xfrm>
          <a:prstGeom prst="rect">
            <a:avLst/>
          </a:prstGeom>
        </p:spPr>
      </p:pic>
    </p:spTree>
    <p:extLst>
      <p:ext uri="{BB962C8B-B14F-4D97-AF65-F5344CB8AC3E}">
        <p14:creationId xmlns:p14="http://schemas.microsoft.com/office/powerpoint/2010/main" val="397533541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Freeform 4"/>
          <p:cNvSpPr/>
          <p:nvPr/>
        </p:nvSpPr>
        <p:spPr>
          <a:xfrm rot="480260">
            <a:off x="-1943866" y="5509482"/>
            <a:ext cx="16263355" cy="6302050"/>
          </a:xfrm>
          <a:custGeom>
            <a:avLst/>
            <a:gdLst/>
            <a:ahLst/>
            <a:cxnLst/>
            <a:rect l="l" t="t" r="r" b="b"/>
            <a:pathLst>
              <a:path w="24395033" h="9453075">
                <a:moveTo>
                  <a:pt x="0" y="0"/>
                </a:moveTo>
                <a:lnTo>
                  <a:pt x="24395033" y="0"/>
                </a:lnTo>
                <a:lnTo>
                  <a:pt x="24395033" y="9453076"/>
                </a:lnTo>
                <a:lnTo>
                  <a:pt x="0" y="9453076"/>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8576518" y="5465924"/>
            <a:ext cx="1233533" cy="877350"/>
          </a:xfrm>
          <a:custGeom>
            <a:avLst/>
            <a:gdLst/>
            <a:ahLst/>
            <a:cxnLst/>
            <a:rect l="l" t="t" r="r" b="b"/>
            <a:pathLst>
              <a:path w="1850299" h="1316025">
                <a:moveTo>
                  <a:pt x="0" y="0"/>
                </a:moveTo>
                <a:lnTo>
                  <a:pt x="1850299" y="0"/>
                </a:lnTo>
                <a:lnTo>
                  <a:pt x="1850299" y="1316025"/>
                </a:lnTo>
                <a:lnTo>
                  <a:pt x="0" y="1316025"/>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3"/>
          <p:cNvSpPr/>
          <p:nvPr/>
        </p:nvSpPr>
        <p:spPr>
          <a:xfrm>
            <a:off x="6292587" y="5396450"/>
            <a:ext cx="1428887" cy="1016296"/>
          </a:xfrm>
          <a:custGeom>
            <a:avLst/>
            <a:gdLst/>
            <a:ahLst/>
            <a:cxnLst/>
            <a:rect l="l" t="t" r="r" b="b"/>
            <a:pathLst>
              <a:path w="2143331" h="1524444">
                <a:moveTo>
                  <a:pt x="0" y="0"/>
                </a:moveTo>
                <a:lnTo>
                  <a:pt x="2143331" y="0"/>
                </a:lnTo>
                <a:lnTo>
                  <a:pt x="2143331" y="1524444"/>
                </a:lnTo>
                <a:lnTo>
                  <a:pt x="0" y="1524444"/>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14"/>
          <p:cNvSpPr/>
          <p:nvPr/>
        </p:nvSpPr>
        <p:spPr>
          <a:xfrm>
            <a:off x="11449932" y="2780051"/>
            <a:ext cx="483905" cy="378051"/>
          </a:xfrm>
          <a:custGeom>
            <a:avLst/>
            <a:gdLst/>
            <a:ahLst/>
            <a:cxnLst/>
            <a:rect l="l" t="t" r="r" b="b"/>
            <a:pathLst>
              <a:path w="725858" h="567076">
                <a:moveTo>
                  <a:pt x="0" y="0"/>
                </a:moveTo>
                <a:lnTo>
                  <a:pt x="725858" y="0"/>
                </a:lnTo>
                <a:lnTo>
                  <a:pt x="725858" y="567076"/>
                </a:lnTo>
                <a:lnTo>
                  <a:pt x="0" y="567076"/>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15"/>
          <p:cNvSpPr/>
          <p:nvPr/>
        </p:nvSpPr>
        <p:spPr>
          <a:xfrm>
            <a:off x="57321" y="3774722"/>
            <a:ext cx="640203" cy="368117"/>
          </a:xfrm>
          <a:custGeom>
            <a:avLst/>
            <a:gdLst/>
            <a:ahLst/>
            <a:cxnLst/>
            <a:rect l="l" t="t" r="r" b="b"/>
            <a:pathLst>
              <a:path w="960304" h="552175">
                <a:moveTo>
                  <a:pt x="0" y="0"/>
                </a:moveTo>
                <a:lnTo>
                  <a:pt x="960304" y="0"/>
                </a:lnTo>
                <a:lnTo>
                  <a:pt x="960304" y="552175"/>
                </a:lnTo>
                <a:lnTo>
                  <a:pt x="0" y="552175"/>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11"/>
          <p:cNvSpPr/>
          <p:nvPr/>
        </p:nvSpPr>
        <p:spPr>
          <a:xfrm>
            <a:off x="0" y="0"/>
            <a:ext cx="9186042" cy="3857793"/>
          </a:xfrm>
          <a:custGeom>
            <a:avLst/>
            <a:gdLst/>
            <a:ahLst/>
            <a:cxnLst/>
            <a:rect l="l" t="t" r="r" b="b"/>
            <a:pathLst>
              <a:path w="1662862" h="1191214">
                <a:moveTo>
                  <a:pt x="0" y="0"/>
                </a:moveTo>
                <a:lnTo>
                  <a:pt x="1662862" y="0"/>
                </a:lnTo>
                <a:lnTo>
                  <a:pt x="1662862" y="1191214"/>
                </a:lnTo>
                <a:lnTo>
                  <a:pt x="0" y="1191214"/>
                </a:lnTo>
                <a:lnTo>
                  <a:pt x="0" y="0"/>
                </a:lnTo>
                <a:close/>
              </a:path>
            </a:pathLst>
          </a:custGeom>
          <a:blipFill>
            <a:blip r:embed="rId7">
              <a:duotone>
                <a:prstClr val="black"/>
                <a:schemeClr val="accent6">
                  <a:tint val="45000"/>
                  <a:satMod val="400000"/>
                </a:schemeClr>
              </a:duotone>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endParaRPr kumimoji="0" lang="en-US" sz="1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24" name="Title 1">
            <a:extLst>
              <a:ext uri="{FF2B5EF4-FFF2-40B4-BE49-F238E27FC236}">
                <a16:creationId xmlns:a16="http://schemas.microsoft.com/office/drawing/2014/main" id="{925CDE8C-72FF-FD42-828A-70A8CA3E8896}"/>
              </a:ext>
            </a:extLst>
          </p:cNvPr>
          <p:cNvSpPr txBox="1">
            <a:spLocks/>
          </p:cNvSpPr>
          <p:nvPr/>
        </p:nvSpPr>
        <p:spPr>
          <a:xfrm>
            <a:off x="789280" y="1319432"/>
            <a:ext cx="7526008" cy="1460619"/>
          </a:xfrm>
          <a:prstGeom prst="rect">
            <a:avLst/>
          </a:prstGeom>
        </p:spPr>
        <p:txBody>
          <a:bodyPr vert="horz" lIns="60960" tIns="30480" rIns="60960" bIns="304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609630">
              <a:lnSpc>
                <a:spcPct val="100000"/>
              </a:lnSpc>
            </a:pPr>
            <a:r>
              <a:rPr lang="vi-VN" b="1" dirty="0">
                <a:solidFill>
                  <a:srgbClr val="002060"/>
                </a:solidFill>
                <a:latin typeface="Calibri" panose="020F0502020204030204" pitchFamily="34" charset="0"/>
                <a:ea typeface="Calibri" panose="020F0502020204030204" pitchFamily="34" charset="0"/>
                <a:cs typeface="Calibri" panose="020F0502020204030204" pitchFamily="34" charset="0"/>
              </a:rPr>
              <a:t>Kể tên những loài thực vật, động vật con người sử dụng làm thuốc mà em biết?</a:t>
            </a:r>
            <a:endParaRPr kumimoji="0" lang="vi-VN"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31" name="Group 30"/>
          <p:cNvGrpSpPr/>
          <p:nvPr/>
        </p:nvGrpSpPr>
        <p:grpSpPr>
          <a:xfrm>
            <a:off x="-243066" y="3554869"/>
            <a:ext cx="6703937" cy="4429872"/>
            <a:chOff x="9803534" y="4048430"/>
            <a:chExt cx="8303180" cy="5486631"/>
          </a:xfrm>
        </p:grpSpPr>
        <p:sp>
          <p:nvSpPr>
            <p:cNvPr id="26" name="Freeform 8"/>
            <p:cNvSpPr/>
            <p:nvPr/>
          </p:nvSpPr>
          <p:spPr>
            <a:xfrm>
              <a:off x="10263577" y="4048430"/>
              <a:ext cx="6794590" cy="5486631"/>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1"/>
            <p:cNvSpPr/>
            <p:nvPr/>
          </p:nvSpPr>
          <p:spPr>
            <a:xfrm>
              <a:off x="9803534" y="4650048"/>
              <a:ext cx="1278615" cy="1078831"/>
            </a:xfrm>
            <a:custGeom>
              <a:avLst/>
              <a:gdLst/>
              <a:ahLst/>
              <a:cxnLst/>
              <a:rect l="l" t="t" r="r" b="b"/>
              <a:pathLst>
                <a:path w="1278615" h="1078831">
                  <a:moveTo>
                    <a:pt x="0" y="0"/>
                  </a:moveTo>
                  <a:lnTo>
                    <a:pt x="1278614" y="0"/>
                  </a:lnTo>
                  <a:lnTo>
                    <a:pt x="1278614" y="1078831"/>
                  </a:lnTo>
                  <a:lnTo>
                    <a:pt x="0" y="10788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2"/>
            <p:cNvSpPr/>
            <p:nvPr/>
          </p:nvSpPr>
          <p:spPr>
            <a:xfrm>
              <a:off x="16725190" y="8405993"/>
              <a:ext cx="1057444" cy="892218"/>
            </a:xfrm>
            <a:custGeom>
              <a:avLst/>
              <a:gdLst/>
              <a:ahLst/>
              <a:cxnLst/>
              <a:rect l="l" t="t" r="r" b="b"/>
              <a:pathLst>
                <a:path w="1057444" h="892218">
                  <a:moveTo>
                    <a:pt x="0" y="0"/>
                  </a:moveTo>
                  <a:lnTo>
                    <a:pt x="1057444" y="0"/>
                  </a:lnTo>
                  <a:lnTo>
                    <a:pt x="1057444" y="892218"/>
                  </a:lnTo>
                  <a:lnTo>
                    <a:pt x="0" y="8922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3"/>
            <p:cNvSpPr/>
            <p:nvPr/>
          </p:nvSpPr>
          <p:spPr>
            <a:xfrm rot="10800000">
              <a:off x="10330116" y="8006203"/>
              <a:ext cx="899135" cy="758645"/>
            </a:xfrm>
            <a:custGeom>
              <a:avLst/>
              <a:gdLst/>
              <a:ahLst/>
              <a:cxnLst/>
              <a:rect l="l" t="t" r="r" b="b"/>
              <a:pathLst>
                <a:path w="899135" h="758645">
                  <a:moveTo>
                    <a:pt x="0" y="0"/>
                  </a:moveTo>
                  <a:lnTo>
                    <a:pt x="899135" y="0"/>
                  </a:lnTo>
                  <a:lnTo>
                    <a:pt x="899135" y="758645"/>
                  </a:lnTo>
                  <a:lnTo>
                    <a:pt x="0" y="75864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4"/>
            <p:cNvSpPr/>
            <p:nvPr/>
          </p:nvSpPr>
          <p:spPr>
            <a:xfrm>
              <a:off x="16738315" y="5208634"/>
              <a:ext cx="1368399" cy="1154587"/>
            </a:xfrm>
            <a:custGeom>
              <a:avLst/>
              <a:gdLst/>
              <a:ahLst/>
              <a:cxnLst/>
              <a:rect l="l" t="t" r="r" b="b"/>
              <a:pathLst>
                <a:path w="1368399" h="1154587">
                  <a:moveTo>
                    <a:pt x="0" y="0"/>
                  </a:moveTo>
                  <a:lnTo>
                    <a:pt x="1368399" y="0"/>
                  </a:lnTo>
                  <a:lnTo>
                    <a:pt x="1368399" y="1154586"/>
                  </a:lnTo>
                  <a:lnTo>
                    <a:pt x="0" y="11545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411665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p:nvPr/>
        </p:nvSpPr>
        <p:spPr>
          <a:xfrm>
            <a:off x="213390" y="978118"/>
            <a:ext cx="11643330" cy="5879882"/>
          </a:xfrm>
          <a:custGeom>
            <a:avLst/>
            <a:gdLst/>
            <a:ahLst/>
            <a:cxnLst/>
            <a:rect l="l" t="t" r="r" b="b"/>
            <a:pathLst>
              <a:path w="14965561" h="7557608">
                <a:moveTo>
                  <a:pt x="0" y="0"/>
                </a:moveTo>
                <a:lnTo>
                  <a:pt x="14965562" y="0"/>
                </a:lnTo>
                <a:lnTo>
                  <a:pt x="14965562" y="7557608"/>
                </a:lnTo>
                <a:lnTo>
                  <a:pt x="0" y="755760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421394" y="1840567"/>
            <a:ext cx="5732766" cy="4154984"/>
          </a:xfrm>
          <a:prstGeom prst="rect">
            <a:avLst/>
          </a:prstGeom>
          <a:noFill/>
        </p:spPr>
        <p:txBody>
          <a:bodyPr wrap="square" rtlCol="0">
            <a:spAutoFit/>
          </a:bodyPr>
          <a:lstStyle/>
          <a:p>
            <a:pPr lvl="0" algn="ctr"/>
            <a:r>
              <a:rPr lang="vi-VN" sz="4400" b="1" dirty="0">
                <a:solidFill>
                  <a:prstClr val="white"/>
                </a:solidFill>
                <a:latin typeface="Cambria" panose="02040503050406030204" pitchFamily="18" charset="0"/>
                <a:ea typeface="Cambria" panose="02040503050406030204" pitchFamily="18" charset="0"/>
                <a:cs typeface="Open Sans" panose="020B0606030504020204" pitchFamily="34" charset="0"/>
              </a:rPr>
              <a:t>Môi trường cung cấp thức ăn, nơi ở, các nhu cầu sống thiết yếu cho con người và các sinh vật khác sinh sống và phát triển.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55712663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238</Words>
  <Application>Microsoft Office PowerPoint</Application>
  <PresentationFormat>Widescreen</PresentationFormat>
  <Paragraphs>15</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Cambria</vt:lpstr>
      <vt:lpstr>等线</vt:lpstr>
      <vt:lpstr>LNTH-LuoLuoNotangYuanTi 1</vt:lpstr>
      <vt:lpstr>Open Sans</vt:lpstr>
      <vt:lpstr>Open Sans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Techsi.vn</cp:lastModifiedBy>
  <cp:revision>73</cp:revision>
  <dcterms:created xsi:type="dcterms:W3CDTF">2024-12-20T17:11:24Z</dcterms:created>
  <dcterms:modified xsi:type="dcterms:W3CDTF">2026-04-20T02:13:41Z</dcterms:modified>
</cp:coreProperties>
</file>