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687" r:id="rId3"/>
    <p:sldMasterId id="2147483699" r:id="rId4"/>
  </p:sldMasterIdLst>
  <p:notesMasterIdLst>
    <p:notesMasterId r:id="rId12"/>
  </p:notesMasterIdLst>
  <p:sldIdLst>
    <p:sldId id="273" r:id="rId5"/>
    <p:sldId id="270" r:id="rId6"/>
    <p:sldId id="8679" r:id="rId7"/>
    <p:sldId id="8681" r:id="rId8"/>
    <p:sldId id="8682" r:id="rId9"/>
    <p:sldId id="8684" r:id="rId10"/>
    <p:sldId id="8692" r:id="rId1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224A"/>
    <a:srgbClr val="FAD493"/>
    <a:srgbClr val="486D04"/>
    <a:srgbClr val="0F1907"/>
    <a:srgbClr val="4A85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557" autoAdjust="0"/>
  </p:normalViewPr>
  <p:slideViewPr>
    <p:cSldViewPr>
      <p:cViewPr varScale="1">
        <p:scale>
          <a:sx n="46" d="100"/>
          <a:sy n="46" d="100"/>
        </p:scale>
        <p:origin x="75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DDDC44-3E17-47E8-987C-44B235674876}" type="datetimeFigureOut">
              <a:rPr lang="en-US" smtClean="0"/>
              <a:t>4/20/2026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4BCE31-5697-4DCD-A7D8-9A10419D26C4}" type="slidenum">
              <a:rPr lang="en-US" smtClean="0"/>
              <a:t>‹#›</a:t>
            </a:fld>
            <a:endParaRPr lang="en-US"/>
          </a:p>
        </p:txBody>
      </p:sp>
    </p:spTree>
    <p:extLst>
      <p:ext uri="{BB962C8B-B14F-4D97-AF65-F5344CB8AC3E}">
        <p14:creationId xmlns:p14="http://schemas.microsoft.com/office/powerpoint/2010/main" val="3857635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4BCE31-5697-4DCD-A7D8-9A10419D26C4}" type="slidenum">
              <a:rPr lang="en-US" smtClean="0"/>
              <a:t>3</a:t>
            </a:fld>
            <a:endParaRPr lang="en-US"/>
          </a:p>
        </p:txBody>
      </p:sp>
    </p:spTree>
    <p:extLst>
      <p:ext uri="{BB962C8B-B14F-4D97-AF65-F5344CB8AC3E}">
        <p14:creationId xmlns:p14="http://schemas.microsoft.com/office/powerpoint/2010/main" val="3735345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BCE31-5697-4DCD-A7D8-9A10419D26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044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4/20/2026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4/20/2026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4/20/2026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zh-CN" altLang="en-US"/>
              <a:t>单击此处编辑母版标题样式</a:t>
            </a:r>
          </a:p>
        </p:txBody>
      </p:sp>
      <p:sp>
        <p:nvSpPr>
          <p:cNvPr id="3" name="副标题 2"/>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a:t>单击此处编辑母版副标题样式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fld id="{938D277C-D2BF-45CB-B9B1-631697971ECF}" type="datetimeFigureOut">
              <a:rPr lang="zh-CN" altLang="en-US" smtClean="0"/>
              <a:t>2026/4/20</a:t>
            </a:fld>
            <a:endParaRPr lang="zh-CN" altLang="en-US"/>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924753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1257300" y="2738438"/>
            <a:ext cx="15773400" cy="652700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fld id="{938D277C-D2BF-45CB-B9B1-631697971ECF}" type="datetimeFigureOut">
              <a:rPr lang="zh-CN" altLang="en-US" smtClean="0"/>
              <a:t>2026/4/20</a:t>
            </a:fld>
            <a:endParaRPr lang="zh-CN" altLang="en-US"/>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168614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fld id="{938D277C-D2BF-45CB-B9B1-631697971ECF}" type="datetimeFigureOut">
              <a:rPr lang="zh-CN" altLang="en-US" smtClean="0"/>
              <a:t>2026/4/20</a:t>
            </a:fld>
            <a:endParaRPr lang="zh-CN" altLang="en-US"/>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732595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257300" y="2738438"/>
            <a:ext cx="7772400" cy="652700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9258300" y="2738438"/>
            <a:ext cx="7772400" cy="652700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1257300" y="9534526"/>
            <a:ext cx="4114800" cy="547688"/>
          </a:xfrm>
          <a:prstGeom prst="rect">
            <a:avLst/>
          </a:prstGeom>
        </p:spPr>
        <p:txBody>
          <a:bodyPr/>
          <a:lstStyle/>
          <a:p>
            <a:fld id="{938D277C-D2BF-45CB-B9B1-631697971ECF}" type="datetimeFigureOut">
              <a:rPr lang="zh-CN" altLang="en-US" smtClean="0"/>
              <a:t>2026/4/20</a:t>
            </a:fld>
            <a:endParaRPr lang="zh-CN" altLang="en-US"/>
          </a:p>
        </p:txBody>
      </p:sp>
      <p:sp>
        <p:nvSpPr>
          <p:cNvPr id="6" name="页脚占位符 5"/>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12915900" y="9534526"/>
            <a:ext cx="4114800" cy="547688"/>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277693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59682" y="547688"/>
            <a:ext cx="15773400" cy="1988345"/>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4" name="内容占位符 3"/>
          <p:cNvSpPr>
            <a:spLocks noGrp="1"/>
          </p:cNvSpPr>
          <p:nvPr>
            <p:ph sz="half" idx="2"/>
          </p:nvPr>
        </p:nvSpPr>
        <p:spPr>
          <a:xfrm>
            <a:off x="1259683" y="3757613"/>
            <a:ext cx="7736681" cy="552688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6" name="内容占位符 5"/>
          <p:cNvSpPr>
            <a:spLocks noGrp="1"/>
          </p:cNvSpPr>
          <p:nvPr>
            <p:ph sz="quarter" idx="4"/>
          </p:nvPr>
        </p:nvSpPr>
        <p:spPr>
          <a:xfrm>
            <a:off x="9258300" y="3757613"/>
            <a:ext cx="7774782" cy="552688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1257300" y="9534526"/>
            <a:ext cx="4114800" cy="547688"/>
          </a:xfrm>
          <a:prstGeom prst="rect">
            <a:avLst/>
          </a:prstGeom>
        </p:spPr>
        <p:txBody>
          <a:bodyPr/>
          <a:lstStyle/>
          <a:p>
            <a:fld id="{938D277C-D2BF-45CB-B9B1-631697971ECF}" type="datetimeFigureOut">
              <a:rPr lang="zh-CN" altLang="en-US" smtClean="0"/>
              <a:t>2026/4/20</a:t>
            </a:fld>
            <a:endParaRPr lang="zh-CN" altLang="en-US"/>
          </a:p>
        </p:txBody>
      </p:sp>
      <p:sp>
        <p:nvSpPr>
          <p:cNvPr id="8" name="页脚占位符 7"/>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12915900" y="9534526"/>
            <a:ext cx="4114800" cy="547688"/>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873498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1257300" y="9534526"/>
            <a:ext cx="4114800" cy="547688"/>
          </a:xfrm>
          <a:prstGeom prst="rect">
            <a:avLst/>
          </a:prstGeom>
        </p:spPr>
        <p:txBody>
          <a:bodyPr/>
          <a:lstStyle/>
          <a:p>
            <a:fld id="{938D277C-D2BF-45CB-B9B1-631697971ECF}" type="datetimeFigureOut">
              <a:rPr lang="zh-CN" altLang="en-US" smtClean="0"/>
              <a:t>2026/4/20</a:t>
            </a:fld>
            <a:endParaRPr lang="zh-CN" altLang="en-US"/>
          </a:p>
        </p:txBody>
      </p:sp>
      <p:sp>
        <p:nvSpPr>
          <p:cNvPr id="4" name="页脚占位符 3"/>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12915900" y="9534526"/>
            <a:ext cx="4114800" cy="547688"/>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292880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257300" y="9534526"/>
            <a:ext cx="4114800" cy="547688"/>
          </a:xfrm>
          <a:prstGeom prst="rect">
            <a:avLst/>
          </a:prstGeom>
        </p:spPr>
        <p:txBody>
          <a:bodyPr/>
          <a:lstStyle/>
          <a:p>
            <a:fld id="{938D277C-D2BF-45CB-B9B1-631697971ECF}" type="datetimeFigureOut">
              <a:rPr lang="zh-CN" altLang="en-US" smtClean="0"/>
              <a:t>2026/4/20</a:t>
            </a:fld>
            <a:endParaRPr lang="zh-CN" altLang="en-US"/>
          </a:p>
        </p:txBody>
      </p:sp>
      <p:sp>
        <p:nvSpPr>
          <p:cNvPr id="3" name="页脚占位符 2"/>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12915900" y="9534526"/>
            <a:ext cx="4114800" cy="547688"/>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143601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a:prstGeom prst="rect">
            <a:avLst/>
          </a:prstGeom>
        </p:spPr>
        <p:txBody>
          <a:bodyPr anchor="b"/>
          <a:lstStyle>
            <a:lvl1pPr>
              <a:defRPr sz="4800"/>
            </a:lvl1pPr>
          </a:lstStyle>
          <a:p>
            <a:r>
              <a:rPr lang="zh-CN" altLang="en-US"/>
              <a:t>单击此处编辑母版标题样式</a:t>
            </a:r>
          </a:p>
        </p:txBody>
      </p:sp>
      <p:sp>
        <p:nvSpPr>
          <p:cNvPr id="3" name="内容占位符 2"/>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p:cNvSpPr>
            <a:spLocks noGrp="1"/>
          </p:cNvSpPr>
          <p:nvPr>
            <p:ph type="dt" sz="half" idx="10"/>
          </p:nvPr>
        </p:nvSpPr>
        <p:spPr>
          <a:xfrm>
            <a:off x="1257300" y="9534526"/>
            <a:ext cx="4114800" cy="547688"/>
          </a:xfrm>
          <a:prstGeom prst="rect">
            <a:avLst/>
          </a:prstGeom>
        </p:spPr>
        <p:txBody>
          <a:bodyPr/>
          <a:lstStyle/>
          <a:p>
            <a:fld id="{938D277C-D2BF-45CB-B9B1-631697971ECF}" type="datetimeFigureOut">
              <a:rPr lang="zh-CN" altLang="en-US" smtClean="0"/>
              <a:t>2026/4/20</a:t>
            </a:fld>
            <a:endParaRPr lang="zh-CN" altLang="en-US"/>
          </a:p>
        </p:txBody>
      </p:sp>
      <p:sp>
        <p:nvSpPr>
          <p:cNvPr id="6" name="页脚占位符 5"/>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12915900" y="9534526"/>
            <a:ext cx="4114800" cy="547688"/>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632879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4/20/2026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a:prstGeom prst="rect">
            <a:avLst/>
          </a:prstGeom>
        </p:spPr>
        <p:txBody>
          <a:bodyPr anchor="b"/>
          <a:lstStyle>
            <a:lvl1pPr>
              <a:defRPr sz="4800"/>
            </a:lvl1pPr>
          </a:lstStyle>
          <a:p>
            <a:r>
              <a:rPr lang="zh-CN" altLang="en-US"/>
              <a:t>单击此处编辑母版标题样式</a:t>
            </a:r>
          </a:p>
        </p:txBody>
      </p:sp>
      <p:sp>
        <p:nvSpPr>
          <p:cNvPr id="3" name="图片占位符 2"/>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4" name="文本占位符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p:cNvSpPr>
            <a:spLocks noGrp="1"/>
          </p:cNvSpPr>
          <p:nvPr>
            <p:ph type="dt" sz="half" idx="10"/>
          </p:nvPr>
        </p:nvSpPr>
        <p:spPr>
          <a:xfrm>
            <a:off x="1257300" y="9534526"/>
            <a:ext cx="4114800" cy="547688"/>
          </a:xfrm>
          <a:prstGeom prst="rect">
            <a:avLst/>
          </a:prstGeom>
        </p:spPr>
        <p:txBody>
          <a:bodyPr/>
          <a:lstStyle/>
          <a:p>
            <a:fld id="{938D277C-D2BF-45CB-B9B1-631697971ECF}" type="datetimeFigureOut">
              <a:rPr lang="zh-CN" altLang="en-US" smtClean="0"/>
              <a:t>2026/4/20</a:t>
            </a:fld>
            <a:endParaRPr lang="zh-CN" altLang="en-US"/>
          </a:p>
        </p:txBody>
      </p:sp>
      <p:sp>
        <p:nvSpPr>
          <p:cNvPr id="6" name="页脚占位符 5"/>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12915900" y="9534526"/>
            <a:ext cx="4114800" cy="547688"/>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068716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1257300" y="2738438"/>
            <a:ext cx="15773400" cy="652700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fld id="{938D277C-D2BF-45CB-B9B1-631697971ECF}" type="datetimeFigureOut">
              <a:rPr lang="zh-CN" altLang="en-US" smtClean="0"/>
              <a:t>2026/4/20</a:t>
            </a:fld>
            <a:endParaRPr lang="zh-CN" altLang="en-US"/>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403229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087350" y="547688"/>
            <a:ext cx="3943350" cy="8717757"/>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257300" y="547688"/>
            <a:ext cx="11601450" cy="871775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fld id="{938D277C-D2BF-45CB-B9B1-631697971ECF}" type="datetimeFigureOut">
              <a:rPr lang="zh-CN" altLang="en-US" smtClean="0"/>
              <a:t>2026/4/20</a:t>
            </a:fld>
            <a:endParaRPr lang="zh-CN" altLang="en-US"/>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86107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86000" y="1683545"/>
            <a:ext cx="13716000" cy="3581400"/>
          </a:xfrm>
        </p:spPr>
        <p:txBody>
          <a:bodyPr anchor="b"/>
          <a:lstStyle>
            <a:lvl1pPr algn="ctr">
              <a:defRPr sz="9000"/>
            </a:lvl1pPr>
          </a:lstStyle>
          <a:p>
            <a:r>
              <a:rPr lang="zh-CN" altLang="en-US"/>
              <a:t>单击此处编辑母版标题样式</a:t>
            </a:r>
          </a:p>
        </p:txBody>
      </p:sp>
      <p:sp>
        <p:nvSpPr>
          <p:cNvPr id="3" name="副标题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2026/4/20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146861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2026/4/20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498405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2026/4/20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786360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257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9258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2026/4/20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747743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59682" y="547688"/>
            <a:ext cx="15773400" cy="1988345"/>
          </a:xfrm>
        </p:spPr>
        <p:txBody>
          <a:bodyPr/>
          <a:lstStyle/>
          <a:p>
            <a:r>
              <a:rPr lang="zh-CN" altLang="en-US"/>
              <a:t>单击此处编辑母版标题样式</a:t>
            </a:r>
          </a:p>
        </p:txBody>
      </p:sp>
      <p:sp>
        <p:nvSpPr>
          <p:cNvPr id="3" name="文本占位符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4" name="内容占位符 3"/>
          <p:cNvSpPr>
            <a:spLocks noGrp="1"/>
          </p:cNvSpPr>
          <p:nvPr>
            <p:ph sz="half" idx="2"/>
          </p:nvPr>
        </p:nvSpPr>
        <p:spPr>
          <a:xfrm>
            <a:off x="1259683" y="3757613"/>
            <a:ext cx="7736681" cy="55268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6" name="内容占位符 5"/>
          <p:cNvSpPr>
            <a:spLocks noGrp="1"/>
          </p:cNvSpPr>
          <p:nvPr>
            <p:ph sz="quarter" idx="4"/>
          </p:nvPr>
        </p:nvSpPr>
        <p:spPr>
          <a:xfrm>
            <a:off x="9258300" y="3757613"/>
            <a:ext cx="7774782" cy="55268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2026/4/20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82416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2026/4/20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4899090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2026/4/20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627960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4/20/2026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p:spPr>
        <p:txBody>
          <a:bodyPr anchor="b"/>
          <a:lstStyle>
            <a:lvl1pPr>
              <a:defRPr sz="4800"/>
            </a:lvl1pPr>
          </a:lstStyle>
          <a:p>
            <a:r>
              <a:rPr lang="zh-CN" altLang="en-US"/>
              <a:t>单击此处编辑母版标题样式</a:t>
            </a:r>
          </a:p>
        </p:txBody>
      </p:sp>
      <p:sp>
        <p:nvSpPr>
          <p:cNvPr id="3" name="内容占位符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2026/4/20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4639416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p:spPr>
        <p:txBody>
          <a:bodyPr anchor="b"/>
          <a:lstStyle>
            <a:lvl1pPr>
              <a:defRPr sz="4800"/>
            </a:lvl1pPr>
          </a:lstStyle>
          <a:p>
            <a:r>
              <a:rPr lang="zh-CN" altLang="en-US"/>
              <a:t>单击此处编辑母版标题样式</a:t>
            </a:r>
          </a:p>
        </p:txBody>
      </p:sp>
      <p:sp>
        <p:nvSpPr>
          <p:cNvPr id="3" name="图片占位符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4" name="文本占位符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2026/4/20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0434280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2026/4/20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862161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087350" y="547688"/>
            <a:ext cx="3943350" cy="871775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257300" y="547688"/>
            <a:ext cx="11601450" cy="871775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2026/4/20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2567158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86000" y="1683545"/>
            <a:ext cx="13716000" cy="3581400"/>
          </a:xfrm>
        </p:spPr>
        <p:txBody>
          <a:bodyPr anchor="b"/>
          <a:lstStyle>
            <a:lvl1pPr algn="ctr">
              <a:defRPr sz="9000"/>
            </a:lvl1pPr>
          </a:lstStyle>
          <a:p>
            <a:r>
              <a:rPr lang="zh-CN" altLang="en-US"/>
              <a:t>单击此处编辑母版标题样式</a:t>
            </a:r>
          </a:p>
        </p:txBody>
      </p:sp>
      <p:sp>
        <p:nvSpPr>
          <p:cNvPr id="3" name="副标题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2026/4/20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4685692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2026/4/20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66350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2026/4/20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110222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257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9258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2026/4/20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2921958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59682" y="547688"/>
            <a:ext cx="15773400" cy="1988345"/>
          </a:xfrm>
        </p:spPr>
        <p:txBody>
          <a:bodyPr/>
          <a:lstStyle/>
          <a:p>
            <a:r>
              <a:rPr lang="zh-CN" altLang="en-US"/>
              <a:t>单击此处编辑母版标题样式</a:t>
            </a:r>
          </a:p>
        </p:txBody>
      </p:sp>
      <p:sp>
        <p:nvSpPr>
          <p:cNvPr id="3" name="文本占位符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4" name="内容占位符 3"/>
          <p:cNvSpPr>
            <a:spLocks noGrp="1"/>
          </p:cNvSpPr>
          <p:nvPr>
            <p:ph sz="half" idx="2"/>
          </p:nvPr>
        </p:nvSpPr>
        <p:spPr>
          <a:xfrm>
            <a:off x="1259683" y="3757613"/>
            <a:ext cx="7736681" cy="55268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6" name="内容占位符 5"/>
          <p:cNvSpPr>
            <a:spLocks noGrp="1"/>
          </p:cNvSpPr>
          <p:nvPr>
            <p:ph sz="quarter" idx="4"/>
          </p:nvPr>
        </p:nvSpPr>
        <p:spPr>
          <a:xfrm>
            <a:off x="9258300" y="3757613"/>
            <a:ext cx="7774782" cy="55268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2026/4/20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7593823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2026/4/20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233193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4/20/2026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2026/4/20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9041672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p:spPr>
        <p:txBody>
          <a:bodyPr anchor="b"/>
          <a:lstStyle>
            <a:lvl1pPr>
              <a:defRPr sz="4800"/>
            </a:lvl1pPr>
          </a:lstStyle>
          <a:p>
            <a:r>
              <a:rPr lang="zh-CN" altLang="en-US"/>
              <a:t>单击此处编辑母版标题样式</a:t>
            </a:r>
          </a:p>
        </p:txBody>
      </p:sp>
      <p:sp>
        <p:nvSpPr>
          <p:cNvPr id="3" name="内容占位符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2026/4/20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2712698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p:spPr>
        <p:txBody>
          <a:bodyPr anchor="b"/>
          <a:lstStyle>
            <a:lvl1pPr>
              <a:defRPr sz="4800"/>
            </a:lvl1pPr>
          </a:lstStyle>
          <a:p>
            <a:r>
              <a:rPr lang="zh-CN" altLang="en-US"/>
              <a:t>单击此处编辑母版标题样式</a:t>
            </a:r>
          </a:p>
        </p:txBody>
      </p:sp>
      <p:sp>
        <p:nvSpPr>
          <p:cNvPr id="3" name="图片占位符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4" name="文本占位符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2026/4/20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9285244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2026/4/20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612636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087350" y="547688"/>
            <a:ext cx="3943350" cy="871775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257300" y="547688"/>
            <a:ext cx="11601450" cy="871775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2026/4/20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580454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4/20/2026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4/20/2026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4/20/2026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4/20/2026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4/20/2026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669E1920-5DC1-A3B7-980F-7B172621C481}"/>
              </a:ext>
            </a:extLst>
          </p:cNvPr>
          <p:cNvSpPr/>
          <p:nvPr userDrawn="1"/>
        </p:nvSpPr>
        <p:spPr>
          <a:xfrm>
            <a:off x="0" y="0"/>
            <a:ext cx="18288000" cy="10176201"/>
          </a:xfrm>
          <a:custGeom>
            <a:avLst/>
            <a:gdLst/>
            <a:ahLst/>
            <a:cxnLst/>
            <a:rect l="l" t="t" r="r" b="b"/>
            <a:pathLst>
              <a:path w="18288000" h="10176201">
                <a:moveTo>
                  <a:pt x="0" y="0"/>
                </a:moveTo>
                <a:lnTo>
                  <a:pt x="18288000" y="0"/>
                </a:lnTo>
                <a:lnTo>
                  <a:pt x="18288000" y="10176201"/>
                </a:lnTo>
                <a:lnTo>
                  <a:pt x="0" y="10176201"/>
                </a:lnTo>
                <a:lnTo>
                  <a:pt x="0" y="0"/>
                </a:lnTo>
                <a:close/>
              </a:path>
            </a:pathLst>
          </a:custGeom>
          <a:blipFill>
            <a:blip r:embed="rId13"/>
            <a:stretch>
              <a:fillRect t="-11664" b="-11664"/>
            </a:stretch>
          </a:blipFill>
        </p:spPr>
      </p:sp>
      <p:pic>
        <p:nvPicPr>
          <p:cNvPr id="3" name="Picture 2" descr="A round pink circle with white text and a black background&#10;&#10;Description automatically generated">
            <a:extLst>
              <a:ext uri="{FF2B5EF4-FFF2-40B4-BE49-F238E27FC236}">
                <a16:creationId xmlns:a16="http://schemas.microsoft.com/office/drawing/2014/main" id="{9393839A-1DB8-1087-47CB-A538D3B05AE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362200" y="342900"/>
            <a:ext cx="2152352" cy="21523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7" name="Picture 6" descr="A round pink circle with white text and a black background&#10;&#10;Description automatically generated">
            <a:extLst>
              <a:ext uri="{FF2B5EF4-FFF2-40B4-BE49-F238E27FC236}">
                <a16:creationId xmlns:a16="http://schemas.microsoft.com/office/drawing/2014/main" id="{50467A8B-E3FF-81DA-C224-568F028BC43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362200" y="342900"/>
            <a:ext cx="2152352" cy="2152352"/>
          </a:xfrm>
          <a:prstGeom prst="rect">
            <a:avLst/>
          </a:prstGeom>
        </p:spPr>
      </p:pic>
    </p:spTree>
    <p:extLst>
      <p:ext uri="{BB962C8B-B14F-4D97-AF65-F5344CB8AC3E}">
        <p14:creationId xmlns:p14="http://schemas.microsoft.com/office/powerpoint/2010/main" val="19521302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CC4361BB-5F42-DDDA-4E00-C4A03058D8E3}"/>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标题占位符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938D277C-D2BF-45CB-B9B1-631697971ECF}" type="datetimeFigureOut">
              <a:rPr lang="zh-CN" altLang="en-US" smtClean="0"/>
              <a:t>2026/4/20</a:t>
            </a:fld>
            <a:endParaRPr lang="zh-CN" altLang="en-US"/>
          </a:p>
        </p:txBody>
      </p:sp>
      <p:sp>
        <p:nvSpPr>
          <p:cNvPr id="5" name="页脚占位符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84413091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CE5C208A-36FD-4FA9-39C7-D0CFE3638ECA}"/>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标题占位符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938D277C-D2BF-45CB-B9B1-631697971ECF}" type="datetimeFigureOut">
              <a:rPr lang="zh-CN" altLang="en-US" smtClean="0"/>
              <a:t>2026/4/20</a:t>
            </a:fld>
            <a:endParaRPr lang="zh-CN" altLang="en-US"/>
          </a:p>
        </p:txBody>
      </p:sp>
      <p:sp>
        <p:nvSpPr>
          <p:cNvPr id="5" name="页脚占位符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55603251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A734D7F-5976-9272-664D-1E520380DEA4}"/>
              </a:ext>
            </a:extLst>
          </p:cNvPr>
          <p:cNvSpPr/>
          <p:nvPr/>
        </p:nvSpPr>
        <p:spPr>
          <a:xfrm>
            <a:off x="533400" y="723900"/>
            <a:ext cx="17221200" cy="9067800"/>
          </a:xfrm>
          <a:prstGeom prst="roundRect">
            <a:avLst>
              <a:gd name="adj" fmla="val 3005"/>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5C8329F3-DDE2-7085-031B-FB0B0F91E03B}"/>
              </a:ext>
            </a:extLst>
          </p:cNvPr>
          <p:cNvSpPr/>
          <p:nvPr/>
        </p:nvSpPr>
        <p:spPr>
          <a:xfrm>
            <a:off x="1348606" y="2532588"/>
            <a:ext cx="7508931" cy="1191952"/>
          </a:xfrm>
          <a:prstGeom prst="rect">
            <a:avLst/>
          </a:prstGeom>
          <a:solidFill>
            <a:schemeClr val="accent6">
              <a:lumMod val="20000"/>
              <a:lumOff val="80000"/>
            </a:schemeClr>
          </a:solidFill>
          <a:ln w="38100">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dirty="0" err="1">
                <a:solidFill>
                  <a:schemeClr val="tx1"/>
                </a:solidFill>
                <a:latin typeface="Cambria" panose="02040503050406030204" pitchFamily="18" charset="0"/>
                <a:ea typeface="Cambria" panose="02040503050406030204" pitchFamily="18" charset="0"/>
                <a:cs typeface="Open Sans" panose="020B0606030504020204" pitchFamily="34" charset="0"/>
              </a:rPr>
              <a:t>Trường</a:t>
            </a:r>
            <a:r>
              <a:rPr lang="en-US" sz="6000" dirty="0">
                <a:solidFill>
                  <a:schemeClr val="tx1"/>
                </a:solidFill>
                <a:latin typeface="Cambria" panose="02040503050406030204" pitchFamily="18" charset="0"/>
                <a:ea typeface="Cambria" panose="02040503050406030204" pitchFamily="18" charset="0"/>
                <a:cs typeface="Open Sans" panose="020B0606030504020204" pitchFamily="34" charset="0"/>
              </a:rPr>
              <a:t> </a:t>
            </a:r>
            <a:r>
              <a:rPr lang="en-US" sz="6000" dirty="0" err="1">
                <a:solidFill>
                  <a:schemeClr val="tx1"/>
                </a:solidFill>
                <a:latin typeface="Cambria" panose="02040503050406030204" pitchFamily="18" charset="0"/>
                <a:ea typeface="Cambria" panose="02040503050406030204" pitchFamily="18" charset="0"/>
                <a:cs typeface="Open Sans" panose="020B0606030504020204" pitchFamily="34" charset="0"/>
              </a:rPr>
              <a:t>Sơn</a:t>
            </a:r>
            <a:endParaRPr lang="en-US" sz="6000" dirty="0">
              <a:solidFill>
                <a:schemeClr val="tx1"/>
              </a:solidFill>
              <a:latin typeface="Cambria" panose="02040503050406030204" pitchFamily="18" charset="0"/>
              <a:ea typeface="Cambria" panose="02040503050406030204" pitchFamily="18" charset="0"/>
              <a:cs typeface="Open Sans" panose="020B0606030504020204" pitchFamily="34" charset="0"/>
            </a:endParaRPr>
          </a:p>
        </p:txBody>
      </p:sp>
      <p:sp>
        <p:nvSpPr>
          <p:cNvPr id="8" name="Rectangle 7">
            <a:extLst>
              <a:ext uri="{FF2B5EF4-FFF2-40B4-BE49-F238E27FC236}">
                <a16:creationId xmlns:a16="http://schemas.microsoft.com/office/drawing/2014/main" id="{43056CC1-4C99-4F27-FEB2-158FBCB0AFFB}"/>
              </a:ext>
            </a:extLst>
          </p:cNvPr>
          <p:cNvSpPr/>
          <p:nvPr/>
        </p:nvSpPr>
        <p:spPr>
          <a:xfrm>
            <a:off x="9672743" y="2563497"/>
            <a:ext cx="7508931" cy="1191952"/>
          </a:xfrm>
          <a:prstGeom prst="rect">
            <a:avLst/>
          </a:prstGeom>
          <a:solidFill>
            <a:schemeClr val="accent6">
              <a:lumMod val="20000"/>
              <a:lumOff val="80000"/>
            </a:schemeClr>
          </a:solidFill>
          <a:ln w="38100">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dirty="0" err="1">
                <a:solidFill>
                  <a:schemeClr val="tx1"/>
                </a:solidFill>
                <a:latin typeface="Cambria" panose="02040503050406030204" pitchFamily="18" charset="0"/>
                <a:ea typeface="Cambria" panose="02040503050406030204" pitchFamily="18" charset="0"/>
                <a:cs typeface="Open Sans" panose="020B0606030504020204" pitchFamily="34" charset="0"/>
              </a:rPr>
              <a:t>đất</a:t>
            </a:r>
            <a:r>
              <a:rPr lang="en-US" sz="6000" dirty="0">
                <a:solidFill>
                  <a:schemeClr val="tx1"/>
                </a:solidFill>
                <a:latin typeface="Cambria" panose="02040503050406030204" pitchFamily="18" charset="0"/>
                <a:ea typeface="Cambria" panose="02040503050406030204" pitchFamily="18" charset="0"/>
                <a:cs typeface="Open Sans" panose="020B0606030504020204" pitchFamily="34" charset="0"/>
              </a:rPr>
              <a:t> </a:t>
            </a:r>
            <a:r>
              <a:rPr lang="en-US" sz="6000" dirty="0" err="1">
                <a:solidFill>
                  <a:schemeClr val="tx1"/>
                </a:solidFill>
                <a:latin typeface="Cambria" panose="02040503050406030204" pitchFamily="18" charset="0"/>
                <a:ea typeface="Cambria" panose="02040503050406030204" pitchFamily="18" charset="0"/>
                <a:cs typeface="Open Sans" panose="020B0606030504020204" pitchFamily="34" charset="0"/>
              </a:rPr>
              <a:t>nghèo</a:t>
            </a:r>
            <a:endParaRPr lang="en-US" sz="6000" dirty="0">
              <a:solidFill>
                <a:schemeClr val="tx1"/>
              </a:solidFill>
              <a:latin typeface="Cambria" panose="02040503050406030204" pitchFamily="18" charset="0"/>
              <a:ea typeface="Cambria" panose="02040503050406030204" pitchFamily="18" charset="0"/>
              <a:cs typeface="Open Sans" panose="020B0606030504020204" pitchFamily="34" charset="0"/>
            </a:endParaRPr>
          </a:p>
        </p:txBody>
      </p:sp>
      <p:sp>
        <p:nvSpPr>
          <p:cNvPr id="9" name="Rectangle 8">
            <a:extLst>
              <a:ext uri="{FF2B5EF4-FFF2-40B4-BE49-F238E27FC236}">
                <a16:creationId xmlns:a16="http://schemas.microsoft.com/office/drawing/2014/main" id="{D4641322-D37A-C77F-550A-807790BC3A2B}"/>
              </a:ext>
            </a:extLst>
          </p:cNvPr>
          <p:cNvSpPr/>
          <p:nvPr/>
        </p:nvSpPr>
        <p:spPr>
          <a:xfrm>
            <a:off x="9702679" y="4896477"/>
            <a:ext cx="7508931" cy="1191952"/>
          </a:xfrm>
          <a:prstGeom prst="rect">
            <a:avLst/>
          </a:prstGeom>
          <a:solidFill>
            <a:schemeClr val="accent6">
              <a:lumMod val="20000"/>
              <a:lumOff val="80000"/>
            </a:schemeClr>
          </a:solidFill>
          <a:ln w="38100">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dirty="0" err="1">
                <a:solidFill>
                  <a:schemeClr val="tx1"/>
                </a:solidFill>
                <a:latin typeface="Cambria" panose="02040503050406030204" pitchFamily="18" charset="0"/>
                <a:ea typeface="Cambria" panose="02040503050406030204" pitchFamily="18" charset="0"/>
                <a:cs typeface="Open Sans" panose="020B0606030504020204" pitchFamily="34" charset="0"/>
              </a:rPr>
              <a:t>áo</a:t>
            </a:r>
            <a:r>
              <a:rPr lang="en-US" sz="6000" dirty="0">
                <a:solidFill>
                  <a:schemeClr val="tx1"/>
                </a:solidFill>
                <a:latin typeface="Cambria" panose="02040503050406030204" pitchFamily="18" charset="0"/>
                <a:ea typeface="Cambria" panose="02040503050406030204" pitchFamily="18" charset="0"/>
                <a:cs typeface="Open Sans" panose="020B0606030504020204" pitchFamily="34" charset="0"/>
              </a:rPr>
              <a:t> </a:t>
            </a:r>
            <a:r>
              <a:rPr lang="en-US" sz="6000" dirty="0" err="1">
                <a:solidFill>
                  <a:schemeClr val="tx1"/>
                </a:solidFill>
                <a:latin typeface="Cambria" panose="02040503050406030204" pitchFamily="18" charset="0"/>
                <a:ea typeface="Cambria" panose="02040503050406030204" pitchFamily="18" charset="0"/>
                <a:cs typeface="Open Sans" panose="020B0606030504020204" pitchFamily="34" charset="0"/>
              </a:rPr>
              <a:t>nâu</a:t>
            </a:r>
            <a:endParaRPr lang="en-US" sz="6000" dirty="0">
              <a:solidFill>
                <a:schemeClr val="tx1"/>
              </a:solidFill>
              <a:latin typeface="Cambria" panose="02040503050406030204" pitchFamily="18" charset="0"/>
              <a:ea typeface="Cambria" panose="02040503050406030204" pitchFamily="18" charset="0"/>
              <a:cs typeface="Open Sans" panose="020B0606030504020204" pitchFamily="34" charset="0"/>
            </a:endParaRPr>
          </a:p>
        </p:txBody>
      </p:sp>
      <p:sp>
        <p:nvSpPr>
          <p:cNvPr id="11" name="Rectangle 10">
            <a:extLst>
              <a:ext uri="{FF2B5EF4-FFF2-40B4-BE49-F238E27FC236}">
                <a16:creationId xmlns:a16="http://schemas.microsoft.com/office/drawing/2014/main" id="{E2094304-45D8-5905-35EA-74886A1834A0}"/>
              </a:ext>
            </a:extLst>
          </p:cNvPr>
          <p:cNvSpPr/>
          <p:nvPr/>
        </p:nvSpPr>
        <p:spPr>
          <a:xfrm>
            <a:off x="1367656" y="4896477"/>
            <a:ext cx="7508931" cy="1191952"/>
          </a:xfrm>
          <a:prstGeom prst="rect">
            <a:avLst/>
          </a:prstGeom>
          <a:solidFill>
            <a:schemeClr val="accent6">
              <a:lumMod val="20000"/>
              <a:lumOff val="80000"/>
            </a:schemeClr>
          </a:solidFill>
          <a:ln w="38100">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dirty="0" err="1">
                <a:solidFill>
                  <a:schemeClr val="tx1"/>
                </a:solidFill>
                <a:latin typeface="Cambria" panose="02040503050406030204" pitchFamily="18" charset="0"/>
                <a:ea typeface="Cambria" panose="02040503050406030204" pitchFamily="18" charset="0"/>
                <a:cs typeface="Open Sans" panose="020B0606030504020204" pitchFamily="34" charset="0"/>
              </a:rPr>
              <a:t>sớm</a:t>
            </a:r>
            <a:r>
              <a:rPr lang="en-US" sz="6000" dirty="0">
                <a:solidFill>
                  <a:schemeClr val="tx1"/>
                </a:solidFill>
                <a:latin typeface="Cambria" panose="02040503050406030204" pitchFamily="18" charset="0"/>
                <a:ea typeface="Cambria" panose="02040503050406030204" pitchFamily="18" charset="0"/>
                <a:cs typeface="Open Sans" panose="020B0606030504020204" pitchFamily="34" charset="0"/>
              </a:rPr>
              <a:t> </a:t>
            </a:r>
            <a:r>
              <a:rPr lang="en-US" sz="6000" dirty="0" err="1">
                <a:solidFill>
                  <a:schemeClr val="tx1"/>
                </a:solidFill>
                <a:latin typeface="Cambria" panose="02040503050406030204" pitchFamily="18" charset="0"/>
                <a:ea typeface="Cambria" panose="02040503050406030204" pitchFamily="18" charset="0"/>
                <a:cs typeface="Open Sans" panose="020B0606030504020204" pitchFamily="34" charset="0"/>
              </a:rPr>
              <a:t>chiều</a:t>
            </a:r>
            <a:endParaRPr lang="en-US" sz="6000" dirty="0">
              <a:solidFill>
                <a:schemeClr val="tx1"/>
              </a:solidFill>
              <a:latin typeface="Cambria" panose="02040503050406030204" pitchFamily="18" charset="0"/>
              <a:ea typeface="Cambria" panose="02040503050406030204" pitchFamily="18" charset="0"/>
              <a:cs typeface="Open Sans" panose="020B0606030504020204" pitchFamily="34" charset="0"/>
            </a:endParaRPr>
          </a:p>
        </p:txBody>
      </p:sp>
      <p:sp>
        <p:nvSpPr>
          <p:cNvPr id="12" name="Rectangle 11">
            <a:extLst>
              <a:ext uri="{FF2B5EF4-FFF2-40B4-BE49-F238E27FC236}">
                <a16:creationId xmlns:a16="http://schemas.microsoft.com/office/drawing/2014/main" id="{98E7DCD3-5429-E404-849B-6E1FB0FC8B45}"/>
              </a:ext>
            </a:extLst>
          </p:cNvPr>
          <p:cNvSpPr/>
          <p:nvPr/>
        </p:nvSpPr>
        <p:spPr>
          <a:xfrm>
            <a:off x="4800600" y="6997383"/>
            <a:ext cx="7508931" cy="1191952"/>
          </a:xfrm>
          <a:prstGeom prst="rect">
            <a:avLst/>
          </a:prstGeom>
          <a:solidFill>
            <a:schemeClr val="accent6">
              <a:lumMod val="20000"/>
              <a:lumOff val="80000"/>
            </a:schemeClr>
          </a:solidFill>
          <a:ln w="38100">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dirty="0" err="1">
                <a:solidFill>
                  <a:schemeClr val="tx1"/>
                </a:solidFill>
                <a:latin typeface="Cambria" panose="02040503050406030204" pitchFamily="18" charset="0"/>
                <a:ea typeface="Cambria" panose="02040503050406030204" pitchFamily="18" charset="0"/>
                <a:cs typeface="Open Sans" panose="020B0606030504020204" pitchFamily="34" charset="0"/>
              </a:rPr>
              <a:t>quân</a:t>
            </a:r>
            <a:r>
              <a:rPr lang="en-US" sz="6000" dirty="0">
                <a:solidFill>
                  <a:schemeClr val="tx1"/>
                </a:solidFill>
                <a:latin typeface="Cambria" panose="02040503050406030204" pitchFamily="18" charset="0"/>
                <a:ea typeface="Cambria" panose="02040503050406030204" pitchFamily="18" charset="0"/>
                <a:cs typeface="Open Sans" panose="020B0606030504020204" pitchFamily="34" charset="0"/>
              </a:rPr>
              <a:t> </a:t>
            </a:r>
            <a:r>
              <a:rPr lang="en-US" sz="6000" dirty="0" err="1">
                <a:solidFill>
                  <a:schemeClr val="tx1"/>
                </a:solidFill>
                <a:latin typeface="Cambria" panose="02040503050406030204" pitchFamily="18" charset="0"/>
                <a:ea typeface="Cambria" panose="02040503050406030204" pitchFamily="18" charset="0"/>
                <a:cs typeface="Open Sans" panose="020B0606030504020204" pitchFamily="34" charset="0"/>
              </a:rPr>
              <a:t>thù</a:t>
            </a:r>
            <a:endParaRPr lang="en-US" sz="6000" dirty="0">
              <a:solidFill>
                <a:schemeClr val="tx1"/>
              </a:solidFill>
              <a:latin typeface="Cambria" panose="02040503050406030204" pitchFamily="18" charset="0"/>
              <a:ea typeface="Cambria" panose="02040503050406030204" pitchFamily="18" charset="0"/>
              <a:cs typeface="Open Sans" panose="020B0606030504020204" pitchFamily="34" charset="0"/>
            </a:endParaRPr>
          </a:p>
        </p:txBody>
      </p:sp>
      <p:pic>
        <p:nvPicPr>
          <p:cNvPr id="2" name="Picture 1">
            <a:extLst>
              <a:ext uri="{FF2B5EF4-FFF2-40B4-BE49-F238E27FC236}">
                <a16:creationId xmlns:a16="http://schemas.microsoft.com/office/drawing/2014/main" id="{87DFA51B-7802-6BBA-8534-C25F80493FFA}"/>
              </a:ext>
            </a:extLst>
          </p:cNvPr>
          <p:cNvPicPr>
            <a:picLocks noChangeAspect="1"/>
          </p:cNvPicPr>
          <p:nvPr/>
        </p:nvPicPr>
        <p:blipFill>
          <a:blip r:embed="rId3"/>
          <a:stretch>
            <a:fillRect/>
          </a:stretch>
        </p:blipFill>
        <p:spPr>
          <a:xfrm>
            <a:off x="4570267" y="347158"/>
            <a:ext cx="9821507" cy="1621677"/>
          </a:xfrm>
          <a:prstGeom prst="rect">
            <a:avLst/>
          </a:prstGeom>
        </p:spPr>
      </p:pic>
    </p:spTree>
    <p:extLst>
      <p:ext uri="{BB962C8B-B14F-4D97-AF65-F5344CB8AC3E}">
        <p14:creationId xmlns:p14="http://schemas.microsoft.com/office/powerpoint/2010/main" val="38193896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0-#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A734D7F-5976-9272-664D-1E520380DEA4}"/>
              </a:ext>
            </a:extLst>
          </p:cNvPr>
          <p:cNvSpPr/>
          <p:nvPr/>
        </p:nvSpPr>
        <p:spPr>
          <a:xfrm>
            <a:off x="533400" y="723900"/>
            <a:ext cx="17221200" cy="9067800"/>
          </a:xfrm>
          <a:prstGeom prst="roundRect">
            <a:avLst>
              <a:gd name="adj" fmla="val 3005"/>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71AE6B6D-237B-384E-3B28-E3D580437EEA}"/>
              </a:ext>
            </a:extLst>
          </p:cNvPr>
          <p:cNvGrpSpPr/>
          <p:nvPr/>
        </p:nvGrpSpPr>
        <p:grpSpPr>
          <a:xfrm>
            <a:off x="876300" y="1604455"/>
            <a:ext cx="16878300" cy="1621688"/>
            <a:chOff x="-10886" y="3843650"/>
            <a:chExt cx="18109790" cy="1621688"/>
          </a:xfrm>
        </p:grpSpPr>
        <p:sp>
          <p:nvSpPr>
            <p:cNvPr id="9" name="Rectangle 8">
              <a:extLst>
                <a:ext uri="{FF2B5EF4-FFF2-40B4-BE49-F238E27FC236}">
                  <a16:creationId xmlns:a16="http://schemas.microsoft.com/office/drawing/2014/main" id="{9C25941B-CE7B-56C3-A927-D5B0CCDFB32B}"/>
                </a:ext>
              </a:extLst>
            </p:cNvPr>
            <p:cNvSpPr/>
            <p:nvPr/>
          </p:nvSpPr>
          <p:spPr>
            <a:xfrm>
              <a:off x="-10886" y="3843650"/>
              <a:ext cx="17501419" cy="1553007"/>
            </a:xfrm>
            <a:prstGeom prst="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9007FD46-13D0-30CB-7BB7-12C21476E10D}"/>
                </a:ext>
              </a:extLst>
            </p:cNvPr>
            <p:cNvSpPr/>
            <p:nvPr/>
          </p:nvSpPr>
          <p:spPr>
            <a:xfrm>
              <a:off x="17388523" y="4133000"/>
              <a:ext cx="710381" cy="1006895"/>
            </a:xfrm>
            <a:prstGeom prst="rect">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latin typeface="Cambria" panose="02040503050406030204" pitchFamily="18" charset="0"/>
                  <a:ea typeface="Cambria" panose="02040503050406030204" pitchFamily="18" charset="0"/>
                </a:rPr>
                <a:t>1</a:t>
              </a:r>
            </a:p>
          </p:txBody>
        </p:sp>
        <p:sp>
          <p:nvSpPr>
            <p:cNvPr id="11" name="TextBox 10">
              <a:extLst>
                <a:ext uri="{FF2B5EF4-FFF2-40B4-BE49-F238E27FC236}">
                  <a16:creationId xmlns:a16="http://schemas.microsoft.com/office/drawing/2014/main" id="{40214647-58D6-85F8-F2CE-8124F02EB9F3}"/>
                </a:ext>
              </a:extLst>
            </p:cNvPr>
            <p:cNvSpPr txBox="1"/>
            <p:nvPr/>
          </p:nvSpPr>
          <p:spPr>
            <a:xfrm>
              <a:off x="189096" y="3895678"/>
              <a:ext cx="16764001" cy="1569660"/>
            </a:xfrm>
            <a:prstGeom prst="rect">
              <a:avLst/>
            </a:prstGeom>
            <a:noFill/>
          </p:spPr>
          <p:txBody>
            <a:bodyPr wrap="square">
              <a:spAutoFit/>
            </a:bodyPr>
            <a:lstStyle/>
            <a:p>
              <a:pPr algn="just"/>
              <a:r>
                <a:rPr lang="vi-VN" sz="4800" i="0" dirty="0">
                  <a:solidFill>
                    <a:srgbClr val="000000"/>
                  </a:solidFill>
                  <a:effectLst/>
                  <a:latin typeface="Cambria" panose="02040503050406030204" pitchFamily="18" charset="0"/>
                  <a:ea typeface="Cambria" panose="02040503050406030204" pitchFamily="18" charset="0"/>
                </a:rPr>
                <a:t>Khổ thơ đầu tiên giới thiệu cảnh sắc thiên nhiên Việt Nam đẹp như thế nào?</a:t>
              </a:r>
            </a:p>
          </p:txBody>
        </p:sp>
      </p:grpSp>
      <p:sp>
        <p:nvSpPr>
          <p:cNvPr id="17" name="TextBox 16">
            <a:extLst>
              <a:ext uri="{FF2B5EF4-FFF2-40B4-BE49-F238E27FC236}">
                <a16:creationId xmlns:a16="http://schemas.microsoft.com/office/drawing/2014/main" id="{FCF35A9B-0B34-6768-9DEE-7BFD700FFD1B}"/>
              </a:ext>
            </a:extLst>
          </p:cNvPr>
          <p:cNvSpPr txBox="1"/>
          <p:nvPr/>
        </p:nvSpPr>
        <p:spPr>
          <a:xfrm>
            <a:off x="990600" y="3619500"/>
            <a:ext cx="9144000" cy="6001643"/>
          </a:xfrm>
          <a:prstGeom prst="rect">
            <a:avLst/>
          </a:prstGeom>
          <a:noFill/>
        </p:spPr>
        <p:txBody>
          <a:bodyPr wrap="square">
            <a:spAutoFit/>
          </a:bodyPr>
          <a:lstStyle/>
          <a:p>
            <a:pPr algn="just"/>
            <a:r>
              <a:rPr lang="vi-VN" sz="4800" dirty="0">
                <a:solidFill>
                  <a:srgbClr val="C00000"/>
                </a:solidFill>
                <a:latin typeface="Cambria" panose="02040503050406030204" pitchFamily="18" charset="0"/>
                <a:ea typeface="Cambria" panose="02040503050406030204" pitchFamily="18" charset="0"/>
              </a:rPr>
              <a:t>Qua khổ thơ đầu tiên, vẻ đẹp cảnh sắc thiên nhiên Việt Nam được mô tả: biển lúa mênh mông, có những cánh cò bay </a:t>
            </a:r>
            <a:r>
              <a:rPr lang="en-US" sz="4800" dirty="0">
                <a:solidFill>
                  <a:srgbClr val="C00000"/>
                </a:solidFill>
                <a:latin typeface="Cambria" panose="02040503050406030204" pitchFamily="18" charset="0"/>
                <a:ea typeface="Cambria" panose="02040503050406030204" pitchFamily="18" charset="0"/>
              </a:rPr>
              <a:t>r</a:t>
            </a:r>
            <a:r>
              <a:rPr lang="vi-VN" sz="4800" dirty="0">
                <a:solidFill>
                  <a:srgbClr val="C00000"/>
                </a:solidFill>
                <a:latin typeface="Cambria" panose="02040503050406030204" pitchFamily="18" charset="0"/>
                <a:ea typeface="Cambria" panose="02040503050406030204" pitchFamily="18" charset="0"/>
              </a:rPr>
              <a:t>ập </a:t>
            </a:r>
            <a:r>
              <a:rPr lang="en-US" sz="4800" dirty="0">
                <a:solidFill>
                  <a:srgbClr val="C00000"/>
                </a:solidFill>
                <a:latin typeface="Cambria" panose="02040503050406030204" pitchFamily="18" charset="0"/>
                <a:ea typeface="Cambria" panose="02040503050406030204" pitchFamily="18" charset="0"/>
              </a:rPr>
              <a:t>r</a:t>
            </a:r>
            <a:r>
              <a:rPr lang="vi-VN" sz="4800" dirty="0">
                <a:solidFill>
                  <a:srgbClr val="C00000"/>
                </a:solidFill>
                <a:latin typeface="Cambria" panose="02040503050406030204" pitchFamily="18" charset="0"/>
                <a:ea typeface="Cambria" panose="02040503050406030204" pitchFamily="18" charset="0"/>
              </a:rPr>
              <a:t>ờn, nhìn ra xa mây che mờ thoáng đỉnh Trường Sơn mỗi sớm mai và khi chiều tà. Cảnh sắc thiên nhiên thật non nước hữu tình. </a:t>
            </a:r>
            <a:endParaRPr lang="en-US" sz="4800" b="1" i="1" dirty="0">
              <a:solidFill>
                <a:srgbClr val="C00000"/>
              </a:solidFill>
              <a:latin typeface="Cambria" panose="02040503050406030204" pitchFamily="18" charset="0"/>
              <a:ea typeface="Cambria" panose="02040503050406030204" pitchFamily="18" charset="0"/>
            </a:endParaRPr>
          </a:p>
        </p:txBody>
      </p:sp>
      <p:pic>
        <p:nvPicPr>
          <p:cNvPr id="1026" name="Picture 2" descr="Đón bình minh huyền ảo trên đỉnh Trường Sơn Đông">
            <a:extLst>
              <a:ext uri="{FF2B5EF4-FFF2-40B4-BE49-F238E27FC236}">
                <a16:creationId xmlns:a16="http://schemas.microsoft.com/office/drawing/2014/main" id="{E3CE8BB4-FD49-996A-96CA-58C979F66A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000" y="4305300"/>
            <a:ext cx="7228628"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1638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A734D7F-5976-9272-664D-1E520380DEA4}"/>
              </a:ext>
            </a:extLst>
          </p:cNvPr>
          <p:cNvSpPr/>
          <p:nvPr/>
        </p:nvSpPr>
        <p:spPr>
          <a:xfrm>
            <a:off x="533400" y="723900"/>
            <a:ext cx="17221200" cy="9067800"/>
          </a:xfrm>
          <a:prstGeom prst="roundRect">
            <a:avLst>
              <a:gd name="adj" fmla="val 3005"/>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71AE6B6D-237B-384E-3B28-E3D580437EEA}"/>
              </a:ext>
            </a:extLst>
          </p:cNvPr>
          <p:cNvGrpSpPr/>
          <p:nvPr/>
        </p:nvGrpSpPr>
        <p:grpSpPr>
          <a:xfrm>
            <a:off x="876300" y="1255798"/>
            <a:ext cx="16878300" cy="1553007"/>
            <a:chOff x="-10886" y="3843650"/>
            <a:chExt cx="18109790" cy="1553007"/>
          </a:xfrm>
        </p:grpSpPr>
        <p:sp>
          <p:nvSpPr>
            <p:cNvPr id="9" name="Rectangle 8">
              <a:extLst>
                <a:ext uri="{FF2B5EF4-FFF2-40B4-BE49-F238E27FC236}">
                  <a16:creationId xmlns:a16="http://schemas.microsoft.com/office/drawing/2014/main" id="{9C25941B-CE7B-56C3-A927-D5B0CCDFB32B}"/>
                </a:ext>
              </a:extLst>
            </p:cNvPr>
            <p:cNvSpPr/>
            <p:nvPr/>
          </p:nvSpPr>
          <p:spPr>
            <a:xfrm>
              <a:off x="-10886" y="3843650"/>
              <a:ext cx="17501419" cy="1553007"/>
            </a:xfrm>
            <a:prstGeom prst="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9007FD46-13D0-30CB-7BB7-12C21476E10D}"/>
                </a:ext>
              </a:extLst>
            </p:cNvPr>
            <p:cNvSpPr/>
            <p:nvPr/>
          </p:nvSpPr>
          <p:spPr>
            <a:xfrm>
              <a:off x="17388523" y="4133000"/>
              <a:ext cx="710381" cy="1006895"/>
            </a:xfrm>
            <a:prstGeom prst="rect">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rPr>
                <a:t>2</a:t>
              </a:r>
              <a:endParaRPr kumimoji="0" lang="en-US" sz="5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40214647-58D6-85F8-F2CE-8124F02EB9F3}"/>
                </a:ext>
              </a:extLst>
            </p:cNvPr>
            <p:cNvSpPr txBox="1"/>
            <p:nvPr/>
          </p:nvSpPr>
          <p:spPr>
            <a:xfrm>
              <a:off x="275273" y="3921352"/>
              <a:ext cx="16764001" cy="144655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Hình ảnh con người Việt Nam trong những năm tháng chiến tranh hiện lên ra sao? </a:t>
              </a:r>
            </a:p>
          </p:txBody>
        </p:sp>
      </p:grpSp>
      <p:sp>
        <p:nvSpPr>
          <p:cNvPr id="17" name="TextBox 16">
            <a:extLst>
              <a:ext uri="{FF2B5EF4-FFF2-40B4-BE49-F238E27FC236}">
                <a16:creationId xmlns:a16="http://schemas.microsoft.com/office/drawing/2014/main" id="{FCF35A9B-0B34-6768-9DEE-7BFD700FFD1B}"/>
              </a:ext>
            </a:extLst>
          </p:cNvPr>
          <p:cNvSpPr txBox="1"/>
          <p:nvPr/>
        </p:nvSpPr>
        <p:spPr>
          <a:xfrm>
            <a:off x="990600" y="3162300"/>
            <a:ext cx="16029844" cy="5632311"/>
          </a:xfrm>
          <a:prstGeom prst="rect">
            <a:avLst/>
          </a:prstGeom>
          <a:noFill/>
        </p:spPr>
        <p:txBody>
          <a:bodyPr wrap="square">
            <a:spAutoFit/>
          </a:bodyPr>
          <a:lstStyle/>
          <a:p>
            <a:pPr lvl="0" algn="just"/>
            <a:r>
              <a:rPr lang="vi-VN" sz="4000" dirty="0">
                <a:solidFill>
                  <a:srgbClr val="FF0000"/>
                </a:solidFill>
                <a:latin typeface="Cambria" panose="02040503050406030204" pitchFamily="18" charset="0"/>
                <a:ea typeface="Cambria" panose="02040503050406030204" pitchFamily="18" charset="0"/>
              </a:rPr>
              <a:t>– Từ ngữ “vất vả in sâu”, hình ảnh “Gái trai cũng một áo nâu nhuộm bùn” thể hiện hình ảnh vất vả, lam lũ, chân lấm tay bùn của người Việt Nam, đồng thời cũng thể hiện đức tính cần cù, chịu thương chịu khó trong lao động của ông cha ta từ ngàn đời xưa.</a:t>
            </a:r>
            <a:endParaRPr lang="en-US" sz="4000" dirty="0">
              <a:solidFill>
                <a:srgbClr val="FF0000"/>
              </a:solidFill>
              <a:latin typeface="Cambria" panose="02040503050406030204" pitchFamily="18" charset="0"/>
              <a:ea typeface="Cambria" panose="02040503050406030204" pitchFamily="18" charset="0"/>
            </a:endParaRPr>
          </a:p>
          <a:p>
            <a:pPr lvl="0" algn="just"/>
            <a:r>
              <a:rPr lang="vi-VN" sz="4000" dirty="0">
                <a:solidFill>
                  <a:srgbClr val="FF0000"/>
                </a:solidFill>
                <a:latin typeface="Cambria" panose="02040503050406030204" pitchFamily="18" charset="0"/>
                <a:ea typeface="Cambria" panose="02040503050406030204" pitchFamily="18" charset="0"/>
              </a:rPr>
              <a:t>– Con người Việt Nam mạnh mẽ, anh hùng trong chiến đấu (3 câu đầu khổ thơ thứ 3), hiền lành, giản dị trong đời thường (Súng gươm vứt bỏ lại hiền như xưa). Hình ảnh “Bao nhiêu đời đã chịu nhiều thương đau” thể hiện con người Việt Nam phải trải qua bao gian khó, thương đau ở các thời kì gian khó</a:t>
            </a:r>
          </a:p>
        </p:txBody>
      </p:sp>
    </p:spTree>
    <p:extLst>
      <p:ext uri="{BB962C8B-B14F-4D97-AF65-F5344CB8AC3E}">
        <p14:creationId xmlns:p14="http://schemas.microsoft.com/office/powerpoint/2010/main" val="41131075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A734D7F-5976-9272-664D-1E520380DEA4}"/>
              </a:ext>
            </a:extLst>
          </p:cNvPr>
          <p:cNvSpPr/>
          <p:nvPr/>
        </p:nvSpPr>
        <p:spPr>
          <a:xfrm>
            <a:off x="533400" y="723900"/>
            <a:ext cx="17221200" cy="9067800"/>
          </a:xfrm>
          <a:prstGeom prst="roundRect">
            <a:avLst>
              <a:gd name="adj" fmla="val 3005"/>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71AE6B6D-237B-384E-3B28-E3D580437EEA}"/>
              </a:ext>
            </a:extLst>
          </p:cNvPr>
          <p:cNvGrpSpPr/>
          <p:nvPr/>
        </p:nvGrpSpPr>
        <p:grpSpPr>
          <a:xfrm>
            <a:off x="876300" y="1255798"/>
            <a:ext cx="16878300" cy="1647362"/>
            <a:chOff x="-10886" y="3843650"/>
            <a:chExt cx="18109790" cy="1647362"/>
          </a:xfrm>
        </p:grpSpPr>
        <p:sp>
          <p:nvSpPr>
            <p:cNvPr id="9" name="Rectangle 8">
              <a:extLst>
                <a:ext uri="{FF2B5EF4-FFF2-40B4-BE49-F238E27FC236}">
                  <a16:creationId xmlns:a16="http://schemas.microsoft.com/office/drawing/2014/main" id="{9C25941B-CE7B-56C3-A927-D5B0CCDFB32B}"/>
                </a:ext>
              </a:extLst>
            </p:cNvPr>
            <p:cNvSpPr/>
            <p:nvPr/>
          </p:nvSpPr>
          <p:spPr>
            <a:xfrm>
              <a:off x="-10886" y="3843650"/>
              <a:ext cx="17501419" cy="1553007"/>
            </a:xfrm>
            <a:prstGeom prst="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9007FD46-13D0-30CB-7BB7-12C21476E10D}"/>
                </a:ext>
              </a:extLst>
            </p:cNvPr>
            <p:cNvSpPr/>
            <p:nvPr/>
          </p:nvSpPr>
          <p:spPr>
            <a:xfrm>
              <a:off x="17388523" y="4133000"/>
              <a:ext cx="710381" cy="1006895"/>
            </a:xfrm>
            <a:prstGeom prst="rect">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rPr>
                <a:t>3</a:t>
              </a:r>
              <a:endParaRPr kumimoji="0" lang="en-US" sz="5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40214647-58D6-85F8-F2CE-8124F02EB9F3}"/>
                </a:ext>
              </a:extLst>
            </p:cNvPr>
            <p:cNvSpPr txBox="1"/>
            <p:nvPr/>
          </p:nvSpPr>
          <p:spPr>
            <a:xfrm>
              <a:off x="29994" y="3921352"/>
              <a:ext cx="17081705"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Tác giả muốn nói điều gì về đất nước, con người Việt Nam qua hai khổ thơ cuối?</a:t>
              </a:r>
            </a:p>
          </p:txBody>
        </p:sp>
      </p:grpSp>
      <p:sp>
        <p:nvSpPr>
          <p:cNvPr id="17" name="TextBox 16">
            <a:extLst>
              <a:ext uri="{FF2B5EF4-FFF2-40B4-BE49-F238E27FC236}">
                <a16:creationId xmlns:a16="http://schemas.microsoft.com/office/drawing/2014/main" id="{FCF35A9B-0B34-6768-9DEE-7BFD700FFD1B}"/>
              </a:ext>
            </a:extLst>
          </p:cNvPr>
          <p:cNvSpPr txBox="1"/>
          <p:nvPr/>
        </p:nvSpPr>
        <p:spPr>
          <a:xfrm>
            <a:off x="1143000" y="3619500"/>
            <a:ext cx="16029844" cy="4524315"/>
          </a:xfrm>
          <a:prstGeom prst="rect">
            <a:avLst/>
          </a:prstGeom>
          <a:noFill/>
        </p:spPr>
        <p:txBody>
          <a:bodyPr wrap="square">
            <a:spAutoFit/>
          </a:bodyPr>
          <a:lstStyle/>
          <a:p>
            <a:pPr lvl="0" algn="just"/>
            <a:r>
              <a:rPr lang="en-US" sz="4800" dirty="0">
                <a:solidFill>
                  <a:srgbClr val="FF0000"/>
                </a:solidFill>
                <a:latin typeface="Cambria" panose="02040503050406030204" pitchFamily="18" charset="0"/>
                <a:ea typeface="Cambria" panose="02040503050406030204" pitchFamily="18" charset="0"/>
              </a:rPr>
              <a:t>   </a:t>
            </a:r>
            <a:r>
              <a:rPr lang="vi-VN" sz="4800" dirty="0">
                <a:solidFill>
                  <a:srgbClr val="FF0000"/>
                </a:solidFill>
                <a:latin typeface="Cambria" panose="02040503050406030204" pitchFamily="18" charset="0"/>
                <a:ea typeface="Cambria" panose="02040503050406030204" pitchFamily="18" charset="0"/>
              </a:rPr>
              <a:t>Qua hai khổ thơ cuối, tác giả muốn nói về đất nước, con người Việt Nam: </a:t>
            </a:r>
            <a:r>
              <a:rPr lang="vi-VN" sz="4800" i="1" dirty="0">
                <a:solidFill>
                  <a:srgbClr val="FF0000"/>
                </a:solidFill>
                <a:latin typeface="Cambria" panose="02040503050406030204" pitchFamily="18" charset="0"/>
                <a:ea typeface="Cambria" panose="02040503050406030204" pitchFamily="18" charset="0"/>
              </a:rPr>
              <a:t>Việt Nam có thời tiết ôn hoà, cây cối phát triển, thiên nhiên thuận lợi cho trồng trọt sản xuất nông nghiệp. Con người Việt Nam tình cảm, chung thuỷ, tài năng, mỗi người một vẻ, mỗi vùng một đặc trưng riêng, làm nên một đất nước tài hoa, xinh đẹp.</a:t>
            </a:r>
            <a:endParaRPr kumimoji="0" lang="en-US" sz="48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98412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A734D7F-5976-9272-664D-1E520380DEA4}"/>
              </a:ext>
            </a:extLst>
          </p:cNvPr>
          <p:cNvSpPr/>
          <p:nvPr/>
        </p:nvSpPr>
        <p:spPr>
          <a:xfrm>
            <a:off x="533400" y="723900"/>
            <a:ext cx="17221200" cy="9067800"/>
          </a:xfrm>
          <a:prstGeom prst="roundRect">
            <a:avLst>
              <a:gd name="adj" fmla="val 3005"/>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71AE6B6D-237B-384E-3B28-E3D580437EEA}"/>
              </a:ext>
            </a:extLst>
          </p:cNvPr>
          <p:cNvGrpSpPr/>
          <p:nvPr/>
        </p:nvGrpSpPr>
        <p:grpSpPr>
          <a:xfrm>
            <a:off x="876300" y="1255798"/>
            <a:ext cx="16878300" cy="1667239"/>
            <a:chOff x="-10886" y="3843650"/>
            <a:chExt cx="18109790" cy="1667239"/>
          </a:xfrm>
        </p:grpSpPr>
        <p:sp>
          <p:nvSpPr>
            <p:cNvPr id="9" name="Rectangle 8">
              <a:extLst>
                <a:ext uri="{FF2B5EF4-FFF2-40B4-BE49-F238E27FC236}">
                  <a16:creationId xmlns:a16="http://schemas.microsoft.com/office/drawing/2014/main" id="{9C25941B-CE7B-56C3-A927-D5B0CCDFB32B}"/>
                </a:ext>
              </a:extLst>
            </p:cNvPr>
            <p:cNvSpPr/>
            <p:nvPr/>
          </p:nvSpPr>
          <p:spPr>
            <a:xfrm>
              <a:off x="-10886" y="3843650"/>
              <a:ext cx="17501419" cy="1553007"/>
            </a:xfrm>
            <a:prstGeom prst="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9007FD46-13D0-30CB-7BB7-12C21476E10D}"/>
                </a:ext>
              </a:extLst>
            </p:cNvPr>
            <p:cNvSpPr/>
            <p:nvPr/>
          </p:nvSpPr>
          <p:spPr>
            <a:xfrm>
              <a:off x="17388523" y="4133000"/>
              <a:ext cx="710381" cy="1006895"/>
            </a:xfrm>
            <a:prstGeom prst="rect">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rPr>
                <a:t>4</a:t>
              </a:r>
              <a:endParaRPr kumimoji="0" lang="en-US" sz="5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40214647-58D6-85F8-F2CE-8124F02EB9F3}"/>
                </a:ext>
              </a:extLst>
            </p:cNvPr>
            <p:cNvSpPr txBox="1"/>
            <p:nvPr/>
          </p:nvSpPr>
          <p:spPr>
            <a:xfrm>
              <a:off x="147966" y="3941229"/>
              <a:ext cx="17081705"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Qua bài thơ, tác giả thể hiện những tình cảm gì đối với quê hương, đất nước?</a:t>
              </a:r>
            </a:p>
          </p:txBody>
        </p:sp>
      </p:grpSp>
      <p:sp>
        <p:nvSpPr>
          <p:cNvPr id="17" name="TextBox 16">
            <a:extLst>
              <a:ext uri="{FF2B5EF4-FFF2-40B4-BE49-F238E27FC236}">
                <a16:creationId xmlns:a16="http://schemas.microsoft.com/office/drawing/2014/main" id="{FCF35A9B-0B34-6768-9DEE-7BFD700FFD1B}"/>
              </a:ext>
            </a:extLst>
          </p:cNvPr>
          <p:cNvSpPr txBox="1"/>
          <p:nvPr/>
        </p:nvSpPr>
        <p:spPr>
          <a:xfrm>
            <a:off x="1219200" y="3086100"/>
            <a:ext cx="16029844" cy="6247864"/>
          </a:xfrm>
          <a:prstGeom prst="rect">
            <a:avLst/>
          </a:prstGeom>
          <a:noFill/>
        </p:spPr>
        <p:txBody>
          <a:bodyPr wrap="square">
            <a:spAutoFit/>
          </a:bodyPr>
          <a:lstStyle/>
          <a:p>
            <a:pPr lvl="0" algn="just"/>
            <a:r>
              <a:rPr lang="vi-VN" sz="4000" b="1" dirty="0">
                <a:solidFill>
                  <a:srgbClr val="FF0000"/>
                </a:solidFill>
                <a:latin typeface="Cambria" panose="02040503050406030204" pitchFamily="18" charset="0"/>
                <a:ea typeface="Cambria" panose="02040503050406030204" pitchFamily="18" charset="0"/>
              </a:rPr>
              <a:t>+ Tha thiết, gần gũi, gắn bó </a:t>
            </a:r>
            <a:r>
              <a:rPr lang="vi-VN" sz="4000" dirty="0">
                <a:solidFill>
                  <a:srgbClr val="FF0000"/>
                </a:solidFill>
                <a:latin typeface="Cambria" panose="02040503050406030204" pitchFamily="18" charset="0"/>
                <a:ea typeface="Cambria" panose="02040503050406030204" pitchFamily="18" charset="0"/>
              </a:rPr>
              <a:t>với quê hương, đất nước (thể hiện qua cách gọi tha thiết, trìu mến: Việt Nam đất nước ta ơi). </a:t>
            </a:r>
          </a:p>
          <a:p>
            <a:pPr lvl="0" algn="just"/>
            <a:r>
              <a:rPr lang="vi-VN" sz="4000" b="1" dirty="0">
                <a:solidFill>
                  <a:srgbClr val="FF0000"/>
                </a:solidFill>
                <a:latin typeface="Cambria" panose="02040503050406030204" pitchFamily="18" charset="0"/>
                <a:ea typeface="Cambria" panose="02040503050406030204" pitchFamily="18" charset="0"/>
              </a:rPr>
              <a:t>+ Tự hào </a:t>
            </a:r>
            <a:r>
              <a:rPr lang="vi-VN" sz="4000" dirty="0">
                <a:solidFill>
                  <a:srgbClr val="FF0000"/>
                </a:solidFill>
                <a:latin typeface="Cambria" panose="02040503050406030204" pitchFamily="18" charset="0"/>
                <a:ea typeface="Cambria" panose="02040503050406030204" pitchFamily="18" charset="0"/>
              </a:rPr>
              <a:t>về cảnh đẹp quê hương, đất nước (qua câu thơ: Mênh mông biển lúa đâu trời đẹp hơn). </a:t>
            </a:r>
          </a:p>
          <a:p>
            <a:pPr lvl="0" algn="just"/>
            <a:r>
              <a:rPr lang="vi-VN" sz="4000" b="1" dirty="0">
                <a:solidFill>
                  <a:srgbClr val="FF0000"/>
                </a:solidFill>
                <a:latin typeface="Cambria" panose="02040503050406030204" pitchFamily="18" charset="0"/>
                <a:ea typeface="Cambria" panose="02040503050406030204" pitchFamily="18" charset="0"/>
              </a:rPr>
              <a:t>+ Yêu </a:t>
            </a:r>
            <a:r>
              <a:rPr lang="vi-VN" sz="4000" dirty="0">
                <a:solidFill>
                  <a:srgbClr val="FF0000"/>
                </a:solidFill>
                <a:latin typeface="Cambria" panose="02040503050406030204" pitchFamily="18" charset="0"/>
                <a:ea typeface="Cambria" panose="02040503050406030204" pitchFamily="18" charset="0"/>
              </a:rPr>
              <a:t>(Quê hương biết mấy thân yêu) và </a:t>
            </a:r>
            <a:r>
              <a:rPr lang="vi-VN" sz="4000" b="1" dirty="0">
                <a:solidFill>
                  <a:srgbClr val="FF0000"/>
                </a:solidFill>
                <a:latin typeface="Cambria" panose="02040503050406030204" pitchFamily="18" charset="0"/>
                <a:ea typeface="Cambria" panose="02040503050406030204" pitchFamily="18" charset="0"/>
              </a:rPr>
              <a:t>thương</a:t>
            </a:r>
            <a:r>
              <a:rPr lang="vi-VN" sz="4000" dirty="0">
                <a:solidFill>
                  <a:srgbClr val="FF0000"/>
                </a:solidFill>
                <a:latin typeface="Cambria" panose="02040503050406030204" pitchFamily="18" charset="0"/>
                <a:ea typeface="Cambria" panose="02040503050406030204" pitchFamily="18" charset="0"/>
              </a:rPr>
              <a:t> quê hương (Bao nhiêu đời đã chịu nhiều thương đau), </a:t>
            </a:r>
            <a:r>
              <a:rPr lang="vi-VN" sz="4000" b="1" dirty="0">
                <a:solidFill>
                  <a:srgbClr val="FF0000"/>
                </a:solidFill>
                <a:latin typeface="Cambria" panose="02040503050406030204" pitchFamily="18" charset="0"/>
                <a:ea typeface="Cambria" panose="02040503050406030204" pitchFamily="18" charset="0"/>
              </a:rPr>
              <a:t>đồng cảm </a:t>
            </a:r>
            <a:r>
              <a:rPr lang="vi-VN" sz="4000" dirty="0">
                <a:solidFill>
                  <a:srgbClr val="FF0000"/>
                </a:solidFill>
                <a:latin typeface="Cambria" panose="02040503050406030204" pitchFamily="18" charset="0"/>
                <a:ea typeface="Cambria" panose="02040503050406030204" pitchFamily="18" charset="0"/>
              </a:rPr>
              <a:t>với những vất vả, hi sinh của người dân Việt Nam (Mặt người vất vả in sâu, Gái trai cũng một áo nâu nhuộm bùn). </a:t>
            </a:r>
            <a:endParaRPr lang="en-US" sz="4000" dirty="0">
              <a:solidFill>
                <a:srgbClr val="FF0000"/>
              </a:solidFill>
              <a:latin typeface="Cambria" panose="02040503050406030204" pitchFamily="18" charset="0"/>
              <a:ea typeface="Cambria" panose="02040503050406030204" pitchFamily="18" charset="0"/>
            </a:endParaRPr>
          </a:p>
          <a:p>
            <a:pPr lvl="0" algn="just"/>
            <a:r>
              <a:rPr lang="vi-VN" sz="4000" dirty="0">
                <a:solidFill>
                  <a:srgbClr val="FF0000"/>
                </a:solidFill>
                <a:latin typeface="Cambria" panose="02040503050406030204" pitchFamily="18" charset="0"/>
                <a:ea typeface="Cambria" panose="02040503050406030204" pitchFamily="18" charset="0"/>
              </a:rPr>
              <a:t>+ </a:t>
            </a:r>
            <a:r>
              <a:rPr lang="vi-VN" sz="4000" b="1" dirty="0">
                <a:solidFill>
                  <a:srgbClr val="FF0000"/>
                </a:solidFill>
                <a:latin typeface="Cambria" panose="02040503050406030204" pitchFamily="18" charset="0"/>
                <a:ea typeface="Cambria" panose="02040503050406030204" pitchFamily="18" charset="0"/>
              </a:rPr>
              <a:t>Khâm phục </a:t>
            </a:r>
            <a:r>
              <a:rPr lang="vi-VN" sz="4000" dirty="0">
                <a:solidFill>
                  <a:srgbClr val="FF0000"/>
                </a:solidFill>
                <a:latin typeface="Cambria" panose="02040503050406030204" pitchFamily="18" charset="0"/>
                <a:ea typeface="Cambria" panose="02040503050406030204" pitchFamily="18" charset="0"/>
              </a:rPr>
              <a:t>và </a:t>
            </a:r>
            <a:r>
              <a:rPr lang="vi-VN" sz="4000" b="1" dirty="0">
                <a:solidFill>
                  <a:srgbClr val="FF0000"/>
                </a:solidFill>
                <a:latin typeface="Cambria" panose="02040503050406030204" pitchFamily="18" charset="0"/>
                <a:ea typeface="Cambria" panose="02040503050406030204" pitchFamily="18" charset="0"/>
              </a:rPr>
              <a:t>ngưỡng mộ </a:t>
            </a:r>
            <a:r>
              <a:rPr lang="vi-VN" sz="4000" dirty="0">
                <a:solidFill>
                  <a:srgbClr val="FF0000"/>
                </a:solidFill>
                <a:latin typeface="Cambria" panose="02040503050406030204" pitchFamily="18" charset="0"/>
                <a:ea typeface="Cambria" panose="02040503050406030204" pitchFamily="18" charset="0"/>
              </a:rPr>
              <a:t>con người Việt Nam (qua các chi tiết ca ngợi vẻ  đẹp con người Việt Nam)</a:t>
            </a:r>
            <a:endParaRPr kumimoji="0" lang="en-US" sz="4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629160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A734D7F-5976-9272-664D-1E520380DEA4}"/>
              </a:ext>
            </a:extLst>
          </p:cNvPr>
          <p:cNvSpPr/>
          <p:nvPr/>
        </p:nvSpPr>
        <p:spPr>
          <a:xfrm>
            <a:off x="533400" y="723900"/>
            <a:ext cx="17221200" cy="9067800"/>
          </a:xfrm>
          <a:prstGeom prst="roundRect">
            <a:avLst>
              <a:gd name="adj" fmla="val 3005"/>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71AE6B6D-237B-384E-3B28-E3D580437EEA}"/>
              </a:ext>
            </a:extLst>
          </p:cNvPr>
          <p:cNvGrpSpPr/>
          <p:nvPr/>
        </p:nvGrpSpPr>
        <p:grpSpPr>
          <a:xfrm>
            <a:off x="876300" y="1007875"/>
            <a:ext cx="16878300" cy="1553007"/>
            <a:chOff x="-10886" y="3843650"/>
            <a:chExt cx="18109790" cy="1553007"/>
          </a:xfrm>
        </p:grpSpPr>
        <p:sp>
          <p:nvSpPr>
            <p:cNvPr id="9" name="Rectangle 8">
              <a:extLst>
                <a:ext uri="{FF2B5EF4-FFF2-40B4-BE49-F238E27FC236}">
                  <a16:creationId xmlns:a16="http://schemas.microsoft.com/office/drawing/2014/main" id="{9C25941B-CE7B-56C3-A927-D5B0CCDFB32B}"/>
                </a:ext>
              </a:extLst>
            </p:cNvPr>
            <p:cNvSpPr/>
            <p:nvPr/>
          </p:nvSpPr>
          <p:spPr>
            <a:xfrm>
              <a:off x="-10886" y="3843650"/>
              <a:ext cx="17501419" cy="1553007"/>
            </a:xfrm>
            <a:prstGeom prst="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9007FD46-13D0-30CB-7BB7-12C21476E10D}"/>
                </a:ext>
              </a:extLst>
            </p:cNvPr>
            <p:cNvSpPr/>
            <p:nvPr/>
          </p:nvSpPr>
          <p:spPr>
            <a:xfrm>
              <a:off x="17388523" y="4133000"/>
              <a:ext cx="710381" cy="1006895"/>
            </a:xfrm>
            <a:prstGeom prst="rect">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rPr>
                <a:t>5</a:t>
              </a:r>
              <a:endParaRPr kumimoji="0" lang="en-US" sz="5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40214647-58D6-85F8-F2CE-8124F02EB9F3}"/>
                </a:ext>
              </a:extLst>
            </p:cNvPr>
            <p:cNvSpPr txBox="1"/>
            <p:nvPr/>
          </p:nvSpPr>
          <p:spPr>
            <a:xfrm>
              <a:off x="649280" y="4133000"/>
              <a:ext cx="17081705" cy="9233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Em thích những câu thơ nào trong bài? Vì sao?</a:t>
              </a:r>
            </a:p>
          </p:txBody>
        </p:sp>
      </p:grpSp>
      <p:sp>
        <p:nvSpPr>
          <p:cNvPr id="17" name="TextBox 16">
            <a:extLst>
              <a:ext uri="{FF2B5EF4-FFF2-40B4-BE49-F238E27FC236}">
                <a16:creationId xmlns:a16="http://schemas.microsoft.com/office/drawing/2014/main" id="{FCF35A9B-0B34-6768-9DEE-7BFD700FFD1B}"/>
              </a:ext>
            </a:extLst>
          </p:cNvPr>
          <p:cNvSpPr txBox="1"/>
          <p:nvPr/>
        </p:nvSpPr>
        <p:spPr>
          <a:xfrm>
            <a:off x="1164682" y="2844857"/>
            <a:ext cx="16029844" cy="6672276"/>
          </a:xfrm>
          <a:prstGeom prst="rect">
            <a:avLst/>
          </a:prstGeom>
          <a:noFill/>
        </p:spPr>
        <p:txBody>
          <a:bodyPr wrap="square">
            <a:spAutoFit/>
          </a:bodyPr>
          <a:lstStyle/>
          <a:p>
            <a:pPr lvl="0" algn="just">
              <a:lnSpc>
                <a:spcPct val="120000"/>
              </a:lnSpc>
            </a:pPr>
            <a:r>
              <a:rPr lang="vi-VN" sz="4000" dirty="0">
                <a:solidFill>
                  <a:srgbClr val="7030A0"/>
                </a:solidFill>
                <a:latin typeface="Cambria" panose="02040503050406030204" pitchFamily="18" charset="0"/>
                <a:ea typeface="Cambria" panose="02040503050406030204" pitchFamily="18" charset="0"/>
              </a:rPr>
              <a:t>Những câu thơ trong bài mà em thích là:</a:t>
            </a:r>
          </a:p>
          <a:p>
            <a:pPr lvl="0" algn="just">
              <a:lnSpc>
                <a:spcPct val="120000"/>
              </a:lnSpc>
            </a:pPr>
            <a:r>
              <a:rPr lang="en-US" sz="4000" dirty="0">
                <a:solidFill>
                  <a:srgbClr val="7030A0"/>
                </a:solidFill>
                <a:latin typeface="Cambria" panose="02040503050406030204" pitchFamily="18" charset="0"/>
                <a:ea typeface="Cambria" panose="02040503050406030204" pitchFamily="18" charset="0"/>
              </a:rPr>
              <a:t>“</a:t>
            </a:r>
            <a:r>
              <a:rPr lang="vi-VN" sz="4000" dirty="0">
                <a:solidFill>
                  <a:srgbClr val="7030A0"/>
                </a:solidFill>
                <a:latin typeface="Cambria" panose="02040503050406030204" pitchFamily="18" charset="0"/>
                <a:ea typeface="Cambria" panose="02040503050406030204" pitchFamily="18" charset="0"/>
              </a:rPr>
              <a:t>Đất nghèo nuôi những anh hùng</a:t>
            </a:r>
          </a:p>
          <a:p>
            <a:pPr lvl="0" algn="just">
              <a:lnSpc>
                <a:spcPct val="120000"/>
              </a:lnSpc>
            </a:pPr>
            <a:r>
              <a:rPr lang="vi-VN" sz="4000" dirty="0">
                <a:solidFill>
                  <a:srgbClr val="7030A0"/>
                </a:solidFill>
                <a:latin typeface="Cambria" panose="02040503050406030204" pitchFamily="18" charset="0"/>
                <a:ea typeface="Cambria" panose="02040503050406030204" pitchFamily="18" charset="0"/>
              </a:rPr>
              <a:t>Chìm trong máu lửa lại vùng đứng lên</a:t>
            </a:r>
          </a:p>
          <a:p>
            <a:pPr lvl="0" algn="just">
              <a:lnSpc>
                <a:spcPct val="120000"/>
              </a:lnSpc>
            </a:pPr>
            <a:r>
              <a:rPr lang="vi-VN" sz="4000" dirty="0">
                <a:solidFill>
                  <a:srgbClr val="7030A0"/>
                </a:solidFill>
                <a:latin typeface="Cambria" panose="02040503050406030204" pitchFamily="18" charset="0"/>
                <a:ea typeface="Cambria" panose="02040503050406030204" pitchFamily="18" charset="0"/>
              </a:rPr>
              <a:t>Đạp quân thù xuống đất đen</a:t>
            </a:r>
          </a:p>
          <a:p>
            <a:pPr lvl="0" algn="just">
              <a:lnSpc>
                <a:spcPct val="120000"/>
              </a:lnSpc>
            </a:pPr>
            <a:r>
              <a:rPr lang="vi-VN" sz="4000" dirty="0">
                <a:solidFill>
                  <a:srgbClr val="7030A0"/>
                </a:solidFill>
                <a:latin typeface="Cambria" panose="02040503050406030204" pitchFamily="18" charset="0"/>
                <a:ea typeface="Cambria" panose="02040503050406030204" pitchFamily="18" charset="0"/>
              </a:rPr>
              <a:t>Súng gươm vứt bỏ lại hiền như xưa.</a:t>
            </a:r>
            <a:r>
              <a:rPr lang="en-US" sz="4000" dirty="0">
                <a:solidFill>
                  <a:srgbClr val="7030A0"/>
                </a:solidFill>
                <a:latin typeface="Cambria" panose="02040503050406030204" pitchFamily="18" charset="0"/>
                <a:ea typeface="Cambria" panose="02040503050406030204" pitchFamily="18" charset="0"/>
              </a:rPr>
              <a:t>”</a:t>
            </a:r>
            <a:endParaRPr lang="vi-VN" sz="4000" dirty="0">
              <a:solidFill>
                <a:srgbClr val="7030A0"/>
              </a:solidFill>
              <a:latin typeface="Cambria" panose="02040503050406030204" pitchFamily="18" charset="0"/>
              <a:ea typeface="Cambria" panose="02040503050406030204" pitchFamily="18" charset="0"/>
            </a:endParaRPr>
          </a:p>
          <a:p>
            <a:pPr lvl="0" algn="just">
              <a:lnSpc>
                <a:spcPct val="120000"/>
              </a:lnSpc>
            </a:pPr>
            <a:r>
              <a:rPr lang="en-US" sz="4000" dirty="0">
                <a:solidFill>
                  <a:srgbClr val="7030A0"/>
                </a:solidFill>
                <a:latin typeface="Cambria" panose="02040503050406030204" pitchFamily="18" charset="0"/>
                <a:ea typeface="Cambria" panose="02040503050406030204" pitchFamily="18" charset="0"/>
              </a:rPr>
              <a:t>    </a:t>
            </a:r>
            <a:r>
              <a:rPr lang="vi-VN" sz="4000" i="1" dirty="0">
                <a:solidFill>
                  <a:srgbClr val="FF0000"/>
                </a:solidFill>
                <a:latin typeface="Cambria" panose="02040503050406030204" pitchFamily="18" charset="0"/>
                <a:ea typeface="Cambria" panose="02040503050406030204" pitchFamily="18" charset="0"/>
              </a:rPr>
              <a:t>Vì qua những câu thơ này, em thấy người Việt Nam giản dị, bình thường, cơm trắng rau xanh lại có thể có được sức mạnh đánh đổ quân thù thành công, trở thành người hùng trong thời chiến và hoá thành người hiền lành, chất phác trong thời bình. Người Việt Nam thật linh hoạt và tài năng.</a:t>
            </a:r>
            <a:endParaRPr kumimoji="0" lang="en-US" sz="4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75501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A734D7F-5976-9272-664D-1E520380DEA4}"/>
              </a:ext>
            </a:extLst>
          </p:cNvPr>
          <p:cNvSpPr/>
          <p:nvPr/>
        </p:nvSpPr>
        <p:spPr>
          <a:xfrm>
            <a:off x="533400" y="723900"/>
            <a:ext cx="17221200" cy="9067800"/>
          </a:xfrm>
          <a:prstGeom prst="roundRect">
            <a:avLst>
              <a:gd name="adj" fmla="val 3005"/>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2" name="Picture 9">
            <a:extLst>
              <a:ext uri="{FF2B5EF4-FFF2-40B4-BE49-F238E27FC236}">
                <a16:creationId xmlns:a16="http://schemas.microsoft.com/office/drawing/2014/main" id="{5D187D2D-BEE7-7BDB-130C-72C787B869DA}"/>
              </a:ext>
            </a:extLst>
          </p:cNvPr>
          <p:cNvPicPr>
            <a:picLocks noChangeAspect="1"/>
          </p:cNvPicPr>
          <p:nvPr/>
        </p:nvPicPr>
        <p:blipFill>
          <a:blip r:embed="rId3"/>
          <a:stretch>
            <a:fillRect/>
          </a:stretch>
        </p:blipFill>
        <p:spPr>
          <a:xfrm>
            <a:off x="838200" y="952500"/>
            <a:ext cx="1085435" cy="1031240"/>
          </a:xfrm>
          <a:prstGeom prst="rect">
            <a:avLst/>
          </a:prstGeom>
        </p:spPr>
      </p:pic>
      <p:sp>
        <p:nvSpPr>
          <p:cNvPr id="5" name="Hộp Văn bản 18">
            <a:extLst>
              <a:ext uri="{FF2B5EF4-FFF2-40B4-BE49-F238E27FC236}">
                <a16:creationId xmlns:a16="http://schemas.microsoft.com/office/drawing/2014/main" id="{6EEA91C4-DBD6-72F8-4221-1B55C5C9E2AF}"/>
              </a:ext>
            </a:extLst>
          </p:cNvPr>
          <p:cNvSpPr txBox="1"/>
          <p:nvPr/>
        </p:nvSpPr>
        <p:spPr>
          <a:xfrm>
            <a:off x="1828800" y="1028700"/>
            <a:ext cx="15285074" cy="1015663"/>
          </a:xfrm>
          <a:prstGeom prst="rect">
            <a:avLst/>
          </a:prstGeom>
          <a:noFill/>
        </p:spPr>
        <p:txBody>
          <a:bodyPr wrap="square">
            <a:spAutoFit/>
          </a:bodyPr>
          <a:lstStyle/>
          <a:p>
            <a:pPr lvl="0" algn="ctr"/>
            <a:r>
              <a:rPr lang="en-US" sz="6000" b="1" dirty="0">
                <a:solidFill>
                  <a:prstClr val="black"/>
                </a:solidFill>
                <a:latin typeface="Cambria" panose="02040503050406030204" pitchFamily="18" charset="0"/>
                <a:ea typeface="Cambria" panose="02040503050406030204" pitchFamily="18" charset="0"/>
              </a:rPr>
              <a:t>3. </a:t>
            </a:r>
            <a:r>
              <a:rPr lang="vi-VN" sz="6000" b="1" dirty="0">
                <a:solidFill>
                  <a:prstClr val="black"/>
                </a:solidFill>
                <a:latin typeface="Cambria" panose="02040503050406030204" pitchFamily="18" charset="0"/>
                <a:ea typeface="Cambria" panose="02040503050406030204" pitchFamily="18" charset="0"/>
              </a:rPr>
              <a:t>Đặt câu với 1 – 2 từ tìm được ở bài tập 2.</a:t>
            </a:r>
            <a:endParaRPr kumimoji="0" lang="vi-VN"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Rectangle: Rounded Corners 17">
            <a:extLst>
              <a:ext uri="{FF2B5EF4-FFF2-40B4-BE49-F238E27FC236}">
                <a16:creationId xmlns:a16="http://schemas.microsoft.com/office/drawing/2014/main" id="{57450CAA-E1F7-2D19-83D6-BA874A9E245D}"/>
              </a:ext>
            </a:extLst>
          </p:cNvPr>
          <p:cNvSpPr/>
          <p:nvPr/>
        </p:nvSpPr>
        <p:spPr>
          <a:xfrm>
            <a:off x="1295400" y="3543300"/>
            <a:ext cx="15773400" cy="4953000"/>
          </a:xfrm>
          <a:prstGeom prst="roundRect">
            <a:avLst/>
          </a:prstGeom>
          <a:solidFill>
            <a:srgbClr val="FFFFCC"/>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 Đôi bàn tay ông nội chai sần, ghi dấu những </a:t>
            </a:r>
            <a:r>
              <a:rPr lang="vi-VN" sz="5400" b="1" dirty="0">
                <a:solidFill>
                  <a:srgbClr val="FF0000"/>
                </a:solidFill>
                <a:latin typeface="Cambria" panose="02040503050406030204" pitchFamily="18" charset="0"/>
                <a:ea typeface="Cambria" panose="02040503050406030204" pitchFamily="18" charset="0"/>
                <a:cs typeface="Calibri" panose="020F0502020204030204" pitchFamily="34" charset="0"/>
              </a:rPr>
              <a:t>nhọc nhằn</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 của một thời tuổi trẻ .</a:t>
            </a:r>
            <a:endParaRPr lang="en-US" sz="5400" dirty="0">
              <a:solidFill>
                <a:srgbClr val="FF0000"/>
              </a:solidFill>
              <a:latin typeface="Cambria" panose="02040503050406030204" pitchFamily="18" charset="0"/>
              <a:ea typeface="Cambria" panose="02040503050406030204" pitchFamily="18" charset="0"/>
              <a:cs typeface="Calibri" panose="020F0502020204030204" pitchFamily="34" charset="0"/>
            </a:endParaRPr>
          </a:p>
          <a:p>
            <a:pPr lvl="0" algn="just"/>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 Áp đôi bàn tay của ông nội vào má, dù ram ráp, khô cứng chứ chẳng mềm mại, nhẹ nhàng, nhưng em thấy vô cùng ấm áp, </a:t>
            </a:r>
            <a:r>
              <a:rPr lang="vi-VN" sz="5400" b="1" dirty="0">
                <a:solidFill>
                  <a:srgbClr val="FF0000"/>
                </a:solidFill>
                <a:latin typeface="Cambria" panose="02040503050406030204" pitchFamily="18" charset="0"/>
                <a:ea typeface="Cambria" panose="02040503050406030204" pitchFamily="18" charset="0"/>
                <a:cs typeface="Calibri" panose="020F0502020204030204" pitchFamily="34" charset="0"/>
              </a:rPr>
              <a:t>thân thương</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endParaRPr kumimoji="0" lang="vi-VN"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962654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1701</TotalTime>
  <Words>702</Words>
  <Application>Microsoft Office PowerPoint</Application>
  <PresentationFormat>Custom</PresentationFormat>
  <Paragraphs>34</Paragraphs>
  <Slides>7</Slides>
  <Notes>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7</vt:i4>
      </vt:variant>
    </vt:vector>
  </HeadingPairs>
  <TitlesOfParts>
    <vt:vector size="16" baseType="lpstr">
      <vt:lpstr>Arial</vt:lpstr>
      <vt:lpstr>Calibri</vt:lpstr>
      <vt:lpstr>Cambria</vt:lpstr>
      <vt:lpstr>Open Sans</vt:lpstr>
      <vt:lpstr>黑体</vt:lpstr>
      <vt:lpstr>Office Theme</vt:lpstr>
      <vt:lpstr>Office 主题</vt:lpstr>
      <vt:lpstr>1_Office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T6_Doc</dc:title>
  <dc:subject>9Slide.vn</dc:subject>
  <dc:creator>huong</dc:creator>
  <dc:description>9Slide.vn</dc:description>
  <cp:lastModifiedBy>Techsi.vn</cp:lastModifiedBy>
  <cp:revision>36</cp:revision>
  <dcterms:created xsi:type="dcterms:W3CDTF">2006-08-16T00:00:00Z</dcterms:created>
  <dcterms:modified xsi:type="dcterms:W3CDTF">2026-04-20T02:21:00Z</dcterms:modified>
  <cp:category>9Slide.vn</cp:category>
  <dc:identifier>DAGPVnf4NPg</dc:identifier>
</cp:coreProperties>
</file>