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18" r:id="rId2"/>
    <p:sldId id="266" r:id="rId3"/>
    <p:sldId id="279" r:id="rId4"/>
    <p:sldId id="328" r:id="rId5"/>
    <p:sldId id="329" r:id="rId6"/>
    <p:sldId id="330" r:id="rId7"/>
    <p:sldId id="332" r:id="rId8"/>
    <p:sldId id="33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0D51"/>
    <a:srgbClr val="EA5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8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491C2-1809-4602-9911-62F19BD36C68}"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888F3-E0AC-4834-AD67-4A2687B104AE}" type="slidenum">
              <a:rPr lang="en-US" smtClean="0"/>
              <a:t>‹#›</a:t>
            </a:fld>
            <a:endParaRPr lang="en-US"/>
          </a:p>
        </p:txBody>
      </p:sp>
    </p:spTree>
    <p:extLst>
      <p:ext uri="{BB962C8B-B14F-4D97-AF65-F5344CB8AC3E}">
        <p14:creationId xmlns:p14="http://schemas.microsoft.com/office/powerpoint/2010/main" val="24257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26910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40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6735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16299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6780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6799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768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5860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916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6174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392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828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8961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2365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4731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0413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91377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10F4F727-9EBB-2490-B8B1-3AAC80D78E7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39349" y="93892"/>
            <a:ext cx="1499683" cy="1499683"/>
          </a:xfrm>
          <a:prstGeom prst="rect">
            <a:avLst/>
          </a:prstGeom>
        </p:spPr>
      </p:pic>
    </p:spTree>
    <p:extLst>
      <p:ext uri="{BB962C8B-B14F-4D97-AF65-F5344CB8AC3E}">
        <p14:creationId xmlns:p14="http://schemas.microsoft.com/office/powerpoint/2010/main" val="451884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AC5AEB4-C146-4845-894A-ADFBAC9B0EE2}"/>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0" y="0"/>
            <a:ext cx="12192000" cy="6858000"/>
          </a:xfrm>
          <a:prstGeom prst="rect">
            <a:avLst/>
          </a:prstGeom>
        </p:spPr>
      </p:pic>
      <p:sp>
        <p:nvSpPr>
          <p:cNvPr id="3" name="任意多边形: 形状 2">
            <a:extLst>
              <a:ext uri="{FF2B5EF4-FFF2-40B4-BE49-F238E27FC236}">
                <a16:creationId xmlns:a16="http://schemas.microsoft.com/office/drawing/2014/main" id="{63455634-5045-45F8-A917-7485C256BFE3}"/>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4" name="图片 3">
            <a:extLst>
              <a:ext uri="{FF2B5EF4-FFF2-40B4-BE49-F238E27FC236}">
                <a16:creationId xmlns:a16="http://schemas.microsoft.com/office/drawing/2014/main" id="{AAA4D63E-D84F-4807-8279-7D1324225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7" t="13953" r="7261" b="14729"/>
          <a:stretch/>
        </p:blipFill>
        <p:spPr>
          <a:xfrm flipH="1">
            <a:off x="-168998" y="4583650"/>
            <a:ext cx="2931247" cy="2382286"/>
          </a:xfrm>
          <a:prstGeom prst="rect">
            <a:avLst/>
          </a:prstGeom>
        </p:spPr>
      </p:pic>
      <p:pic>
        <p:nvPicPr>
          <p:cNvPr id="16" name="图片 2">
            <a:extLst>
              <a:ext uri="{FF2B5EF4-FFF2-40B4-BE49-F238E27FC236}">
                <a16:creationId xmlns:a16="http://schemas.microsoft.com/office/drawing/2014/main" id="{38F2E8CC-1961-41E8-8D6D-DED53339B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2" t="16279" r="7882" b="7287"/>
          <a:stretch/>
        </p:blipFill>
        <p:spPr>
          <a:xfrm>
            <a:off x="9195578" y="2024743"/>
            <a:ext cx="2761064" cy="2506822"/>
          </a:xfrm>
          <a:prstGeom prst="rect">
            <a:avLst/>
          </a:prstGeom>
        </p:spPr>
      </p:pic>
      <p:pic>
        <p:nvPicPr>
          <p:cNvPr id="8" name="Picture 7">
            <a:extLst>
              <a:ext uri="{FF2B5EF4-FFF2-40B4-BE49-F238E27FC236}">
                <a16:creationId xmlns:a16="http://schemas.microsoft.com/office/drawing/2014/main" id="{87128F8B-762E-74AE-CF91-B2A39B2228AF}"/>
              </a:ext>
            </a:extLst>
          </p:cNvPr>
          <p:cNvPicPr>
            <a:picLocks noChangeAspect="1"/>
          </p:cNvPicPr>
          <p:nvPr/>
        </p:nvPicPr>
        <p:blipFill>
          <a:blip r:embed="rId5"/>
          <a:stretch>
            <a:fillRect/>
          </a:stretch>
        </p:blipFill>
        <p:spPr>
          <a:xfrm>
            <a:off x="3995874" y="1137013"/>
            <a:ext cx="3431079" cy="1232069"/>
          </a:xfrm>
          <a:prstGeom prst="rect">
            <a:avLst/>
          </a:prstGeom>
        </p:spPr>
      </p:pic>
      <p:pic>
        <p:nvPicPr>
          <p:cNvPr id="20" name="Picture 19" descr="A stack of money on a black background&#10;&#10;Description automatically generated">
            <a:extLst>
              <a:ext uri="{FF2B5EF4-FFF2-40B4-BE49-F238E27FC236}">
                <a16:creationId xmlns:a16="http://schemas.microsoft.com/office/drawing/2014/main" id="{BC6A5914-7046-8BCC-FED2-E436E341E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54720" y="3561080"/>
            <a:ext cx="3418840" cy="3418840"/>
          </a:xfrm>
          <a:prstGeom prst="rect">
            <a:avLst/>
          </a:prstGeom>
        </p:spPr>
      </p:pic>
      <p:pic>
        <p:nvPicPr>
          <p:cNvPr id="7" name="Picture 6">
            <a:extLst>
              <a:ext uri="{FF2B5EF4-FFF2-40B4-BE49-F238E27FC236}">
                <a16:creationId xmlns:a16="http://schemas.microsoft.com/office/drawing/2014/main" id="{DC0357C9-DE93-8BDB-FB5D-9D3755F09E74}"/>
              </a:ext>
            </a:extLst>
          </p:cNvPr>
          <p:cNvPicPr>
            <a:picLocks noChangeAspect="1"/>
          </p:cNvPicPr>
          <p:nvPr/>
        </p:nvPicPr>
        <p:blipFill>
          <a:blip r:embed="rId7"/>
          <a:stretch>
            <a:fillRect/>
          </a:stretch>
        </p:blipFill>
        <p:spPr>
          <a:xfrm>
            <a:off x="1532794" y="2473546"/>
            <a:ext cx="8059611" cy="2847079"/>
          </a:xfrm>
          <a:prstGeom prst="rect">
            <a:avLst/>
          </a:prstGeom>
        </p:spPr>
      </p:pic>
    </p:spTree>
    <p:extLst>
      <p:ext uri="{BB962C8B-B14F-4D97-AF65-F5344CB8AC3E}">
        <p14:creationId xmlns:p14="http://schemas.microsoft.com/office/powerpoint/2010/main" val="29011282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a16="http://schemas.microsoft.com/office/drawing/2014/main" id="{0035766D-CCC2-46E4-893A-0C44BAD65E17}"/>
              </a:ext>
            </a:extLst>
          </p:cNvPr>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a:solidFill>
                  <a:prstClr val="black"/>
                </a:solidFill>
                <a:latin typeface="Cambria" panose="02040503050406030204" pitchFamily="18" charset="0"/>
                <a:ea typeface="Cambria" panose="02040503050406030204" pitchFamily="18" charset="0"/>
              </a:rPr>
              <a:t>Hoạt động 1: Khám phá các biểu hiện của việc sử dụng tiền hợp lí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bag of money and coins&#10;&#10;Description automatically generated">
            <a:extLst>
              <a:ext uri="{FF2B5EF4-FFF2-40B4-BE49-F238E27FC236}">
                <a16:creationId xmlns:a16="http://schemas.microsoft.com/office/drawing/2014/main" id="{D1343CC1-36BE-83D1-9DC9-11644425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extLst>
      <p:ext uri="{BB962C8B-B14F-4D97-AF65-F5344CB8AC3E}">
        <p14:creationId xmlns:p14="http://schemas.microsoft.com/office/powerpoint/2010/main" val="5303971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dirty="0">
                <a:solidFill>
                  <a:srgbClr val="C00000"/>
                </a:solidFill>
                <a:latin typeface="Cambria" panose="02040503050406030204" pitchFamily="18" charset="0"/>
                <a:ea typeface="Cambria" panose="02040503050406030204" pitchFamily="18" charset="0"/>
              </a:rPr>
              <a:t>Quan </a:t>
            </a:r>
            <a:r>
              <a:rPr lang="en-US" sz="3600" b="1" dirty="0" err="1">
                <a:solidFill>
                  <a:srgbClr val="C00000"/>
                </a:solidFill>
                <a:latin typeface="Cambria" panose="02040503050406030204" pitchFamily="18" charset="0"/>
                <a:ea typeface="Cambria" panose="02040503050406030204" pitchFamily="18" charset="0"/>
              </a:rPr>
              <a:t>sát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thực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hiện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yêu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cầu</a:t>
            </a:r>
            <a:r>
              <a:rPr lang="en-US" sz="3600" b="1" dirty="0">
                <a:solidFill>
                  <a:srgbClr val="C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37D08317-3A7E-64FC-C10D-15040DDFFF5E}"/>
              </a:ext>
            </a:extLst>
          </p:cNvPr>
          <p:cNvPicPr>
            <a:picLocks noChangeAspect="1"/>
          </p:cNvPicPr>
          <p:nvPr/>
        </p:nvPicPr>
        <p:blipFill>
          <a:blip r:embed="rId3"/>
          <a:stretch>
            <a:fillRect/>
          </a:stretch>
        </p:blipFill>
        <p:spPr>
          <a:xfrm>
            <a:off x="493939" y="1336902"/>
            <a:ext cx="7183313" cy="3343956"/>
          </a:xfrm>
          <a:prstGeom prst="rect">
            <a:avLst/>
          </a:prstGeom>
        </p:spPr>
      </p:pic>
      <p:pic>
        <p:nvPicPr>
          <p:cNvPr id="10" name="Picture 9">
            <a:extLst>
              <a:ext uri="{FF2B5EF4-FFF2-40B4-BE49-F238E27FC236}">
                <a16:creationId xmlns:a16="http://schemas.microsoft.com/office/drawing/2014/main" id="{CE99CA4B-424E-D129-B0FD-5DF8FC50D041}"/>
              </a:ext>
            </a:extLst>
          </p:cNvPr>
          <p:cNvPicPr>
            <a:picLocks noChangeAspect="1"/>
          </p:cNvPicPr>
          <p:nvPr/>
        </p:nvPicPr>
        <p:blipFill>
          <a:blip r:embed="rId4"/>
          <a:stretch>
            <a:fillRect/>
          </a:stretch>
        </p:blipFill>
        <p:spPr>
          <a:xfrm>
            <a:off x="7935685" y="1376116"/>
            <a:ext cx="3649436" cy="3357127"/>
          </a:xfrm>
          <a:prstGeom prst="rect">
            <a:avLst/>
          </a:prstGeom>
        </p:spPr>
      </p:pic>
    </p:spTree>
    <p:extLst>
      <p:ext uri="{BB962C8B-B14F-4D97-AF65-F5344CB8AC3E}">
        <p14:creationId xmlns:p14="http://schemas.microsoft.com/office/powerpoint/2010/main" val="10151408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grpSp>
        <p:nvGrpSpPr>
          <p:cNvPr id="4" name="Group 3">
            <a:extLst>
              <a:ext uri="{FF2B5EF4-FFF2-40B4-BE49-F238E27FC236}">
                <a16:creationId xmlns:a16="http://schemas.microsoft.com/office/drawing/2014/main" id="{2CB2DEF3-EA83-4DD5-DE0D-B65DABC75B53}"/>
              </a:ext>
            </a:extLst>
          </p:cNvPr>
          <p:cNvGrpSpPr/>
          <p:nvPr/>
        </p:nvGrpSpPr>
        <p:grpSpPr>
          <a:xfrm>
            <a:off x="783772" y="2024743"/>
            <a:ext cx="10831285" cy="4049485"/>
            <a:chOff x="5521233" y="3231449"/>
            <a:chExt cx="5738950" cy="3155978"/>
          </a:xfrm>
        </p:grpSpPr>
        <p:grpSp>
          <p:nvGrpSpPr>
            <p:cNvPr id="6" name="Group 2">
              <a:extLst>
                <a:ext uri="{FF2B5EF4-FFF2-40B4-BE49-F238E27FC236}">
                  <a16:creationId xmlns:a16="http://schemas.microsoft.com/office/drawing/2014/main" id="{6CF4E614-FB65-878D-E587-BD6F4F2F1742}"/>
                </a:ext>
              </a:extLst>
            </p:cNvPr>
            <p:cNvGrpSpPr/>
            <p:nvPr/>
          </p:nvGrpSpPr>
          <p:grpSpPr>
            <a:xfrm rot="-5400000">
              <a:off x="6812719" y="1939963"/>
              <a:ext cx="3155978" cy="5738950"/>
              <a:chOff x="-92420" y="22518"/>
              <a:chExt cx="5297636" cy="12490206"/>
            </a:xfrm>
          </p:grpSpPr>
          <p:sp>
            <p:nvSpPr>
              <p:cNvPr id="9" name="Freeform 3">
                <a:extLst>
                  <a:ext uri="{FF2B5EF4-FFF2-40B4-BE49-F238E27FC236}">
                    <a16:creationId xmlns:a16="http://schemas.microsoft.com/office/drawing/2014/main" id="{414757E7-B4B7-EC83-B8FC-232B2BF78380}"/>
                  </a:ext>
                </a:extLst>
              </p:cNvPr>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0" name="Freeform 4">
                <a:extLst>
                  <a:ext uri="{FF2B5EF4-FFF2-40B4-BE49-F238E27FC236}">
                    <a16:creationId xmlns:a16="http://schemas.microsoft.com/office/drawing/2014/main" id="{08AF1899-F3A3-A2E1-03F7-066C3FEF3048}"/>
                  </a:ext>
                </a:extLst>
              </p:cNvPr>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1" name="Freeform 4">
                <a:extLst>
                  <a:ext uri="{FF2B5EF4-FFF2-40B4-BE49-F238E27FC236}">
                    <a16:creationId xmlns:a16="http://schemas.microsoft.com/office/drawing/2014/main" id="{C8C7136F-D8D0-CDD7-7994-FD6E5AFBB930}"/>
                  </a:ext>
                </a:extLst>
              </p:cNvPr>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8" name="TextBox 7">
              <a:extLst>
                <a:ext uri="{FF2B5EF4-FFF2-40B4-BE49-F238E27FC236}">
                  <a16:creationId xmlns:a16="http://schemas.microsoft.com/office/drawing/2014/main" id="{F77C88C4-1578-80AA-1A3B-AF88CC59A2A6}"/>
                </a:ext>
              </a:extLst>
            </p:cNvPr>
            <p:cNvSpPr txBox="1"/>
            <p:nvPr/>
          </p:nvSpPr>
          <p:spPr>
            <a:xfrm>
              <a:off x="6051870" y="3513909"/>
              <a:ext cx="4572961" cy="2662519"/>
            </a:xfrm>
            <a:prstGeom prst="rect">
              <a:avLst/>
            </a:prstGeom>
            <a:noFill/>
          </p:spPr>
          <p:txBody>
            <a:bodyPr wrap="square" rtlCol="0">
              <a:spAutoFit/>
            </a:bodyPr>
            <a:lstStyle/>
            <a:p>
              <a:pPr marL="571500" marR="0" indent="-571500" algn="just">
                <a:spcBef>
                  <a:spcPts val="0"/>
                </a:spcBef>
                <a:spcAft>
                  <a:spcPts val="0"/>
                </a:spcAft>
                <a:buFont typeface="Arial" panose="020B0604020202020204" pitchFamily="34" charset="0"/>
                <a:buChar char="•"/>
              </a:pPr>
              <a:r>
                <a:rPr lang="vi-VN" sz="3600" b="1" dirty="0">
                  <a:effectLst/>
                  <a:latin typeface="Cambria" panose="02040503050406030204" pitchFamily="18" charset="0"/>
                  <a:ea typeface="Cambria" panose="02040503050406030204" pitchFamily="18" charset="0"/>
                </a:rPr>
                <a:t>Không mua hàng quá hạn sử dụng, đặc biệt là thực phẩm;</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ham hàng rẻ kém chất lượng;</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vay mượn để mua hàng theo sở thích;</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lệ thuộc vào quảng cáo,...</a:t>
              </a:r>
              <a:endParaRPr lang="en-US" sz="3600" dirty="0">
                <a:effectLst/>
                <a:latin typeface="Cambria" panose="02040503050406030204" pitchFamily="18" charset="0"/>
                <a:ea typeface="Cambria" panose="02040503050406030204" pitchFamily="18" charset="0"/>
              </a:endParaRPr>
            </a:p>
          </p:txBody>
        </p:sp>
      </p:grpSp>
      <p:sp>
        <p:nvSpPr>
          <p:cNvPr id="12" name="矩形: 圆角 33">
            <a:extLst>
              <a:ext uri="{FF2B5EF4-FFF2-40B4-BE49-F238E27FC236}">
                <a16:creationId xmlns:a16="http://schemas.microsoft.com/office/drawing/2014/main" id="{1C158386-2EE1-3C2B-A116-3A07F4368AAD}"/>
              </a:ext>
            </a:extLst>
          </p:cNvPr>
          <p:cNvSpPr/>
          <p:nvPr/>
        </p:nvSpPr>
        <p:spPr>
          <a:xfrm>
            <a:off x="2040908" y="411149"/>
            <a:ext cx="7854208" cy="122170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Một số biểu hiện khác của việc sử dụng tiền hợp lí</a:t>
            </a:r>
            <a:endParaRPr lang="en-US" altLang="zh-CN" sz="3600" b="1" dirty="0">
              <a:solidFill>
                <a:schemeClr val="tx1"/>
              </a:solidFill>
              <a:latin typeface="Cambria" panose="02040503050406030204" pitchFamily="18" charset="0"/>
              <a:ea typeface="阿里巴巴普惠体" panose="00020600040101010101"/>
            </a:endParaRPr>
          </a:p>
        </p:txBody>
      </p:sp>
    </p:spTree>
    <p:extLst>
      <p:ext uri="{BB962C8B-B14F-4D97-AF65-F5344CB8AC3E}">
        <p14:creationId xmlns:p14="http://schemas.microsoft.com/office/powerpoint/2010/main" val="224739748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a16="http://schemas.microsoft.com/office/drawing/2014/main" id="{0035766D-CCC2-46E4-893A-0C44BAD65E17}"/>
              </a:ext>
            </a:extLst>
          </p:cNvPr>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b="1" dirty="0" err="1">
                <a:solidFill>
                  <a:prstClr val="black"/>
                </a:solidFill>
                <a:latin typeface="Cambria" panose="02040503050406030204" pitchFamily="18" charset="0"/>
                <a:ea typeface="Cambria" panose="02040503050406030204" pitchFamily="18" charset="0"/>
              </a:rPr>
              <a:t>Khám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phá</a:t>
            </a:r>
            <a:r>
              <a:rPr lang="en-US" sz="4800" b="1" dirty="0">
                <a:solidFill>
                  <a:prstClr val="black"/>
                </a:solidFill>
                <a:latin typeface="Cambria" panose="02040503050406030204" pitchFamily="18" charset="0"/>
                <a:ea typeface="Cambria" panose="02040503050406030204" pitchFamily="18" charset="0"/>
              </a:rPr>
              <a:t> ý </a:t>
            </a:r>
            <a:r>
              <a:rPr lang="en-US" sz="4800" b="1" dirty="0" err="1">
                <a:solidFill>
                  <a:prstClr val="black"/>
                </a:solidFill>
                <a:latin typeface="Cambria" panose="02040503050406030204" pitchFamily="18" charset="0"/>
                <a:ea typeface="Cambria" panose="02040503050406030204" pitchFamily="18" charset="0"/>
              </a:rPr>
              <a:t>nghĩa</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và</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cách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sử</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dụng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tiền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hợp</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lí</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descr="A bag of money and coins&#10;&#10;Description automatically generated">
            <a:extLst>
              <a:ext uri="{FF2B5EF4-FFF2-40B4-BE49-F238E27FC236}">
                <a16:creationId xmlns:a16="http://schemas.microsoft.com/office/drawing/2014/main" id="{D1343CC1-36BE-83D1-9DC9-11644425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extLst>
      <p:ext uri="{BB962C8B-B14F-4D97-AF65-F5344CB8AC3E}">
        <p14:creationId xmlns:p14="http://schemas.microsoft.com/office/powerpoint/2010/main" val="39174418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Đọc thông tin và trả lời câu hỏi sau:</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8E32E2C-D305-8000-F979-3009246EFA35}"/>
              </a:ext>
            </a:extLst>
          </p:cNvPr>
          <p:cNvSpPr txBox="1"/>
          <p:nvPr/>
        </p:nvSpPr>
        <p:spPr>
          <a:xfrm>
            <a:off x="4278086" y="979714"/>
            <a:ext cx="5225143"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bán chè bưởi</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A8D5A9E-2402-DEDF-B44C-054AFDCA8358}"/>
              </a:ext>
            </a:extLst>
          </p:cNvPr>
          <p:cNvSpPr txBox="1"/>
          <p:nvPr/>
        </p:nvSpPr>
        <p:spPr>
          <a:xfrm>
            <a:off x="478971" y="1567543"/>
            <a:ext cx="11059886" cy="4893647"/>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Trong chương trình truyền hình Mặt trời bé con năm 2017, khán giả phải trầm trồ về khả năng kinh doanh và lập kế hoạch quản lí tiền rất hiệu quả của cô bé Nguyễn Hoàng Bảo Ngọc (</a:t>
            </a:r>
            <a:r>
              <a:rPr lang="en-US" sz="2600" b="0" i="0" dirty="0">
                <a:solidFill>
                  <a:srgbClr val="000000"/>
                </a:solidFill>
                <a:effectLst/>
                <a:latin typeface="Cambria" panose="02040503050406030204" pitchFamily="18" charset="0"/>
                <a:ea typeface="Cambria" panose="02040503050406030204" pitchFamily="18" charset="0"/>
              </a:rPr>
              <a:t>“</a:t>
            </a:r>
            <a:r>
              <a:rPr lang="vi-VN" sz="2600" b="0" i="0" dirty="0">
                <a:solidFill>
                  <a:srgbClr val="000000"/>
                </a:solidFill>
                <a:effectLst/>
                <a:latin typeface="Cambria" panose="02040503050406030204" pitchFamily="18" charset="0"/>
                <a:ea typeface="Cambria" panose="02040503050406030204" pitchFamily="18" charset="0"/>
              </a:rPr>
              <a:t>bé Bống bán chè bưởi”, sinh năm 2007) đến từ Tuyên Quang. Thành công đó đến từ năng khiếu và niềm đam mê kinh doanh của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Ngày nhỏ, khi chơi trò chơi mua sắm,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sớm nhận ra rằng, muốn mua được đồ gì đó thì cần phải có tiền. Nhưng khi chơi thì có thể dùng “tiền” cắt từ những tờ giấy, còn khi mua hàng thật thì phải có tiền thật, và muốn có tiền thì bố mẹ phải làm việc. Số tiền bố mẹ Bống kiếm được chỉ có hạn nên việc chi tiêu phải cân đối và tiết kiệm để không bị lãng phí.</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Để có tiền, ngay từ khi học lớp 2,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đã bắt tay vào kinh doanh chè bưởi. Tiền lãi trong kinh doanh được Bống chia thành 10 phần, phân bổ như sau:</a:t>
            </a:r>
            <a:endParaRPr lang="en-US" sz="2600" b="0" i="0" dirty="0">
              <a:solidFill>
                <a:srgbClr val="000000"/>
              </a:solidFill>
              <a:effectLst/>
              <a:latin typeface="Cambria" panose="02040503050406030204" pitchFamily="18" charset="0"/>
              <a:ea typeface="Cambria" panose="02040503050406030204" pitchFamily="18" charset="0"/>
            </a:endParaRPr>
          </a:p>
          <a:p>
            <a:pPr algn="just"/>
            <a:endParaRPr lang="vi-VN" sz="26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266421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43B209D-0346-58CE-538F-E79CF6CC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a:extLst>
              <a:ext uri="{FF2B5EF4-FFF2-40B4-BE49-F238E27FC236}">
                <a16:creationId xmlns:a16="http://schemas.microsoft.com/office/drawing/2014/main" id="{490076BB-B553-DECA-B8CE-762C8EAEE8A3}"/>
              </a:ext>
            </a:extLst>
          </p:cNvPr>
          <p:cNvGrpSpPr/>
          <p:nvPr/>
        </p:nvGrpSpPr>
        <p:grpSpPr>
          <a:xfrm>
            <a:off x="1644331" y="707573"/>
            <a:ext cx="8983235" cy="1436913"/>
            <a:chOff x="457789" y="2120323"/>
            <a:chExt cx="6162594" cy="1065823"/>
          </a:xfrm>
        </p:grpSpPr>
        <p:sp>
          <p:nvSpPr>
            <p:cNvPr id="7" name="Freeform 3">
              <a:extLst>
                <a:ext uri="{FF2B5EF4-FFF2-40B4-BE49-F238E27FC236}">
                  <a16:creationId xmlns:a16="http://schemas.microsoft.com/office/drawing/2014/main" id="{C5B1F40A-7707-94E5-0907-DF2B78C1030A}"/>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3481DB6-16FC-C014-5241-C71DC42DF8FB}"/>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94E2692C-4D37-988F-B4F2-0D492759A910}"/>
              </a:ext>
            </a:extLst>
          </p:cNvPr>
          <p:cNvGrpSpPr/>
          <p:nvPr/>
        </p:nvGrpSpPr>
        <p:grpSpPr>
          <a:xfrm>
            <a:off x="674915" y="2351317"/>
            <a:ext cx="6487885" cy="1436913"/>
            <a:chOff x="457789" y="2120323"/>
            <a:chExt cx="6162594" cy="1065823"/>
          </a:xfrm>
        </p:grpSpPr>
        <p:sp>
          <p:nvSpPr>
            <p:cNvPr id="11" name="Freeform 3">
              <a:extLst>
                <a:ext uri="{FF2B5EF4-FFF2-40B4-BE49-F238E27FC236}">
                  <a16:creationId xmlns:a16="http://schemas.microsoft.com/office/drawing/2014/main" id="{1FF1320C-868B-FEE9-86AF-A5CD90D5DA95}"/>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D99D0865-E25C-B84A-FD9D-E76E4D8BA591}"/>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Việc sử dụng tiền hợp lí có tác dụng như thế nào?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6D8EEE35-4B35-49CF-154A-D66FDC45429D}"/>
              </a:ext>
            </a:extLst>
          </p:cNvPr>
          <p:cNvGrpSpPr/>
          <p:nvPr/>
        </p:nvGrpSpPr>
        <p:grpSpPr>
          <a:xfrm>
            <a:off x="381001" y="4071260"/>
            <a:ext cx="6596742" cy="1436913"/>
            <a:chOff x="457789" y="2120323"/>
            <a:chExt cx="6162594" cy="1065823"/>
          </a:xfrm>
        </p:grpSpPr>
        <p:sp>
          <p:nvSpPr>
            <p:cNvPr id="9" name="Freeform 3">
              <a:extLst>
                <a:ext uri="{FF2B5EF4-FFF2-40B4-BE49-F238E27FC236}">
                  <a16:creationId xmlns:a16="http://schemas.microsoft.com/office/drawing/2014/main" id="{02315AD6-19FC-C63B-6733-56E757C6E2F1}"/>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1572DFFC-E9C8-2DF5-C4B3-860BCF48C8B9}"/>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Theo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vì</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chúng</a:t>
              </a:r>
              <a:r>
                <a:rPr lang="en-US" sz="3200" b="1" i="0" dirty="0">
                  <a:solidFill>
                    <a:srgbClr val="000000"/>
                  </a:solidFill>
                  <a:effectLst/>
                  <a:latin typeface="Cambria" panose="02040503050406030204" pitchFamily="18" charset="0"/>
                  <a:ea typeface="Cambria" panose="02040503050406030204" pitchFamily="18" charset="0"/>
                </a:rPr>
                <a:t> ta </a:t>
              </a:r>
              <a:r>
                <a:rPr lang="en-US" sz="3200" b="1" i="0" dirty="0" err="1">
                  <a:solidFill>
                    <a:srgbClr val="000000"/>
                  </a:solidFill>
                  <a:effectLst/>
                  <a:latin typeface="Cambria" panose="02040503050406030204" pitchFamily="18" charset="0"/>
                  <a:ea typeface="Cambria" panose="02040503050406030204" pitchFamily="18" charset="0"/>
                </a:rPr>
                <a:t>phải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sử</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dụng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tiền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hợp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lí</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94995391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1876168" y="228254"/>
            <a:ext cx="8356404" cy="1938002"/>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sử dụng tiền hợp lí có tác dụng như thế nào?</a:t>
              </a: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3439886" y="2460171"/>
            <a:ext cx="7968343" cy="3712029"/>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FF0000"/>
                </a:solidFill>
                <a:latin typeface="Calibri" panose="020F0502020204030204"/>
              </a:rPr>
              <a:t>Việc sử dụng tiền hợp lí có tác dụng giúp bạn Bống tạo được nguồn thu nhập, có ti</a:t>
            </a:r>
            <a:r>
              <a:rPr lang="en-US" sz="3600" b="1" dirty="0">
                <a:solidFill>
                  <a:srgbClr val="FF0000"/>
                </a:solidFill>
                <a:latin typeface="Calibri" panose="020F0502020204030204"/>
              </a:rPr>
              <a:t>ề</a:t>
            </a:r>
            <a:r>
              <a:rPr lang="vi-VN" sz="3600" b="1" dirty="0">
                <a:solidFill>
                  <a:srgbClr val="FF0000"/>
                </a:solidFill>
                <a:latin typeface="Calibri" panose="020F0502020204030204"/>
              </a:rPr>
              <a:t>n tiết kiệm, chi tiêu, đáp ứng nhu cầu của bản thân, giúp đỡ bố mẹ và những người gặp khó khăn trong cuộc sống.</a:t>
            </a:r>
            <a:endParaRPr lang="vi-VN" sz="3600" dirty="0">
              <a:solidFill>
                <a:srgbClr val="FF0000"/>
              </a:solidFill>
              <a:latin typeface="Calibri" panose="020F0502020204030204"/>
            </a:endParaRPr>
          </a:p>
        </p:txBody>
      </p:sp>
    </p:spTree>
    <p:extLst>
      <p:ext uri="{BB962C8B-B14F-4D97-AF65-F5344CB8AC3E}">
        <p14:creationId xmlns:p14="http://schemas.microsoft.com/office/powerpoint/2010/main" val="426303993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CA79"/>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432</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vt:lpstr>
      <vt:lpstr>等线</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77</cp:revision>
  <dcterms:created xsi:type="dcterms:W3CDTF">2023-11-01T11:19:12Z</dcterms:created>
  <dcterms:modified xsi:type="dcterms:W3CDTF">2026-04-20T02:12:58Z</dcterms:modified>
</cp:coreProperties>
</file>