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60" r:id="rId3"/>
    <p:sldId id="268" r:id="rId4"/>
    <p:sldId id="269" r:id="rId5"/>
    <p:sldId id="270" r:id="rId6"/>
    <p:sldId id="271" r:id="rId7"/>
    <p:sldId id="280" r:id="rId8"/>
    <p:sldId id="290" r:id="rId9"/>
    <p:sldId id="304" r:id="rId10"/>
    <p:sldId id="324" r:id="rId11"/>
    <p:sldId id="325" r:id="rId12"/>
    <p:sldId id="326" r:id="rId13"/>
    <p:sldId id="327" r:id="rId14"/>
    <p:sldId id="30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98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E4352-BEEB-4097-BDC2-953C2C081227}" type="datetimeFigureOut">
              <a:rPr lang="en-US" smtClean="0"/>
              <a:t>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02E26-C7B4-4561-AFC1-FC16B3FEE5A0}" type="slidenum">
              <a:rPr lang="en-US" smtClean="0"/>
              <a:t>‹#›</a:t>
            </a:fld>
            <a:endParaRPr lang="en-US"/>
          </a:p>
        </p:txBody>
      </p:sp>
    </p:spTree>
    <p:extLst>
      <p:ext uri="{BB962C8B-B14F-4D97-AF65-F5344CB8AC3E}">
        <p14:creationId xmlns:p14="http://schemas.microsoft.com/office/powerpoint/2010/main" val="359333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689896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46939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84545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12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330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74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66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376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799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48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1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461532"/>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1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529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65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89514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53069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63024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57496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47102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35917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2942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0DCB2893-58A1-96C5-358B-98B5742CC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9470" y="83953"/>
            <a:ext cx="1618952" cy="1618952"/>
          </a:xfrm>
          <a:prstGeom prst="rect">
            <a:avLst/>
          </a:prstGeom>
        </p:spPr>
      </p:pic>
    </p:spTree>
    <p:extLst>
      <p:ext uri="{BB962C8B-B14F-4D97-AF65-F5344CB8AC3E}">
        <p14:creationId xmlns:p14="http://schemas.microsoft.com/office/powerpoint/2010/main" val="1548519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48713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31.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audio" Target="../media/audio3.wav"/><Relationship Id="rId9" Type="http://schemas.openxmlformats.org/officeDocument/2006/relationships/image" Target="../media/image13.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13.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13.pn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gif"/><Relationship Id="rId11" Type="http://schemas.openxmlformats.org/officeDocument/2006/relationships/image" Target="../media/image22.png"/><Relationship Id="rId5" Type="http://schemas.openxmlformats.org/officeDocument/2006/relationships/image" Target="../media/image26.svg"/><Relationship Id="rId10" Type="http://schemas.openxmlformats.org/officeDocument/2006/relationships/image" Target="../media/image31.svg"/><Relationship Id="rId4" Type="http://schemas.openxmlformats.org/officeDocument/2006/relationships/image" Target="../media/image18.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6.gif"/></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0271" y="298141"/>
            <a:ext cx="3347007" cy="3391183"/>
          </a:xfrm>
          <a:prstGeom prst="rect">
            <a:avLst/>
          </a:prstGeom>
        </p:spPr>
      </p:pic>
      <p:pic>
        <p:nvPicPr>
          <p:cNvPr id="31" name="Picture 30"/>
          <p:cNvPicPr>
            <a:picLocks noChangeAspect="1"/>
          </p:cNvPicPr>
          <p:nvPr/>
        </p:nvPicPr>
        <p:blipFill>
          <a:blip r:embed="rId11"/>
          <a:stretch>
            <a:fillRect/>
          </a:stretch>
        </p:blipFill>
        <p:spPr>
          <a:xfrm>
            <a:off x="980547" y="1289837"/>
            <a:ext cx="6722439" cy="55681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xmlns="" id="{49EB508F-528C-3237-B6B8-385F2B84AFA6}"/>
              </a:ext>
            </a:extLst>
          </p:cNvPr>
          <p:cNvGrpSpPr/>
          <p:nvPr/>
        </p:nvGrpSpPr>
        <p:grpSpPr>
          <a:xfrm>
            <a:off x="377526" y="518667"/>
            <a:ext cx="11001673" cy="1910619"/>
            <a:chOff x="1183342" y="1369567"/>
            <a:chExt cx="10414938" cy="1910619"/>
          </a:xfrm>
        </p:grpSpPr>
        <p:sp>
          <p:nvSpPr>
            <p:cNvPr id="15" name="TextBox 14">
              <a:extLst>
                <a:ext uri="{FF2B5EF4-FFF2-40B4-BE49-F238E27FC236}">
                  <a16:creationId xmlns:a16="http://schemas.microsoft.com/office/drawing/2014/main" xmlns="" id="{2529B288-0874-4DC9-7464-C39B448964E9}"/>
                </a:ext>
              </a:extLst>
            </p:cNvPr>
            <p:cNvSpPr txBox="1"/>
            <p:nvPr/>
          </p:nvSpPr>
          <p:spPr>
            <a:xfrm>
              <a:off x="2000163" y="1464304"/>
              <a:ext cx="9598117"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bể bơi dạng hình hộp chữ nhật có chiều dài 25 m, chiều rộng 8 m và sâu 1,4 m. Người ta lát ở đáy và xung quanh hồ bơi bằng những viên gạch hoa. Tính diện tích lát gạch.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xmlns=""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grpSp>
      <p:pic>
        <p:nvPicPr>
          <p:cNvPr id="5" name="Picture 4">
            <a:extLst>
              <a:ext uri="{FF2B5EF4-FFF2-40B4-BE49-F238E27FC236}">
                <a16:creationId xmlns:a16="http://schemas.microsoft.com/office/drawing/2014/main" xmlns="" id="{2A5A7C1D-6D90-3A0A-D3E8-9DE8509F19CD}"/>
              </a:ext>
            </a:extLst>
          </p:cNvPr>
          <p:cNvPicPr>
            <a:picLocks noChangeAspect="1"/>
          </p:cNvPicPr>
          <p:nvPr/>
        </p:nvPicPr>
        <p:blipFill>
          <a:blip r:embed="rId2"/>
          <a:stretch>
            <a:fillRect/>
          </a:stretch>
        </p:blipFill>
        <p:spPr>
          <a:xfrm>
            <a:off x="1243647" y="2312352"/>
            <a:ext cx="9823166" cy="2879408"/>
          </a:xfrm>
          <a:prstGeom prst="rect">
            <a:avLst/>
          </a:prstGeom>
        </p:spPr>
      </p:pic>
    </p:spTree>
    <p:extLst>
      <p:ext uri="{BB962C8B-B14F-4D97-AF65-F5344CB8AC3E}">
        <p14:creationId xmlns:p14="http://schemas.microsoft.com/office/powerpoint/2010/main" val="28275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AF9F91F2-0E68-C75E-B681-70383A869B80}"/>
              </a:ext>
            </a:extLst>
          </p:cNvPr>
          <p:cNvSpPr txBox="1"/>
          <p:nvPr/>
        </p:nvSpPr>
        <p:spPr>
          <a:xfrm>
            <a:off x="843280" y="1168400"/>
            <a:ext cx="10149840" cy="4524315"/>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vi-VN" sz="3600" b="1" i="0" dirty="0">
                <a:solidFill>
                  <a:srgbClr val="FF0000"/>
                </a:solidFill>
                <a:effectLst/>
                <a:latin typeface="Cambria" panose="02040503050406030204" pitchFamily="18" charset="0"/>
                <a:ea typeface="Cambria" panose="02040503050406030204" pitchFamily="18" charset="0"/>
              </a:rPr>
              <a:t> giải:</a:t>
            </a:r>
            <a:endParaRPr lang="vi-VN" sz="3600" b="0" i="0" dirty="0">
              <a:solidFill>
                <a:srgbClr val="FF0000"/>
              </a:solidFill>
              <a:effectLst/>
              <a:latin typeface="Cambria" panose="02040503050406030204" pitchFamily="18" charset="0"/>
              <a:ea typeface="Cambria" panose="02040503050406030204" pitchFamily="18" charset="0"/>
            </a:endParaRPr>
          </a:p>
          <a:p>
            <a:pPr algn="ctr"/>
            <a:r>
              <a:rPr lang="vi-VN" sz="3600" b="0" i="0" dirty="0">
                <a:solidFill>
                  <a:srgbClr val="FF0000"/>
                </a:solidFill>
                <a:effectLst/>
                <a:latin typeface="Cambria" panose="02040503050406030204" pitchFamily="18" charset="0"/>
                <a:ea typeface="Cambria" panose="02040503050406030204" pitchFamily="18" charset="0"/>
              </a:rPr>
              <a:t>Diện tích xung quanh hồ bơi là:</a:t>
            </a:r>
          </a:p>
          <a:p>
            <a:pPr algn="ctr"/>
            <a:r>
              <a:rPr lang="vi-VN" sz="3600" b="0" i="0" dirty="0">
                <a:solidFill>
                  <a:srgbClr val="FF0000"/>
                </a:solidFill>
                <a:effectLst/>
                <a:latin typeface="Cambria" panose="02040503050406030204" pitchFamily="18" charset="0"/>
                <a:ea typeface="Cambria" panose="02040503050406030204" pitchFamily="18" charset="0"/>
              </a:rPr>
              <a:t>(8 + 25) × 2 × 1,4 = 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ctr"/>
            <a:r>
              <a:rPr lang="vi-VN" sz="3600" b="0" i="0" dirty="0">
                <a:solidFill>
                  <a:srgbClr val="FF0000"/>
                </a:solidFill>
                <a:effectLst/>
                <a:latin typeface="Cambria" panose="02040503050406030204" pitchFamily="18" charset="0"/>
                <a:ea typeface="Cambria" panose="02040503050406030204" pitchFamily="18" charset="0"/>
              </a:rPr>
              <a:t>Diện tích đáy hồ bơi là:</a:t>
            </a:r>
          </a:p>
          <a:p>
            <a:pPr algn="ctr"/>
            <a:r>
              <a:rPr lang="vi-VN" sz="3600" b="0" i="0" dirty="0">
                <a:solidFill>
                  <a:srgbClr val="FF0000"/>
                </a:solidFill>
                <a:effectLst/>
                <a:latin typeface="Cambria" panose="02040503050406030204" pitchFamily="18" charset="0"/>
                <a:ea typeface="Cambria" panose="02040503050406030204" pitchFamily="18" charset="0"/>
              </a:rPr>
              <a:t>8 × 25 = 200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ctr"/>
            <a:r>
              <a:rPr lang="vi-VN" sz="3600" b="0" i="0" dirty="0">
                <a:solidFill>
                  <a:srgbClr val="FF0000"/>
                </a:solidFill>
                <a:effectLst/>
                <a:latin typeface="Cambria" panose="02040503050406030204" pitchFamily="18" charset="0"/>
                <a:ea typeface="Cambria" panose="02040503050406030204" pitchFamily="18" charset="0"/>
              </a:rPr>
              <a:t>Diện tích lát gạch là:</a:t>
            </a:r>
          </a:p>
          <a:p>
            <a:pPr algn="ctr"/>
            <a:r>
              <a:rPr lang="vi-VN" sz="3600" b="0" i="0" dirty="0">
                <a:solidFill>
                  <a:srgbClr val="FF0000"/>
                </a:solidFill>
                <a:effectLst/>
                <a:latin typeface="Cambria" panose="02040503050406030204" pitchFamily="18" charset="0"/>
                <a:ea typeface="Cambria" panose="02040503050406030204" pitchFamily="18" charset="0"/>
              </a:rPr>
              <a:t>92,4 + 200 = 292,4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r"/>
            <a:r>
              <a:rPr lang="vi-VN" sz="3600" b="0" i="0" dirty="0">
                <a:solidFill>
                  <a:srgbClr val="FF0000"/>
                </a:solidFill>
                <a:effectLst/>
                <a:latin typeface="Cambria" panose="02040503050406030204" pitchFamily="18" charset="0"/>
                <a:ea typeface="Cambria" panose="02040503050406030204" pitchFamily="18" charset="0"/>
              </a:rPr>
              <a:t>Đáp số: 292,4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595035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xmlns="" id="{49EB508F-528C-3237-B6B8-385F2B84AFA6}"/>
              </a:ext>
            </a:extLst>
          </p:cNvPr>
          <p:cNvGrpSpPr/>
          <p:nvPr/>
        </p:nvGrpSpPr>
        <p:grpSpPr>
          <a:xfrm>
            <a:off x="377526" y="491484"/>
            <a:ext cx="11296315" cy="1815882"/>
            <a:chOff x="1183342" y="1342384"/>
            <a:chExt cx="10693866" cy="1815882"/>
          </a:xfrm>
        </p:grpSpPr>
        <p:sp>
          <p:nvSpPr>
            <p:cNvPr id="15" name="TextBox 14">
              <a:extLst>
                <a:ext uri="{FF2B5EF4-FFF2-40B4-BE49-F238E27FC236}">
                  <a16:creationId xmlns:a16="http://schemas.microsoft.com/office/drawing/2014/main" xmlns="" id="{2529B288-0874-4DC9-7464-C39B448964E9}"/>
                </a:ext>
              </a:extLst>
            </p:cNvPr>
            <p:cNvSpPr txBox="1"/>
            <p:nvPr/>
          </p:nvSpPr>
          <p:spPr>
            <a:xfrm>
              <a:off x="1807002" y="1342384"/>
              <a:ext cx="10070206"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Tư xếp các hộp đựng loa lên xe tải có kích thước thùng xe như trong hình vẽ. Biết các hộp đều có dạng hình hộp chữ nhật với chiều dài 0,5 m, chiều rộng 0,4 m và chiều cao 0,3 m. Hỏi chú Tư có thể xếp được 64 hộp như vậy lên thùng xe hay không?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xmlns=""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grpSp>
      <p:pic>
        <p:nvPicPr>
          <p:cNvPr id="3" name="Picture 2">
            <a:extLst>
              <a:ext uri="{FF2B5EF4-FFF2-40B4-BE49-F238E27FC236}">
                <a16:creationId xmlns:a16="http://schemas.microsoft.com/office/drawing/2014/main" xmlns="" id="{8DFD046B-C6F6-685B-A2AE-49B583F2D219}"/>
              </a:ext>
            </a:extLst>
          </p:cNvPr>
          <p:cNvPicPr>
            <a:picLocks noChangeAspect="1"/>
          </p:cNvPicPr>
          <p:nvPr/>
        </p:nvPicPr>
        <p:blipFill>
          <a:blip r:embed="rId2"/>
          <a:stretch>
            <a:fillRect/>
          </a:stretch>
        </p:blipFill>
        <p:spPr>
          <a:xfrm>
            <a:off x="8576756" y="2397760"/>
            <a:ext cx="3168203" cy="2343150"/>
          </a:xfrm>
          <a:prstGeom prst="rect">
            <a:avLst/>
          </a:prstGeom>
        </p:spPr>
      </p:pic>
      <p:sp>
        <p:nvSpPr>
          <p:cNvPr id="4" name="TextBox 3">
            <a:extLst>
              <a:ext uri="{FF2B5EF4-FFF2-40B4-BE49-F238E27FC236}">
                <a16:creationId xmlns:a16="http://schemas.microsoft.com/office/drawing/2014/main" xmlns="" id="{F7C7D276-3333-9799-D277-56DAA688CF0F}"/>
              </a:ext>
            </a:extLst>
          </p:cNvPr>
          <p:cNvSpPr txBox="1"/>
          <p:nvPr/>
        </p:nvSpPr>
        <p:spPr>
          <a:xfrm>
            <a:off x="243839" y="2600960"/>
            <a:ext cx="9673883" cy="3970318"/>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vi-VN" sz="2800" b="1" i="0" dirty="0">
                <a:solidFill>
                  <a:srgbClr val="FF0000"/>
                </a:solidFill>
                <a:effectLst/>
                <a:latin typeface="Cambria" panose="02040503050406030204" pitchFamily="18" charset="0"/>
                <a:ea typeface="Cambria" panose="02040503050406030204" pitchFamily="18" charset="0"/>
              </a:rPr>
              <a:t>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Thể tích thùng xe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1,2 × 2 × 1,5 = 3,6 (m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Thể tích của hộp đựng loa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0,5 × 0,4 × 0,3 = 0,06 (m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Thùng xe chứa được nhiều nhất số hộp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3,6 : 0,06 = 60 (hộp)</a:t>
            </a:r>
          </a:p>
          <a:p>
            <a:pPr algn="just"/>
            <a:r>
              <a:rPr lang="vi-VN" sz="2800" b="0" i="0" dirty="0">
                <a:solidFill>
                  <a:srgbClr val="FF0000"/>
                </a:solidFill>
                <a:effectLst/>
                <a:latin typeface="Cambria" panose="02040503050406030204" pitchFamily="18" charset="0"/>
                <a:ea typeface="Cambria" panose="02040503050406030204" pitchFamily="18" charset="0"/>
              </a:rPr>
              <a:t>Vậy chú Tư không thể xếp được 64 hộp như vậy lên thùng xe.</a:t>
            </a:r>
          </a:p>
          <a:p>
            <a:pPr algn="ct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1046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0" name="Freeform 3"/>
          <p:cNvSpPr/>
          <p:nvPr/>
        </p:nvSpPr>
        <p:spPr>
          <a:xfrm>
            <a:off x="6817190" y="-39599"/>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15" name="Group 14"/>
          <p:cNvGrpSpPr/>
          <p:nvPr/>
        </p:nvGrpSpPr>
        <p:grpSpPr>
          <a:xfrm>
            <a:off x="5892800" y="3961212"/>
            <a:ext cx="5923032" cy="1109817"/>
            <a:chOff x="6099905" y="723900"/>
            <a:chExt cx="10334924" cy="2743200"/>
          </a:xfrm>
        </p:grpSpPr>
        <p:sp>
          <p:nvSpPr>
            <p:cNvPr id="12"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4" name="Rectangle 13"/>
            <p:cNvSpPr/>
            <p:nvPr/>
          </p:nvSpPr>
          <p:spPr>
            <a:xfrm>
              <a:off x="7425200" y="1259083"/>
              <a:ext cx="7684331" cy="1749723"/>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Hoàn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thành</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tập</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92800" y="1767007"/>
            <a:ext cx="5943600" cy="1828800"/>
            <a:chOff x="7141207" y="723900"/>
            <a:chExt cx="8382000" cy="2743200"/>
          </a:xfrm>
        </p:grpSpPr>
        <p:sp>
          <p:nvSpPr>
            <p:cNvPr id="17" name="Round Diagonal Corner Rectangle 11"/>
            <p:cNvSpPr/>
            <p:nvPr/>
          </p:nvSpPr>
          <p:spPr>
            <a:xfrm>
              <a:off x="7141207" y="723900"/>
              <a:ext cx="8382000"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8" name="Rectangle 17"/>
            <p:cNvSpPr/>
            <p:nvPr/>
          </p:nvSpPr>
          <p:spPr>
            <a:xfrm>
              <a:off x="7490041" y="1126004"/>
              <a:ext cx="7684332" cy="1985159"/>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Ghi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nhớ</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kiến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thức</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của</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học</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5869853" y="5466547"/>
            <a:ext cx="5908851" cy="1049437"/>
            <a:chOff x="6099905" y="723900"/>
            <a:chExt cx="10334924" cy="2743200"/>
          </a:xfrm>
        </p:grpSpPr>
        <p:sp>
          <p:nvSpPr>
            <p:cNvPr id="20"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21" name="Rectangle 20"/>
            <p:cNvSpPr/>
            <p:nvPr/>
          </p:nvSpPr>
          <p:spPr>
            <a:xfrm>
              <a:off x="7411762" y="1088839"/>
              <a:ext cx="7684331" cy="1850395"/>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Chuẩn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bị</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sau</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87346" y="620887"/>
            <a:ext cx="5144022" cy="6354666"/>
            <a:chOff x="-808064" y="1088841"/>
            <a:chExt cx="7716033" cy="9531999"/>
          </a:xfrm>
        </p:grpSpPr>
        <p:sp>
          <p:nvSpPr>
            <p:cNvPr id="2" name="Freeform 8"/>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grpSp>
          <p:nvGrpSpPr>
            <p:cNvPr id="3" name="Group 9"/>
            <p:cNvGrpSpPr/>
            <p:nvPr/>
          </p:nvGrpSpPr>
          <p:grpSpPr>
            <a:xfrm>
              <a:off x="-753915" y="6575147"/>
              <a:ext cx="7661884" cy="3194596"/>
              <a:chOff x="-198562" y="-28575"/>
              <a:chExt cx="2017945" cy="841375"/>
            </a:xfrm>
          </p:grpSpPr>
          <p:sp>
            <p:nvSpPr>
              <p:cNvPr id="4" name="Freeform 10"/>
              <p:cNvSpPr/>
              <p:nvPr/>
            </p:nvSpPr>
            <p:spPr>
              <a:xfrm>
                <a:off x="-198562" y="0"/>
                <a:ext cx="2017945"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pPr defTabSz="609630"/>
                <a:endParaRPr lang="en-US" sz="1200">
                  <a:solidFill>
                    <a:prstClr val="black"/>
                  </a:solidFill>
                  <a:latin typeface="Calibri"/>
                </a:endParaRPr>
              </a:p>
            </p:txBody>
          </p:sp>
          <p:sp>
            <p:nvSpPr>
              <p:cNvPr id="5" name="TextBox 11"/>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6" name="Group 16"/>
            <p:cNvGrpSpPr/>
            <p:nvPr/>
          </p:nvGrpSpPr>
          <p:grpSpPr>
            <a:xfrm>
              <a:off x="-808064" y="7805516"/>
              <a:ext cx="6907969" cy="2815324"/>
              <a:chOff x="0" y="0"/>
              <a:chExt cx="1819383" cy="741485"/>
            </a:xfrm>
          </p:grpSpPr>
          <p:sp>
            <p:nvSpPr>
              <p:cNvPr id="7" name="Freeform 17"/>
              <p:cNvSpPr/>
              <p:nvPr/>
            </p:nvSpPr>
            <p:spPr>
              <a:xfrm>
                <a:off x="0" y="0"/>
                <a:ext cx="1819383" cy="741485"/>
              </a:xfrm>
              <a:custGeom>
                <a:avLst/>
                <a:gdLst/>
                <a:ahLst/>
                <a:cxnLst/>
                <a:rect l="l" t="t" r="r" b="b"/>
                <a:pathLst>
                  <a:path w="1819383" h="741485">
                    <a:moveTo>
                      <a:pt x="0" y="0"/>
                    </a:moveTo>
                    <a:lnTo>
                      <a:pt x="1819383" y="0"/>
                    </a:lnTo>
                    <a:lnTo>
                      <a:pt x="1819383" y="741485"/>
                    </a:lnTo>
                    <a:lnTo>
                      <a:pt x="0" y="741485"/>
                    </a:lnTo>
                    <a:close/>
                  </a:path>
                </a:pathLst>
              </a:custGeom>
              <a:solidFill>
                <a:srgbClr val="EFB199"/>
              </a:solidFill>
            </p:spPr>
            <p:txBody>
              <a:bodyPr/>
              <a:lstStyle/>
              <a:p>
                <a:pPr defTabSz="609630"/>
                <a:endParaRPr lang="en-US" sz="1200">
                  <a:solidFill>
                    <a:prstClr val="black"/>
                  </a:solidFill>
                  <a:latin typeface="Calibri"/>
                </a:endParaRPr>
              </a:p>
            </p:txBody>
          </p:sp>
          <p:sp>
            <p:nvSpPr>
              <p:cNvPr id="8" name="TextBox 18"/>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sp>
        <p:nvSpPr>
          <p:cNvPr id="22" name="Freeform 5"/>
          <p:cNvSpPr/>
          <p:nvPr/>
        </p:nvSpPr>
        <p:spPr>
          <a:xfrm>
            <a:off x="4606926" y="262651"/>
            <a:ext cx="1466927" cy="1475448"/>
          </a:xfrm>
          <a:custGeom>
            <a:avLst/>
            <a:gdLst/>
            <a:ahLst/>
            <a:cxnLst/>
            <a:rect l="l" t="t" r="r" b="b"/>
            <a:pathLst>
              <a:path w="4246041" h="4114800">
                <a:moveTo>
                  <a:pt x="0" y="0"/>
                </a:moveTo>
                <a:lnTo>
                  <a:pt x="4246042" y="0"/>
                </a:lnTo>
                <a:lnTo>
                  <a:pt x="424604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pic>
        <p:nvPicPr>
          <p:cNvPr id="28" name="Picture 27"/>
          <p:cNvPicPr>
            <a:picLocks noChangeAspect="1"/>
          </p:cNvPicPr>
          <p:nvPr/>
        </p:nvPicPr>
        <p:blipFill>
          <a:blip r:embed="rId7"/>
          <a:stretch>
            <a:fillRect/>
          </a:stretch>
        </p:blipFill>
        <p:spPr>
          <a:xfrm>
            <a:off x="5219445" y="-10816"/>
            <a:ext cx="7112617" cy="2097206"/>
          </a:xfrm>
          <a:prstGeom prst="rect">
            <a:avLst/>
          </a:prstGeom>
        </p:spPr>
      </p:pic>
    </p:spTree>
    <p:extLst>
      <p:ext uri="{BB962C8B-B14F-4D97-AF65-F5344CB8AC3E}">
        <p14:creationId xmlns:p14="http://schemas.microsoft.com/office/powerpoint/2010/main" val="27987821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812292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26" name="Picture 2" descr="Tom và Jerry PNG hình ảnh để tải về miễn phí - Crazy Png-PNG images miễn  phí tải về-Crazy Png--PNG images miễn phí tải về">
            <a:extLst>
              <a:ext uri="{FF2B5EF4-FFF2-40B4-BE49-F238E27FC236}">
                <a16:creationId xmlns:a16="http://schemas.microsoft.com/office/drawing/2014/main" xmlns="" id="{90E5D7D9-ECD6-714E-AE67-5FE29250CA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570" y="241300"/>
            <a:ext cx="8114861" cy="6375400"/>
          </a:xfrm>
          <a:prstGeom prst="rect">
            <a:avLst/>
          </a:prstGeom>
          <a:noFill/>
          <a:extLst>
            <a:ext uri="{909E8E84-426E-40DD-AFC4-6F175D3DCCD1}">
              <a14:hiddenFill xmlns:a14="http://schemas.microsoft.com/office/drawing/2010/main">
                <a:solidFill>
                  <a:srgbClr val="FFFFFF"/>
                </a:solidFill>
              </a14:hiddenFill>
            </a:ext>
          </a:extLst>
        </p:spPr>
      </p:pic>
      <p:pic>
        <p:nvPicPr>
          <p:cNvPr id="8" name="tom">
            <a:hlinkClick r:id="" action="ppaction://media"/>
            <a:extLst>
              <a:ext uri="{FF2B5EF4-FFF2-40B4-BE49-F238E27FC236}">
                <a16:creationId xmlns:a16="http://schemas.microsoft.com/office/drawing/2014/main" xmlns="" id="{521287C0-3F2D-D84A-BCA6-E52FDA3257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695546"/>
            <a:ext cx="324909" cy="324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31" fill="hold"/>
                                        <p:tgtEl>
                                          <p:spTgt spid="8"/>
                                        </p:tgtEl>
                                      </p:cBhvr>
                                    </p:cmd>
                                  </p:childTnLst>
                                </p:cTn>
                              </p:par>
                              <p:par>
                                <p:cTn id="7" presetID="26" presetClass="emph" presetSubtype="0" fill="hold" nodeType="withEffect">
                                  <p:stCondLst>
                                    <p:cond delay="0"/>
                                  </p:stCondLst>
                                  <p:childTnLst>
                                    <p:animEffect transition="out" filter="fade">
                                      <p:cBhvr>
                                        <p:cTn id="8" dur="1000" tmFilter="0, 0; .2, .5; .8, .5; 1, 0"/>
                                        <p:tgtEl>
                                          <p:spTgt spid="1026"/>
                                        </p:tgtEl>
                                      </p:cBhvr>
                                    </p:animEffect>
                                    <p:animScale>
                                      <p:cBhvr>
                                        <p:cTn id="9" dur="5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xmlns=""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xmlns=""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9609" y="4393548"/>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xmlns="" id="{F74A94E6-5661-4C42-9C8A-336DE01C06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xmlns=""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657" y="4369457"/>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xmlns=""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xmlns=""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xmlns=""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xmlns=""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3892" y="5060583"/>
            <a:ext cx="1215040" cy="1265456"/>
          </a:xfrm>
          <a:prstGeom prst="rect">
            <a:avLst/>
          </a:prstGeom>
        </p:spPr>
      </p:pic>
      <p:sp>
        <p:nvSpPr>
          <p:cNvPr id="14" name="Rounded Rectangle 13">
            <a:extLst>
              <a:ext uri="{FF2B5EF4-FFF2-40B4-BE49-F238E27FC236}">
                <a16:creationId xmlns:a16="http://schemas.microsoft.com/office/drawing/2014/main" xmlns=""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Điền số thích hợp vào dấu chấm:</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Hình hộp chữ nhật có …mặt?</a:t>
            </a:r>
          </a:p>
        </p:txBody>
      </p:sp>
      <p:sp>
        <p:nvSpPr>
          <p:cNvPr id="15" name="Rounded Rectangle 14">
            <a:extLst>
              <a:ext uri="{FF2B5EF4-FFF2-40B4-BE49-F238E27FC236}">
                <a16:creationId xmlns:a16="http://schemas.microsoft.com/office/drawing/2014/main" xmlns=""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29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6</a:t>
            </a:r>
            <a:endParaRPr kumimoji="0" lang="x-none" sz="29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xmlns=""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5</a:t>
            </a:r>
            <a:endParaRPr kumimoji="0" lang="x-none"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xmlns=""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endParaRPr kumimoji="0" lang="x-none"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ounded Rectangle 17">
            <a:extLst>
              <a:ext uri="{FF2B5EF4-FFF2-40B4-BE49-F238E27FC236}">
                <a16:creationId xmlns:a16="http://schemas.microsoft.com/office/drawing/2014/main" xmlns=""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ambria" panose="02040503050406030204" pitchFamily="18" charset="0"/>
                <a:ea typeface="Cambria" panose="02040503050406030204" pitchFamily="18" charset="0"/>
              </a:rPr>
              <a:t>3</a:t>
            </a:r>
            <a:endParaRPr kumimoji="0" lang="x-none"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9" name="Picture 18" descr="A picture containing shape&#10;&#10;Description automatically generated">
            <a:extLst>
              <a:ext uri="{FF2B5EF4-FFF2-40B4-BE49-F238E27FC236}">
                <a16:creationId xmlns:a16="http://schemas.microsoft.com/office/drawing/2014/main" xmlns="" id="{73E2927C-353C-A844-835E-F970F5CC61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67222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1F880A"/>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10" presetClass="exit" presetSubtype="0" fill="hold" nodeType="with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53"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tomm.wav"/>
                                        </p:tgtEl>
                                      </p:cMediaNode>
                                    </p:audio>
                                  </p:sub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1000" fill="hold"/>
                                        <p:tgtEl>
                                          <p:spTgt spid="16"/>
                                        </p:tgtEl>
                                        <p:attrNameLst>
                                          <p:attrName>fillcolor</p:attrName>
                                        </p:attrNameLst>
                                      </p:cBhvr>
                                      <p:to>
                                        <a:srgbClr val="C2241F"/>
                                      </p:to>
                                    </p:animClr>
                                    <p:set>
                                      <p:cBhvr>
                                        <p:cTn id="25" dur="1000" fill="hold"/>
                                        <p:tgtEl>
                                          <p:spTgt spid="16"/>
                                        </p:tgtEl>
                                        <p:attrNameLst>
                                          <p:attrName>fill.type</p:attrName>
                                        </p:attrNameLst>
                                      </p:cBhvr>
                                      <p:to>
                                        <p:strVal val="solid"/>
                                      </p:to>
                                    </p:set>
                                    <p:set>
                                      <p:cBhvr>
                                        <p:cTn id="26" dur="1000" fill="hold"/>
                                        <p:tgtEl>
                                          <p:spTgt spid="16"/>
                                        </p:tgtEl>
                                        <p:attrNameLst>
                                          <p:attrName>fill.on</p:attrName>
                                        </p:attrNameLst>
                                      </p:cBhvr>
                                      <p:to>
                                        <p:strVal val="true"/>
                                      </p:to>
                                    </p:se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توم.wav"/>
                                        </p:tgtEl>
                                      </p:cMediaNode>
                                    </p:audio>
                                  </p:subTnLst>
                                </p:cTn>
                              </p:par>
                              <p:par>
                                <p:cTn id="32" presetID="1" presetClass="exit" presetSubtype="0" fill="hold"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p:stCondLst>
                              <p:cond delay="1000"/>
                            </p:stCondLst>
                            <p:childTnLst>
                              <p:par>
                                <p:cTn id="37" presetID="1" presetClass="exit" presetSubtype="0" fill="hold" nodeType="after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1"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0" presetClass="path" presetSubtype="0" accel="50000" decel="50000" fill="hold" nodeType="afterEffect">
                                  <p:stCondLst>
                                    <p:cond delay="0"/>
                                  </p:stCondLst>
                                  <p:childTnLst>
                                    <p:animMotion origin="layout" path="M 0.01971 0.00663 L 0.33959 -0.00047 " pathEditMode="relative" rAng="0" ptsTypes="AA">
                                      <p:cBhvr>
                                        <p:cTn id="44" dur="1000" fill="hold"/>
                                        <p:tgtEl>
                                          <p:spTgt spid="10"/>
                                        </p:tgtEl>
                                        <p:attrNameLst>
                                          <p:attrName>ppt_x</p:attrName>
                                          <p:attrName>ppt_y</p:attrName>
                                        </p:attrNameLst>
                                      </p:cBhvr>
                                      <p:rCtr x="15990" y="-355"/>
                                    </p:animMotion>
                                  </p:childTnLst>
                                  <p:subTnLst>
                                    <p:audio>
                                      <p:cMediaNode>
                                        <p:cTn display="0" masterRel="sameClick">
                                          <p:stCondLst>
                                            <p:cond evt="begin" delay="0">
                                              <p:tn val="43"/>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1000" fill="hold"/>
                                        <p:tgtEl>
                                          <p:spTgt spid="17"/>
                                        </p:tgtEl>
                                        <p:attrNameLst>
                                          <p:attrName>fillcolor</p:attrName>
                                        </p:attrNameLst>
                                      </p:cBhvr>
                                      <p:to>
                                        <a:srgbClr val="C2241F"/>
                                      </p:to>
                                    </p:animClr>
                                    <p:set>
                                      <p:cBhvr>
                                        <p:cTn id="50" dur="1000" fill="hold"/>
                                        <p:tgtEl>
                                          <p:spTgt spid="17"/>
                                        </p:tgtEl>
                                        <p:attrNameLst>
                                          <p:attrName>fill.type</p:attrName>
                                        </p:attrNameLst>
                                      </p:cBhvr>
                                      <p:to>
                                        <p:strVal val="solid"/>
                                      </p:to>
                                    </p:set>
                                    <p:set>
                                      <p:cBhvr>
                                        <p:cTn id="51" dur="1000" fill="hold"/>
                                        <p:tgtEl>
                                          <p:spTgt spid="17"/>
                                        </p:tgtEl>
                                        <p:attrNameLst>
                                          <p:attrName>fill.on</p:attrName>
                                        </p:attrNameLst>
                                      </p:cBhvr>
                                      <p:to>
                                        <p:strVal val="true"/>
                                      </p:to>
                                    </p:set>
                                  </p:childTnLst>
                                </p:cTn>
                              </p:par>
                              <p:par>
                                <p:cTn id="52" presetID="53" presetClass="entr" presetSubtype="16"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subTnLst>
                                    <p:audio>
                                      <p:cMediaNode>
                                        <p:cTn display="0" masterRel="sameClick">
                                          <p:stCondLst>
                                            <p:cond evt="begin" delay="0">
                                              <p:tn val="52"/>
                                            </p:cond>
                                          </p:stCondLst>
                                          <p:endCondLst>
                                            <p:cond evt="onStopAudio" delay="0">
                                              <p:tgtEl>
                                                <p:sldTgt/>
                                              </p:tgtEl>
                                            </p:cond>
                                          </p:endCondLst>
                                        </p:cTn>
                                        <p:tgtEl>
                                          <p:sndTgt r:embed="rId3" name="توم.wav"/>
                                        </p:tgtEl>
                                      </p:cMediaNode>
                                    </p:audio>
                                  </p:subTnLst>
                                </p:cTn>
                              </p:par>
                              <p:par>
                                <p:cTn id="57" presetID="1" presetClass="exit" presetSubtype="0" fill="hold"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1000"/>
                            </p:stCondLst>
                            <p:childTnLst>
                              <p:par>
                                <p:cTn id="62" presetID="1" presetClass="exit" presetSubtype="0" fill="hold" nodeType="afterEffect">
                                  <p:stCondLst>
                                    <p:cond delay="0"/>
                                  </p:stCondLst>
                                  <p:childTnLst>
                                    <p:set>
                                      <p:cBhvr>
                                        <p:cTn id="63" dur="1" fill="hold">
                                          <p:stCondLst>
                                            <p:cond delay="0"/>
                                          </p:stCondLst>
                                        </p:cTn>
                                        <p:tgtEl>
                                          <p:spTgt spid="11"/>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par>
                          <p:cTn id="67" fill="hold">
                            <p:stCondLst>
                              <p:cond delay="1000"/>
                            </p:stCondLst>
                            <p:childTnLst>
                              <p:par>
                                <p:cTn id="68" presetID="0" presetClass="path" presetSubtype="0" accel="50000" decel="50000" fill="hold" nodeType="afterEffect">
                                  <p:stCondLst>
                                    <p:cond delay="0"/>
                                  </p:stCondLst>
                                  <p:childTnLst>
                                    <p:animMotion origin="layout" path="M 0.01971 0.00555 L 0.33125 -0.00047 " pathEditMode="relative" rAng="0" ptsTypes="AA">
                                      <p:cBhvr>
                                        <p:cTn id="69" dur="1000" fill="hold"/>
                                        <p:tgtEl>
                                          <p:spTgt spid="10"/>
                                        </p:tgtEl>
                                        <p:attrNameLst>
                                          <p:attrName>ppt_x</p:attrName>
                                          <p:attrName>ppt_y</p:attrName>
                                        </p:attrNameLst>
                                      </p:cBhvr>
                                      <p:rCtr x="15573" y="-309"/>
                                    </p:animMotion>
                                  </p:childTnLst>
                                  <p:subTnLst>
                                    <p:audio>
                                      <p:cMediaNode>
                                        <p:cTn display="0" masterRel="sameClick">
                                          <p:stCondLst>
                                            <p:cond evt="begin" delay="0">
                                              <p:tn val="68"/>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3"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xmlns=""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xmlns=""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xmlns="" id="{F74A94E6-5661-4C42-9C8A-336DE01C06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xmlns=""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6398" y="4299952"/>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xmlns=""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xmlns=""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xmlns=""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xmlns=""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13633" y="4991078"/>
            <a:ext cx="1215040" cy="1265456"/>
          </a:xfrm>
          <a:prstGeom prst="rect">
            <a:avLst/>
          </a:prstGeom>
        </p:spPr>
      </p:pic>
      <p:sp>
        <p:nvSpPr>
          <p:cNvPr id="14" name="Rounded Rectangle 13">
            <a:extLst>
              <a:ext uri="{FF2B5EF4-FFF2-40B4-BE49-F238E27FC236}">
                <a16:creationId xmlns:a16="http://schemas.microsoft.com/office/drawing/2014/main" xmlns=""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S xung quanh </a:t>
            </a:r>
            <a:r>
              <a:rPr kumimoji="0" lang="vi-VN" sz="2933" b="1" i="0" u="none" strike="noStrike" kern="1200" cap="none" spc="0" normalizeH="0" baseline="0" noProof="0" dirty="0" smtClean="0">
                <a:ln>
                  <a:noFill/>
                </a:ln>
                <a:solidFill>
                  <a:srgbClr val="C0504D">
                    <a:lumMod val="50000"/>
                  </a:srgbClr>
                </a:solidFill>
                <a:effectLst/>
                <a:uLnTx/>
                <a:uFillTx/>
                <a:latin typeface="Cambria" panose="02040503050406030204" pitchFamily="18" charset="0"/>
                <a:ea typeface="Cambria" panose="02040503050406030204" pitchFamily="18" charset="0"/>
              </a:rPr>
              <a:t>củ</a:t>
            </a:r>
            <a:r>
              <a:rPr kumimoji="0" lang="en-US" sz="2933" b="1" i="0" u="none" strike="noStrike" kern="1200" cap="none" spc="0" normalizeH="0" baseline="0" noProof="0" dirty="0" smtClean="0">
                <a:ln>
                  <a:noFill/>
                </a:ln>
                <a:solidFill>
                  <a:srgbClr val="C0504D">
                    <a:lumMod val="50000"/>
                  </a:srgbClr>
                </a:solidFill>
                <a:effectLst/>
                <a:uLnTx/>
                <a:uFillTx/>
                <a:latin typeface="Cambria" panose="02040503050406030204" pitchFamily="18" charset="0"/>
                <a:ea typeface="Cambria" panose="02040503050406030204" pitchFamily="18" charset="0"/>
              </a:rPr>
              <a:t>a</a:t>
            </a:r>
            <a:r>
              <a:rPr kumimoji="0" lang="vi-VN" sz="2933" b="1" i="0" u="none" strike="noStrike" kern="1200" cap="none" spc="0" normalizeH="0" baseline="0" noProof="0" dirty="0" smtClean="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hình hộp chữ nhật có kích thước:</a:t>
            </a:r>
            <a:endPar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a = 5 cm , b</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3</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cm, c</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2</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cm</a:t>
            </a:r>
          </a:p>
        </p:txBody>
      </p:sp>
      <p:sp>
        <p:nvSpPr>
          <p:cNvPr id="15" name="Rounded Rectangle 14">
            <a:extLst>
              <a:ext uri="{FF2B5EF4-FFF2-40B4-BE49-F238E27FC236}">
                <a16:creationId xmlns:a16="http://schemas.microsoft.com/office/drawing/2014/main" xmlns=""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latin typeface="Cambria" panose="02040503050406030204" pitchFamily="18" charset="0"/>
                <a:ea typeface="Cambria" panose="02040503050406030204" pitchFamily="18" charset="0"/>
              </a:rPr>
              <a:t>34 cm</a:t>
            </a:r>
            <a:r>
              <a:rPr lang="nl-NL" sz="2800" baseline="30000" dirty="0">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xmlns=""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30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xmlns=""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32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18" name="Rounded Rectangle 17">
            <a:extLst>
              <a:ext uri="{FF2B5EF4-FFF2-40B4-BE49-F238E27FC236}">
                <a16:creationId xmlns:a16="http://schemas.microsoft.com/office/drawing/2014/main" xmlns=""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36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pic>
        <p:nvPicPr>
          <p:cNvPr id="19" name="Picture 18" descr="A picture containing shape&#10;&#10;Description automatically generated">
            <a:extLst>
              <a:ext uri="{FF2B5EF4-FFF2-40B4-BE49-F238E27FC236}">
                <a16:creationId xmlns:a16="http://schemas.microsoft.com/office/drawing/2014/main" xmlns="" id="{73E2927C-353C-A844-835E-F970F5CC61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400534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C2241F"/>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توم.wav"/>
                                        </p:tgtEl>
                                      </p:cMediaNode>
                                    </p:audio>
                                  </p:sub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 presetClass="exit" presetSubtype="0" fill="hold"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1971 0.00555 L 0.33125 -0.00047 " pathEditMode="relative" rAng="0" ptsTypes="AA">
                                      <p:cBhvr>
                                        <p:cTn id="26" dur="1000" fill="hold"/>
                                        <p:tgtEl>
                                          <p:spTgt spid="10"/>
                                        </p:tgtEl>
                                        <p:attrNameLst>
                                          <p:attrName>ppt_x</p:attrName>
                                          <p:attrName>ppt_y</p:attrName>
                                        </p:attrNameLst>
                                      </p:cBhvr>
                                      <p:rCtr x="15573" y="-309"/>
                                    </p:animMotion>
                                  </p:childTnLst>
                                  <p:subTnLst>
                                    <p:audio>
                                      <p:cMediaNode>
                                        <p:cTn display="0" masterRel="sameClick">
                                          <p:stCondLst>
                                            <p:cond evt="begin" delay="0">
                                              <p:tn val="25"/>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1000" fill="hold"/>
                                        <p:tgtEl>
                                          <p:spTgt spid="16"/>
                                        </p:tgtEl>
                                        <p:attrNameLst>
                                          <p:attrName>fillcolor</p:attrName>
                                        </p:attrNameLst>
                                      </p:cBhvr>
                                      <p:to>
                                        <a:srgbClr val="C2241F"/>
                                      </p:to>
                                    </p:animClr>
                                    <p:set>
                                      <p:cBhvr>
                                        <p:cTn id="32" dur="1000" fill="hold"/>
                                        <p:tgtEl>
                                          <p:spTgt spid="16"/>
                                        </p:tgtEl>
                                        <p:attrNameLst>
                                          <p:attrName>fill.type</p:attrName>
                                        </p:attrNameLst>
                                      </p:cBhvr>
                                      <p:to>
                                        <p:strVal val="solid"/>
                                      </p:to>
                                    </p:set>
                                    <p:set>
                                      <p:cBhvr>
                                        <p:cTn id="33" dur="1000" fill="hold"/>
                                        <p:tgtEl>
                                          <p:spTgt spid="16"/>
                                        </p:tgtEl>
                                        <p:attrNameLst>
                                          <p:attrName>fill.on</p:attrName>
                                        </p:attrNameLst>
                                      </p:cBhvr>
                                      <p:to>
                                        <p:strVal val="true"/>
                                      </p:to>
                                    </p:se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2" name="توم.wav"/>
                                        </p:tgtEl>
                                      </p:cMediaNode>
                                    </p:audio>
                                  </p:sub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p:stCondLst>
                              <p:cond delay="1000"/>
                            </p:stCondLst>
                            <p:childTnLst>
                              <p:par>
                                <p:cTn id="44" presetID="1" presetClass="exit" presetSubtype="0" fill="hold" nodeType="after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p:stCondLst>
                              <p:cond delay="1000"/>
                            </p:stCondLst>
                            <p:childTnLst>
                              <p:par>
                                <p:cTn id="47" presetID="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par>
                          <p:cTn id="49" fill="hold">
                            <p:stCondLst>
                              <p:cond delay="1000"/>
                            </p:stCondLst>
                            <p:childTnLst>
                              <p:par>
                                <p:cTn id="50" presetID="0" presetClass="path" presetSubtype="0" accel="50000" decel="50000" fill="hold" nodeType="afterEffect">
                                  <p:stCondLst>
                                    <p:cond delay="0"/>
                                  </p:stCondLst>
                                  <p:childTnLst>
                                    <p:animMotion origin="layout" path="M 0.01971 0.00663 L 0.33959 -0.00047 " pathEditMode="relative" rAng="0" ptsTypes="AA">
                                      <p:cBhvr>
                                        <p:cTn id="51" dur="1000" fill="hold"/>
                                        <p:tgtEl>
                                          <p:spTgt spid="10"/>
                                        </p:tgtEl>
                                        <p:attrNameLst>
                                          <p:attrName>ppt_x</p:attrName>
                                          <p:attrName>ppt_y</p:attrName>
                                        </p:attrNameLst>
                                      </p:cBhvr>
                                      <p:rCtr x="15990" y="-355"/>
                                    </p:animMotion>
                                  </p:childTnLst>
                                  <p:subTnLst>
                                    <p:audio>
                                      <p:cMediaNode>
                                        <p:cTn display="0" masterRel="sameClick">
                                          <p:stCondLst>
                                            <p:cond evt="begin" delay="0">
                                              <p:tn val="50"/>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1000" fill="hold"/>
                                        <p:tgtEl>
                                          <p:spTgt spid="17"/>
                                        </p:tgtEl>
                                        <p:attrNameLst>
                                          <p:attrName>fillcolor</p:attrName>
                                        </p:attrNameLst>
                                      </p:cBhvr>
                                      <p:to>
                                        <a:srgbClr val="1F880A"/>
                                      </p:to>
                                    </p:animClr>
                                    <p:set>
                                      <p:cBhvr>
                                        <p:cTn id="57" dur="1000" fill="hold"/>
                                        <p:tgtEl>
                                          <p:spTgt spid="17"/>
                                        </p:tgtEl>
                                        <p:attrNameLst>
                                          <p:attrName>fill.type</p:attrName>
                                        </p:attrNameLst>
                                      </p:cBhvr>
                                      <p:to>
                                        <p:strVal val="solid"/>
                                      </p:to>
                                    </p:set>
                                    <p:set>
                                      <p:cBhvr>
                                        <p:cTn id="58" dur="1000" fill="hold"/>
                                        <p:tgtEl>
                                          <p:spTgt spid="17"/>
                                        </p:tgtEl>
                                        <p:attrNameLst>
                                          <p:attrName>fill.on</p:attrName>
                                        </p:attrNameLst>
                                      </p:cBhvr>
                                      <p:to>
                                        <p:strVal val="true"/>
                                      </p:to>
                                    </p:set>
                                  </p:childTnLst>
                                </p:cTn>
                              </p:par>
                              <p:par>
                                <p:cTn id="59" presetID="10" presetClass="exit" presetSubtype="0" fill="hold"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53" presetClass="entr" presetSubtype="16"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4" name="tomm.wav"/>
                                        </p:tgtEl>
                                      </p:cMediaNode>
                                    </p:audio>
                                  </p:subTnLst>
                                </p:cTn>
                              </p:par>
                              <p:par>
                                <p:cTn id="67" presetID="10"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2"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xmlns=""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xmlns=""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xmlns=""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1768" y="4268646"/>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xmlns=""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xmlns=""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xmlns=""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xmlns=""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53459" y="4960732"/>
            <a:ext cx="1215040" cy="1265456"/>
          </a:xfrm>
          <a:prstGeom prst="rect">
            <a:avLst/>
          </a:prstGeom>
        </p:spPr>
      </p:pic>
      <p:sp>
        <p:nvSpPr>
          <p:cNvPr id="14" name="Rounded Rectangle 13">
            <a:extLst>
              <a:ext uri="{FF2B5EF4-FFF2-40B4-BE49-F238E27FC236}">
                <a16:creationId xmlns:a16="http://schemas.microsoft.com/office/drawing/2014/main" xmlns=""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Thể tích hình lập phương có c</a:t>
            </a:r>
            <a:r>
              <a:rPr lang="en-US" sz="2933" b="1" dirty="0">
                <a:solidFill>
                  <a:srgbClr val="C0504D">
                    <a:lumMod val="50000"/>
                  </a:srgbClr>
                </a:solidFill>
                <a:latin typeface="Cambria" panose="02040503050406030204" pitchFamily="18" charset="0"/>
                <a:ea typeface="Cambria" panose="02040503050406030204" pitchFamily="18" charset="0"/>
              </a:rPr>
              <a:t>ạ</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nh 6 cm?</a:t>
            </a:r>
          </a:p>
        </p:txBody>
      </p:sp>
      <p:sp>
        <p:nvSpPr>
          <p:cNvPr id="15" name="Rounded Rectangle 14">
            <a:extLst>
              <a:ext uri="{FF2B5EF4-FFF2-40B4-BE49-F238E27FC236}">
                <a16:creationId xmlns:a16="http://schemas.microsoft.com/office/drawing/2014/main" xmlns="" id="{38963BA1-B34A-B54B-9A3E-7955B8E3F4F7}"/>
              </a:ext>
            </a:extLst>
          </p:cNvPr>
          <p:cNvSpPr/>
          <p:nvPr/>
        </p:nvSpPr>
        <p:spPr>
          <a:xfrm>
            <a:off x="254000" y="2174468"/>
            <a:ext cx="2275840" cy="1592161"/>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latin typeface="Cambria" panose="02040503050406030204" pitchFamily="18" charset="0"/>
                <a:ea typeface="Cambria" panose="02040503050406030204" pitchFamily="18" charset="0"/>
              </a:rPr>
              <a:t>226 cm</a:t>
            </a:r>
            <a:r>
              <a:rPr lang="nl-NL" sz="4000" baseline="30000" dirty="0">
                <a:latin typeface="Cambria" panose="02040503050406030204" pitchFamily="18" charset="0"/>
                <a:ea typeface="Cambria" panose="02040503050406030204" pitchFamily="18" charset="0"/>
              </a:rPr>
              <a:t>3</a:t>
            </a:r>
            <a:endParaRPr lang="en-US" sz="4000" dirty="0">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xmlns="" id="{C021CC51-C9E2-4F43-9860-42D2A64ADAE9}"/>
              </a:ext>
            </a:extLst>
          </p:cNvPr>
          <p:cNvSpPr/>
          <p:nvPr/>
        </p:nvSpPr>
        <p:spPr>
          <a:xfrm>
            <a:off x="3393440" y="2021768"/>
            <a:ext cx="2621280" cy="1572142"/>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a:latin typeface="Cambria" panose="02040503050406030204" pitchFamily="18" charset="0"/>
                <a:ea typeface="Cambria" panose="02040503050406030204" pitchFamily="18" charset="0"/>
              </a:rPr>
              <a:t>216 cm</a:t>
            </a:r>
            <a:r>
              <a:rPr lang="nl-NL" sz="4800" baseline="30000" dirty="0">
                <a:latin typeface="Cambria" panose="02040503050406030204" pitchFamily="18" charset="0"/>
                <a:ea typeface="Cambria" panose="02040503050406030204" pitchFamily="18" charset="0"/>
              </a:rPr>
              <a:t>3</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462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C2241F"/>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توم.wav"/>
                                        </p:tgtEl>
                                      </p:cMediaNode>
                                    </p:audio>
                                  </p:sub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 presetClass="exit" presetSubtype="0" fill="hold"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1971 0.00555 L 0.33125 -0.00047 " pathEditMode="relative" rAng="0" ptsTypes="AA">
                                      <p:cBhvr>
                                        <p:cTn id="26" dur="1000" fill="hold"/>
                                        <p:tgtEl>
                                          <p:spTgt spid="10"/>
                                        </p:tgtEl>
                                        <p:attrNameLst>
                                          <p:attrName>ppt_x</p:attrName>
                                          <p:attrName>ppt_y</p:attrName>
                                        </p:attrNameLst>
                                      </p:cBhvr>
                                      <p:rCtr x="15573" y="-309"/>
                                    </p:animMotion>
                                  </p:childTnLst>
                                  <p:subTnLst>
                                    <p:audio>
                                      <p:cMediaNode>
                                        <p:cTn display="0" masterRel="sameClick">
                                          <p:stCondLst>
                                            <p:cond evt="begin" delay="0">
                                              <p:tn val="25"/>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1000" fill="hold"/>
                                        <p:tgtEl>
                                          <p:spTgt spid="16"/>
                                        </p:tgtEl>
                                        <p:attrNameLst>
                                          <p:attrName>fillcolor</p:attrName>
                                        </p:attrNameLst>
                                      </p:cBhvr>
                                      <p:to>
                                        <a:srgbClr val="1F880A"/>
                                      </p:to>
                                    </p:animClr>
                                    <p:set>
                                      <p:cBhvr>
                                        <p:cTn id="32" dur="1000" fill="hold"/>
                                        <p:tgtEl>
                                          <p:spTgt spid="16"/>
                                        </p:tgtEl>
                                        <p:attrNameLst>
                                          <p:attrName>fill.type</p:attrName>
                                        </p:attrNameLst>
                                      </p:cBhvr>
                                      <p:to>
                                        <p:strVal val="solid"/>
                                      </p:to>
                                    </p:set>
                                    <p:set>
                                      <p:cBhvr>
                                        <p:cTn id="33" dur="1000" fill="hold"/>
                                        <p:tgtEl>
                                          <p:spTgt spid="16"/>
                                        </p:tgtEl>
                                        <p:attrNameLst>
                                          <p:attrName>fill.on</p:attrName>
                                        </p:attrNameLst>
                                      </p:cBhvr>
                                      <p:to>
                                        <p:strVal val="true"/>
                                      </p:to>
                                    </p:set>
                                  </p:childTnLst>
                                </p:cTn>
                              </p:par>
                              <p:par>
                                <p:cTn id="34" presetID="10" presetClass="exit" presetSubtype="0" fill="hold"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subTnLst>
                                    <p:audio>
                                      <p:cMediaNode>
                                        <p:cTn display="0" masterRel="sameClick">
                                          <p:stCondLst>
                                            <p:cond evt="begin" delay="0">
                                              <p:tn val="37"/>
                                            </p:cond>
                                          </p:stCondLst>
                                          <p:endCondLst>
                                            <p:cond evt="onStopAudio" delay="0">
                                              <p:tgtEl>
                                                <p:sldTgt/>
                                              </p:tgtEl>
                                            </p:cond>
                                          </p:endCondLst>
                                        </p:cTn>
                                        <p:tgtEl>
                                          <p:sndTgt r:embed="rId4" name="tomm.wav"/>
                                        </p:tgtEl>
                                      </p:cMediaNode>
                                    </p:audio>
                                  </p:sub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pic>
        <p:nvPicPr>
          <p:cNvPr id="36" name="Picture 35"/>
          <p:cNvPicPr>
            <a:picLocks noChangeAspect="1"/>
          </p:cNvPicPr>
          <p:nvPr/>
        </p:nvPicPr>
        <p:blipFill>
          <a:blip r:embed="rId3"/>
          <a:stretch>
            <a:fillRect/>
          </a:stretch>
        </p:blipFill>
        <p:spPr>
          <a:xfrm>
            <a:off x="9083788" y="298142"/>
            <a:ext cx="2643489" cy="2678379"/>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pic>
        <p:nvPicPr>
          <p:cNvPr id="12" name="Picture 12"/>
          <p:cNvPicPr>
            <a:picLocks noChangeAspect="1"/>
          </p:cNvPicPr>
          <p:nvPr/>
        </p:nvPicPr>
        <p:blipFill>
          <a:blip r:embed="rId6"/>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6"/>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pic>
        <p:nvPicPr>
          <p:cNvPr id="11" name="Hình ảnh 17">
            <a:extLst>
              <a:ext uri="{FF2B5EF4-FFF2-40B4-BE49-F238E27FC236}">
                <a16:creationId xmlns:a16="http://schemas.microsoft.com/office/drawing/2014/main" xmlns="" id="{60E0813A-F9E1-A5F4-6B54-163C8AF4BF8E}"/>
              </a:ext>
            </a:extLst>
          </p:cNvPr>
          <p:cNvPicPr>
            <a:picLocks noChangeAspect="1"/>
          </p:cNvPicPr>
          <p:nvPr/>
        </p:nvPicPr>
        <p:blipFill>
          <a:blip r:embed="rId11"/>
          <a:stretch>
            <a:fillRect/>
          </a:stretch>
        </p:blipFill>
        <p:spPr>
          <a:xfrm>
            <a:off x="4551296" y="1047035"/>
            <a:ext cx="2975106" cy="859611"/>
          </a:xfrm>
          <a:prstGeom prst="rect">
            <a:avLst/>
          </a:prstGeom>
        </p:spPr>
      </p:pic>
      <p:pic>
        <p:nvPicPr>
          <p:cNvPr id="13" name="Picture 12">
            <a:extLst>
              <a:ext uri="{FF2B5EF4-FFF2-40B4-BE49-F238E27FC236}">
                <a16:creationId xmlns:a16="http://schemas.microsoft.com/office/drawing/2014/main" xmlns="" id="{703DABEF-E301-A1AE-4B8B-257B2659372E}"/>
              </a:ext>
            </a:extLst>
          </p:cNvPr>
          <p:cNvPicPr>
            <a:picLocks noChangeAspect="1"/>
          </p:cNvPicPr>
          <p:nvPr/>
        </p:nvPicPr>
        <p:blipFill>
          <a:blip r:embed="rId12"/>
          <a:stretch>
            <a:fillRect/>
          </a:stretch>
        </p:blipFill>
        <p:spPr>
          <a:xfrm>
            <a:off x="2336470" y="2444434"/>
            <a:ext cx="7620660" cy="1420491"/>
          </a:xfrm>
          <a:prstGeom prst="rect">
            <a:avLst/>
          </a:prstGeom>
        </p:spPr>
      </p:pic>
      <p:pic>
        <p:nvPicPr>
          <p:cNvPr id="8" name="Picture 7">
            <a:extLst>
              <a:ext uri="{FF2B5EF4-FFF2-40B4-BE49-F238E27FC236}">
                <a16:creationId xmlns:a16="http://schemas.microsoft.com/office/drawing/2014/main" xmlns="" id="{9CD7E457-E53C-0339-12C2-0B0183C48586}"/>
              </a:ext>
            </a:extLst>
          </p:cNvPr>
          <p:cNvPicPr>
            <a:picLocks noChangeAspect="1"/>
          </p:cNvPicPr>
          <p:nvPr/>
        </p:nvPicPr>
        <p:blipFill>
          <a:blip r:embed="rId13"/>
          <a:stretch>
            <a:fillRect/>
          </a:stretch>
        </p:blipFill>
        <p:spPr>
          <a:xfrm>
            <a:off x="5155078" y="3760174"/>
            <a:ext cx="2450804" cy="963251"/>
          </a:xfrm>
          <a:prstGeom prst="rect">
            <a:avLst/>
          </a:prstGeom>
        </p:spPr>
      </p:pic>
    </p:spTree>
    <p:extLst>
      <p:ext uri="{BB962C8B-B14F-4D97-AF65-F5344CB8AC3E}">
        <p14:creationId xmlns:p14="http://schemas.microsoft.com/office/powerpoint/2010/main" val="18149805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2000" y="376115"/>
            <a:ext cx="3347007" cy="3391183"/>
          </a:xfrm>
          <a:prstGeom prst="rect">
            <a:avLst/>
          </a:prstGeom>
        </p:spPr>
      </p:pic>
      <p:pic>
        <p:nvPicPr>
          <p:cNvPr id="8" name="Picture 7">
            <a:extLst>
              <a:ext uri="{FF2B5EF4-FFF2-40B4-BE49-F238E27FC236}">
                <a16:creationId xmlns:a16="http://schemas.microsoft.com/office/drawing/2014/main" xmlns="" id="{F4BB1FAB-27AC-CD33-A164-04128B70A5C6}"/>
              </a:ext>
            </a:extLst>
          </p:cNvPr>
          <p:cNvPicPr>
            <a:picLocks noChangeAspect="1"/>
          </p:cNvPicPr>
          <p:nvPr/>
        </p:nvPicPr>
        <p:blipFill>
          <a:blip r:embed="rId11"/>
          <a:stretch>
            <a:fillRect/>
          </a:stretch>
        </p:blipFill>
        <p:spPr>
          <a:xfrm>
            <a:off x="1363312" y="1487976"/>
            <a:ext cx="6626926" cy="4834547"/>
          </a:xfrm>
          <a:prstGeom prst="rect">
            <a:avLst/>
          </a:prstGeom>
        </p:spPr>
      </p:pic>
    </p:spTree>
    <p:extLst>
      <p:ext uri="{BB962C8B-B14F-4D97-AF65-F5344CB8AC3E}">
        <p14:creationId xmlns:p14="http://schemas.microsoft.com/office/powerpoint/2010/main" val="39366358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8" name="Group 7">
            <a:extLst>
              <a:ext uri="{FF2B5EF4-FFF2-40B4-BE49-F238E27FC236}">
                <a16:creationId xmlns:a16="http://schemas.microsoft.com/office/drawing/2014/main" xmlns="" id="{F20B02AD-C14B-BE0E-A4A5-5178F813D0F6}"/>
              </a:ext>
            </a:extLst>
          </p:cNvPr>
          <p:cNvGrpSpPr/>
          <p:nvPr/>
        </p:nvGrpSpPr>
        <p:grpSpPr>
          <a:xfrm>
            <a:off x="487032" y="588654"/>
            <a:ext cx="11390008" cy="1417895"/>
            <a:chOff x="1045123" y="1322064"/>
            <a:chExt cx="11390008" cy="1417895"/>
          </a:xfrm>
        </p:grpSpPr>
        <p:sp>
          <p:nvSpPr>
            <p:cNvPr id="9" name="TextBox 8">
              <a:extLst>
                <a:ext uri="{FF2B5EF4-FFF2-40B4-BE49-F238E27FC236}">
                  <a16:creationId xmlns:a16="http://schemas.microsoft.com/office/drawing/2014/main" xmlns="" id="{B8910848-06CA-5DFB-69EC-1303C6B134C1}"/>
                </a:ext>
              </a:extLst>
            </p:cNvPr>
            <p:cNvSpPr txBox="1"/>
            <p:nvPr/>
          </p:nvSpPr>
          <p:spPr>
            <a:xfrm>
              <a:off x="2010323" y="1322064"/>
              <a:ext cx="9598117" cy="73969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đúng</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xmlns="" id="{E47DD3B7-A8F0-6379-8B36-981957505F9E}"/>
                </a:ext>
              </a:extLst>
            </p:cNvPr>
            <p:cNvSpPr/>
            <p:nvPr/>
          </p:nvSpPr>
          <p:spPr>
            <a:xfrm>
              <a:off x="1183342" y="1369567"/>
              <a:ext cx="712694" cy="712694"/>
            </a:xfrm>
            <a:prstGeom prst="ellipse">
              <a:avLst/>
            </a:prstGeom>
            <a:solidFill>
              <a:srgbClr val="9BBB59"/>
            </a:solidFill>
            <a:ln w="12700" cap="flat" cmpd="sng" algn="ctr">
              <a:solidFill>
                <a:srgbClr val="9BBB5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Arial"/>
                  <a:ea typeface="+mn-ea"/>
                  <a:cs typeface="+mn-cs"/>
                </a:rPr>
                <a:t>1</a:t>
              </a:r>
            </a:p>
          </p:txBody>
        </p:sp>
        <p:sp>
          <p:nvSpPr>
            <p:cNvPr id="2" name="TextBox 1">
              <a:extLst>
                <a:ext uri="{FF2B5EF4-FFF2-40B4-BE49-F238E27FC236}">
                  <a16:creationId xmlns:a16="http://schemas.microsoft.com/office/drawing/2014/main" xmlns="" id="{D11CD546-E1D2-DAAB-CE11-8299D01FF899}"/>
                </a:ext>
              </a:extLst>
            </p:cNvPr>
            <p:cNvSpPr txBox="1"/>
            <p:nvPr/>
          </p:nvSpPr>
          <p:spPr>
            <a:xfrm>
              <a:off x="1045123" y="2155184"/>
              <a:ext cx="11390008" cy="584775"/>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Hình nào dưới đây là hình khai triển của một hình hộp chữ nhật?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xmlns="" id="{E18CE4E2-F932-B2EE-EF14-378F6DD51BB3}"/>
              </a:ext>
            </a:extLst>
          </p:cNvPr>
          <p:cNvPicPr>
            <a:picLocks noChangeAspect="1"/>
          </p:cNvPicPr>
          <p:nvPr/>
        </p:nvPicPr>
        <p:blipFill>
          <a:blip r:embed="rId2"/>
          <a:stretch>
            <a:fillRect/>
          </a:stretch>
        </p:blipFill>
        <p:spPr>
          <a:xfrm>
            <a:off x="4716145" y="2515552"/>
            <a:ext cx="6762750" cy="3228975"/>
          </a:xfrm>
          <a:prstGeom prst="rect">
            <a:avLst/>
          </a:prstGeom>
        </p:spPr>
      </p:pic>
      <p:sp>
        <p:nvSpPr>
          <p:cNvPr id="11" name="Oval 10">
            <a:extLst>
              <a:ext uri="{FF2B5EF4-FFF2-40B4-BE49-F238E27FC236}">
                <a16:creationId xmlns:a16="http://schemas.microsoft.com/office/drawing/2014/main" xmlns="" id="{A7D1ABF9-74C2-291E-723D-E7CCA31592F9}"/>
              </a:ext>
            </a:extLst>
          </p:cNvPr>
          <p:cNvSpPr/>
          <p:nvPr/>
        </p:nvSpPr>
        <p:spPr>
          <a:xfrm>
            <a:off x="9235440" y="4409440"/>
            <a:ext cx="4978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xmlns="" id="{49EB508F-528C-3237-B6B8-385F2B84AFA6}"/>
              </a:ext>
            </a:extLst>
          </p:cNvPr>
          <p:cNvGrpSpPr/>
          <p:nvPr/>
        </p:nvGrpSpPr>
        <p:grpSpPr>
          <a:xfrm>
            <a:off x="804247" y="417067"/>
            <a:ext cx="10414938" cy="864178"/>
            <a:chOff x="1183342" y="1369567"/>
            <a:chExt cx="10414938" cy="864178"/>
          </a:xfrm>
        </p:grpSpPr>
        <p:sp>
          <p:nvSpPr>
            <p:cNvPr id="15" name="TextBox 14">
              <a:extLst>
                <a:ext uri="{FF2B5EF4-FFF2-40B4-BE49-F238E27FC236}">
                  <a16:creationId xmlns:a16="http://schemas.microsoft.com/office/drawing/2014/main" xmlns="" id="{2529B288-0874-4DC9-7464-C39B448964E9}"/>
                </a:ext>
              </a:extLst>
            </p:cNvPr>
            <p:cNvSpPr txBox="1"/>
            <p:nvPr/>
          </p:nvSpPr>
          <p:spPr>
            <a:xfrm>
              <a:off x="2000163" y="1464304"/>
              <a:ext cx="9598117" cy="769441"/>
            </a:xfrm>
            <a:prstGeom prst="rect">
              <a:avLst/>
            </a:prstGeom>
            <a:noFill/>
          </p:spPr>
          <p:txBody>
            <a:bodyPr wrap="square" rtlCol="0">
              <a:spAutoFit/>
            </a:bodyPr>
            <a:lstStyle/>
            <a:p>
              <a:r>
                <a:rPr lang="vi-VN" sz="4400" b="1" i="0" dirty="0">
                  <a:solidFill>
                    <a:srgbClr val="000000"/>
                  </a:solidFill>
                  <a:effectLst/>
                  <a:latin typeface="Cambria" panose="02040503050406030204" pitchFamily="18" charset="0"/>
                  <a:ea typeface="Cambria" panose="02040503050406030204" pitchFamily="18" charset="0"/>
                </a:rPr>
                <a:t>Tính thể tích của mỗi hình dưới đây.</a:t>
              </a:r>
              <a:endParaRPr lang="en-US" sz="4400" b="1" dirty="0">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xmlns=""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ea typeface="Cambria" panose="02040503050406030204" pitchFamily="18" charset="0"/>
                </a:rPr>
                <a:t>2</a:t>
              </a:r>
            </a:p>
          </p:txBody>
        </p:sp>
      </p:grpSp>
      <p:pic>
        <p:nvPicPr>
          <p:cNvPr id="3" name="Picture 2">
            <a:extLst>
              <a:ext uri="{FF2B5EF4-FFF2-40B4-BE49-F238E27FC236}">
                <a16:creationId xmlns:a16="http://schemas.microsoft.com/office/drawing/2014/main" xmlns="" id="{548526DC-590A-AC6A-BBA6-01DA17BD3B8D}"/>
              </a:ext>
            </a:extLst>
          </p:cNvPr>
          <p:cNvPicPr>
            <a:picLocks noChangeAspect="1"/>
          </p:cNvPicPr>
          <p:nvPr/>
        </p:nvPicPr>
        <p:blipFill>
          <a:blip r:embed="rId2"/>
          <a:stretch>
            <a:fillRect/>
          </a:stretch>
        </p:blipFill>
        <p:spPr>
          <a:xfrm>
            <a:off x="923290" y="1310004"/>
            <a:ext cx="9845772" cy="3891915"/>
          </a:xfrm>
          <a:prstGeom prst="rect">
            <a:avLst/>
          </a:prstGeom>
        </p:spPr>
      </p:pic>
      <p:sp>
        <p:nvSpPr>
          <p:cNvPr id="4" name="TextBox 3">
            <a:extLst>
              <a:ext uri="{FF2B5EF4-FFF2-40B4-BE49-F238E27FC236}">
                <a16:creationId xmlns:a16="http://schemas.microsoft.com/office/drawing/2014/main" xmlns="" id="{2A578279-F7D1-EDE2-1EA6-4A99D8DB2EA0}"/>
              </a:ext>
            </a:extLst>
          </p:cNvPr>
          <p:cNvSpPr txBox="1"/>
          <p:nvPr/>
        </p:nvSpPr>
        <p:spPr>
          <a:xfrm>
            <a:off x="1412240" y="5293360"/>
            <a:ext cx="9306560" cy="954107"/>
          </a:xfrm>
          <a:prstGeom prst="rect">
            <a:avLst/>
          </a:prstGeom>
          <a:noFill/>
        </p:spPr>
        <p:txBody>
          <a:bodyPr wrap="square" rtlCol="0">
            <a:spAutoFit/>
          </a:bodyPr>
          <a:lstStyle/>
          <a:p>
            <a:pPr algn="just"/>
            <a:r>
              <a:rPr lang="vi-VN" sz="2800" b="0" i="0" dirty="0">
                <a:solidFill>
                  <a:srgbClr val="FF0000"/>
                </a:solidFill>
                <a:effectLst/>
                <a:latin typeface="Cambria" panose="02040503050406030204" pitchFamily="18" charset="0"/>
                <a:ea typeface="Cambria" panose="02040503050406030204" pitchFamily="18" charset="0"/>
              </a:rPr>
              <a:t>a) Thể tích hình hộp chữ nhật là: 2 × 1 × 1,5 = 3 (dm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just"/>
            <a:r>
              <a:rPr lang="vi-VN" sz="2800" b="0" i="0" dirty="0">
                <a:solidFill>
                  <a:srgbClr val="FF0000"/>
                </a:solidFill>
                <a:effectLst/>
                <a:latin typeface="Cambria" panose="02040503050406030204" pitchFamily="18" charset="0"/>
                <a:ea typeface="Cambria" panose="02040503050406030204" pitchFamily="18" charset="0"/>
              </a:rPr>
              <a:t>b) Thể tích hình lập phương là: 15 × 15 × 15 = 3 375 (cm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326278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398</Words>
  <Application>Microsoft Office PowerPoint</Application>
  <PresentationFormat>Widescreen</PresentationFormat>
  <Paragraphs>45</Paragraphs>
  <Slides>13</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Calibri</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29</cp:revision>
  <dcterms:created xsi:type="dcterms:W3CDTF">2024-05-17T09:13:47Z</dcterms:created>
  <dcterms:modified xsi:type="dcterms:W3CDTF">2025-03-10T08:06:42Z</dcterms:modified>
</cp:coreProperties>
</file>