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0" r:id="rId2"/>
    <p:sldId id="258" r:id="rId3"/>
    <p:sldId id="296" r:id="rId4"/>
    <p:sldId id="297" r:id="rId5"/>
    <p:sldId id="298" r:id="rId6"/>
    <p:sldId id="299" r:id="rId7"/>
    <p:sldId id="280" r:id="rId8"/>
    <p:sldId id="290" r:id="rId9"/>
    <p:sldId id="304" r:id="rId10"/>
    <p:sldId id="324" r:id="rId11"/>
    <p:sldId id="325" r:id="rId12"/>
    <p:sldId id="326" r:id="rId13"/>
    <p:sldId id="327"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98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E4352-BEEB-4097-BDC2-953C2C081227}" type="datetimeFigureOut">
              <a:rPr lang="en-US" smtClean="0"/>
              <a:t>10/3/2025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02E26-C7B4-4561-AFC1-FC16B3FEE5A0}" type="slidenum">
              <a:rPr lang="en-US" smtClean="0"/>
              <a:t>‹#›</a:t>
            </a:fld>
            <a:endParaRPr lang="en-US"/>
          </a:p>
        </p:txBody>
      </p:sp>
    </p:spTree>
    <p:extLst>
      <p:ext uri="{BB962C8B-B14F-4D97-AF65-F5344CB8AC3E}">
        <p14:creationId xmlns:p14="http://schemas.microsoft.com/office/powerpoint/2010/main" val="359333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đồng</a:t>
            </a:r>
            <a:r>
              <a:rPr lang="en-GB" baseline="0" dirty="0"/>
              <a:t> </a:t>
            </a:r>
            <a:r>
              <a:rPr lang="en-GB" baseline="0" dirty="0" err="1"/>
              <a:t>hồ</a:t>
            </a:r>
            <a:r>
              <a:rPr lang="en-GB" baseline="0" dirty="0"/>
              <a:t> </a:t>
            </a:r>
            <a:r>
              <a:rPr lang="en-GB" baseline="0" dirty="0" err="1"/>
              <a:t>để</a:t>
            </a:r>
            <a:r>
              <a:rPr lang="en-GB" baseline="0" dirty="0"/>
              <a:t> </a:t>
            </a:r>
            <a:r>
              <a:rPr lang="en-GB" baseline="0" dirty="0" err="1"/>
              <a:t>đến</a:t>
            </a:r>
            <a:r>
              <a:rPr lang="en-GB" baseline="0" dirty="0"/>
              <a:t> </a:t>
            </a:r>
            <a:r>
              <a:rPr lang="en-GB" baseline="0" dirty="0" err="1"/>
              <a:t>câu</a:t>
            </a:r>
            <a:r>
              <a:rPr lang="en-GB" baseline="0" dirty="0"/>
              <a:t> </a:t>
            </a:r>
            <a:r>
              <a:rPr lang="en-GB" baseline="0" dirty="0" err="1"/>
              <a:t>hỏi</a:t>
            </a:r>
            <a:r>
              <a:rPr lang="en-GB" baseline="0" dirty="0"/>
              <a:t>, </a:t>
            </a:r>
            <a:r>
              <a:rPr lang="en-GB" baseline="0" dirty="0" err="1"/>
              <a:t>kích</a:t>
            </a:r>
            <a:r>
              <a:rPr lang="en-GB" baseline="0" dirty="0"/>
              <a:t> </a:t>
            </a:r>
            <a:r>
              <a:rPr lang="en-GB" baseline="0" dirty="0" err="1"/>
              <a:t>vào</a:t>
            </a:r>
            <a:r>
              <a:rPr lang="en-GB" baseline="0" dirty="0"/>
              <a:t> </a:t>
            </a:r>
            <a:r>
              <a:rPr lang="en-GB" baseline="0" dirty="0" err="1"/>
              <a:t>bàn</a:t>
            </a:r>
            <a:r>
              <a:rPr lang="en-GB" baseline="0" dirty="0"/>
              <a:t> </a:t>
            </a:r>
            <a:r>
              <a:rPr lang="en-GB" baseline="0" dirty="0" err="1"/>
              <a:t>để</a:t>
            </a:r>
            <a:r>
              <a:rPr lang="en-GB" baseline="0" dirty="0"/>
              <a:t> </a:t>
            </a:r>
            <a:r>
              <a:rPr lang="en-GB" baseline="0" dirty="0" err="1"/>
              <a:t>đến</a:t>
            </a:r>
            <a:r>
              <a:rPr lang="en-GB" baseline="0" dirty="0"/>
              <a:t> slide </a:t>
            </a:r>
            <a:r>
              <a:rPr lang="en-GB" baseline="0" dirty="0" err="1"/>
              <a:t>tiếp</a:t>
            </a:r>
            <a:r>
              <a:rPr lang="en-GB" baseline="0" dirty="0"/>
              <a:t> </a:t>
            </a:r>
            <a:r>
              <a:rPr lang="en-GB" baseline="0" dirty="0" err="1"/>
              <a:t>theo.</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88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đồng</a:t>
            </a:r>
            <a:r>
              <a:rPr lang="en-GB" baseline="0" dirty="0"/>
              <a:t> </a:t>
            </a:r>
            <a:r>
              <a:rPr lang="en-GB" baseline="0" dirty="0" err="1"/>
              <a:t>hồ</a:t>
            </a:r>
            <a:r>
              <a:rPr lang="en-GB" baseline="0" dirty="0"/>
              <a:t> </a:t>
            </a:r>
            <a:r>
              <a:rPr lang="en-GB" baseline="0" dirty="0" err="1"/>
              <a:t>để</a:t>
            </a:r>
            <a:r>
              <a:rPr lang="en-GB" baseline="0" dirty="0"/>
              <a:t> quay </a:t>
            </a:r>
            <a:r>
              <a:rPr lang="en-GB" baseline="0" dirty="0" err="1"/>
              <a:t>lại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72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87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13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68989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946939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4545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746153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489514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10/3/2025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953069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10/3/2025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863024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10/3/2025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7496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10/3/2025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247102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10/3/2025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935917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10/3/2025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72942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xmlns="" id="{0DCB2893-58A1-96C5-358B-98B5742CC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19470" y="83953"/>
            <a:ext cx="1618952" cy="1618952"/>
          </a:xfrm>
          <a:prstGeom prst="rect">
            <a:avLst/>
          </a:prstGeom>
        </p:spPr>
      </p:pic>
    </p:spTree>
    <p:extLst>
      <p:ext uri="{BB962C8B-B14F-4D97-AF65-F5344CB8AC3E}">
        <p14:creationId xmlns:p14="http://schemas.microsoft.com/office/powerpoint/2010/main" val="1548519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4.svg"/><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1.png"/><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6.gif"/><Relationship Id="rId5" Type="http://schemas.openxmlformats.org/officeDocument/2006/relationships/image" Target="../media/image5.png"/><Relationship Id="rId10" Type="http://schemas.openxmlformats.org/officeDocument/2006/relationships/image" Target="../media/image13.sv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16.sv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slide" Target="slide5.xml"/><Relationship Id="rId5" Type="http://schemas.openxmlformats.org/officeDocument/2006/relationships/slide" Target="slide14.xml"/><Relationship Id="rId15" Type="http://schemas.openxmlformats.org/officeDocument/2006/relationships/slide" Target="slide8.xml"/><Relationship Id="rId10" Type="http://schemas.microsoft.com/office/2007/relationships/hdphoto" Target="../media/hdphoto1.wdp"/><Relationship Id="rId4" Type="http://schemas.openxmlformats.org/officeDocument/2006/relationships/image" Target="../media/image6.gif"/><Relationship Id="rId9" Type="http://schemas.openxmlformats.org/officeDocument/2006/relationships/image" Target="../media/image12.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7.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gif"/><Relationship Id="rId11" Type="http://schemas.openxmlformats.org/officeDocument/2006/relationships/image" Target="../media/image22.png"/><Relationship Id="rId5" Type="http://schemas.openxmlformats.org/officeDocument/2006/relationships/image" Target="../media/image16.svg"/><Relationship Id="rId10" Type="http://schemas.openxmlformats.org/officeDocument/2006/relationships/image" Target="../media/image28.svg"/><Relationship Id="rId4" Type="http://schemas.openxmlformats.org/officeDocument/2006/relationships/image" Target="../media/image11.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24.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4.svg"/><Relationship Id="rId9"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0271" y="298141"/>
            <a:ext cx="3347007" cy="3391183"/>
          </a:xfrm>
          <a:prstGeom prst="rect">
            <a:avLst/>
          </a:prstGeom>
        </p:spPr>
      </p:pic>
      <p:pic>
        <p:nvPicPr>
          <p:cNvPr id="31" name="Picture 30"/>
          <p:cNvPicPr>
            <a:picLocks noChangeAspect="1"/>
          </p:cNvPicPr>
          <p:nvPr/>
        </p:nvPicPr>
        <p:blipFill>
          <a:blip r:embed="rId11"/>
          <a:stretch>
            <a:fillRect/>
          </a:stretch>
        </p:blipFill>
        <p:spPr>
          <a:xfrm>
            <a:off x="980547" y="1289837"/>
            <a:ext cx="6722439" cy="556816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xmlns="" id="{49EB508F-528C-3237-B6B8-385F2B84AFA6}"/>
              </a:ext>
            </a:extLst>
          </p:cNvPr>
          <p:cNvGrpSpPr/>
          <p:nvPr/>
        </p:nvGrpSpPr>
        <p:grpSpPr>
          <a:xfrm>
            <a:off x="804247" y="417067"/>
            <a:ext cx="10414938" cy="864178"/>
            <a:chOff x="1183342" y="1369567"/>
            <a:chExt cx="10414938" cy="864178"/>
          </a:xfrm>
        </p:grpSpPr>
        <p:sp>
          <p:nvSpPr>
            <p:cNvPr id="15" name="TextBox 14">
              <a:extLst>
                <a:ext uri="{FF2B5EF4-FFF2-40B4-BE49-F238E27FC236}">
                  <a16:creationId xmlns:a16="http://schemas.microsoft.com/office/drawing/2014/main" xmlns="" id="{2529B288-0874-4DC9-7464-C39B448964E9}"/>
                </a:ext>
              </a:extLst>
            </p:cNvPr>
            <p:cNvSpPr txBox="1"/>
            <p:nvPr/>
          </p:nvSpPr>
          <p:spPr>
            <a:xfrm>
              <a:off x="2000163" y="1464304"/>
              <a:ext cx="9598117" cy="769441"/>
            </a:xfrm>
            <a:prstGeom prst="rect">
              <a:avLst/>
            </a:prstGeom>
            <a:noFill/>
          </p:spPr>
          <p:txBody>
            <a:bodyPr wrap="square" rtlCol="0">
              <a:spAutoFit/>
            </a:bodyPr>
            <a:lstStyle/>
            <a:p>
              <a:r>
                <a:rPr lang="en-US" sz="4400" b="1" i="0" dirty="0">
                  <a:solidFill>
                    <a:srgbClr val="000000"/>
                  </a:solidFill>
                  <a:effectLst/>
                  <a:latin typeface="Cambria" panose="02040503050406030204" pitchFamily="18" charset="0"/>
                  <a:ea typeface="Cambria" panose="02040503050406030204" pitchFamily="18" charset="0"/>
                </a:rPr>
                <a:t>Hoàn </a:t>
              </a:r>
              <a:r>
                <a:rPr lang="en-US" sz="4400" b="1" i="0" dirty="0" err="1">
                  <a:solidFill>
                    <a:srgbClr val="000000"/>
                  </a:solidFill>
                  <a:effectLst/>
                  <a:latin typeface="Cambria" panose="02040503050406030204" pitchFamily="18" charset="0"/>
                  <a:ea typeface="Cambria" panose="02040503050406030204" pitchFamily="18" charset="0"/>
                </a:rPr>
                <a:t>thành</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bảng</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sau</a:t>
              </a:r>
              <a:r>
                <a:rPr lang="en-US" sz="4400" b="1" i="0" dirty="0">
                  <a:solidFill>
                    <a:srgbClr val="000000"/>
                  </a:solidFill>
                  <a:effectLst/>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xmlns=""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ea typeface="Cambria" panose="02040503050406030204" pitchFamily="18" charset="0"/>
                </a:rPr>
                <a:t>2</a:t>
              </a:r>
            </a:p>
          </p:txBody>
        </p:sp>
      </p:grpSp>
      <p:graphicFrame>
        <p:nvGraphicFramePr>
          <p:cNvPr id="10" name="Table 9">
            <a:extLst>
              <a:ext uri="{FF2B5EF4-FFF2-40B4-BE49-F238E27FC236}">
                <a16:creationId xmlns:a16="http://schemas.microsoft.com/office/drawing/2014/main" xmlns="" id="{D7572174-FF76-92A2-E3F4-208F70857A48}"/>
              </a:ext>
            </a:extLst>
          </p:cNvPr>
          <p:cNvGraphicFramePr>
            <a:graphicFrameLocks noGrp="1"/>
          </p:cNvGraphicFramePr>
          <p:nvPr>
            <p:extLst>
              <p:ext uri="{D42A27DB-BD31-4B8C-83A1-F6EECF244321}">
                <p14:modId xmlns:p14="http://schemas.microsoft.com/office/powerpoint/2010/main" val="760165502"/>
              </p:ext>
            </p:extLst>
          </p:nvPr>
        </p:nvGraphicFramePr>
        <p:xfrm>
          <a:off x="518160" y="1524000"/>
          <a:ext cx="11003280" cy="3581400"/>
        </p:xfrm>
        <a:graphic>
          <a:graphicData uri="http://schemas.openxmlformats.org/drawingml/2006/table">
            <a:tbl>
              <a:tblPr/>
              <a:tblGrid>
                <a:gridCol w="3667760">
                  <a:extLst>
                    <a:ext uri="{9D8B030D-6E8A-4147-A177-3AD203B41FA5}">
                      <a16:colId xmlns:a16="http://schemas.microsoft.com/office/drawing/2014/main" xmlns="" val="370211997"/>
                    </a:ext>
                  </a:extLst>
                </a:gridCol>
                <a:gridCol w="3667760">
                  <a:extLst>
                    <a:ext uri="{9D8B030D-6E8A-4147-A177-3AD203B41FA5}">
                      <a16:colId xmlns:a16="http://schemas.microsoft.com/office/drawing/2014/main" xmlns="" val="1465328664"/>
                    </a:ext>
                  </a:extLst>
                </a:gridCol>
                <a:gridCol w="3667760">
                  <a:extLst>
                    <a:ext uri="{9D8B030D-6E8A-4147-A177-3AD203B41FA5}">
                      <a16:colId xmlns:a16="http://schemas.microsoft.com/office/drawing/2014/main" xmlns="" val="1530881063"/>
                    </a:ext>
                  </a:extLst>
                </a:gridCol>
              </a:tblGrid>
              <a:tr h="838200">
                <a:tc>
                  <a:txBody>
                    <a:bodyPr/>
                    <a:lstStyle/>
                    <a:p>
                      <a:pPr algn="ctr"/>
                      <a:r>
                        <a:rPr lang="vi-VN" sz="3200" b="1" dirty="0">
                          <a:solidFill>
                            <a:srgbClr val="000000"/>
                          </a:solidFill>
                          <a:effectLst/>
                          <a:latin typeface="Cambria" panose="02040503050406030204" pitchFamily="18" charset="0"/>
                          <a:ea typeface="Cambria" panose="02040503050406030204" pitchFamily="18" charset="0"/>
                        </a:rPr>
                        <a:t>Hình lập phương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nhất</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hai</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351928046"/>
                  </a:ext>
                </a:extLst>
              </a:tr>
              <a:tr h="838200">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Độ</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dài</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cạnh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 dm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0,5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15765326"/>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xung quanh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52842397"/>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toàn phần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304025"/>
                  </a:ext>
                </a:extLst>
              </a:tr>
            </a:tbl>
          </a:graphicData>
        </a:graphic>
      </p:graphicFrame>
      <p:sp>
        <p:nvSpPr>
          <p:cNvPr id="11" name="Rectangle 10">
            <a:extLst>
              <a:ext uri="{FF2B5EF4-FFF2-40B4-BE49-F238E27FC236}">
                <a16:creationId xmlns:a16="http://schemas.microsoft.com/office/drawing/2014/main" xmlns="" id="{D7DC4AE7-6DE4-F187-34F7-2E3932998F5A}"/>
              </a:ext>
            </a:extLst>
          </p:cNvPr>
          <p:cNvSpPr/>
          <p:nvPr/>
        </p:nvSpPr>
        <p:spPr>
          <a:xfrm>
            <a:off x="5100320" y="337312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256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xmlns="" id="{08ACD5AC-E92C-2563-BC22-E53A2D5A854B}"/>
              </a:ext>
            </a:extLst>
          </p:cNvPr>
          <p:cNvSpPr/>
          <p:nvPr/>
        </p:nvSpPr>
        <p:spPr>
          <a:xfrm>
            <a:off x="5090160" y="430784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384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a16="http://schemas.microsoft.com/office/drawing/2014/main" xmlns="" id="{34FBC23B-750D-F5CF-CDD9-E3A790C8FAF1}"/>
              </a:ext>
            </a:extLst>
          </p:cNvPr>
          <p:cNvSpPr/>
          <p:nvPr/>
        </p:nvSpPr>
        <p:spPr>
          <a:xfrm>
            <a:off x="8544560" y="333248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xmlns="" id="{363488B5-FE11-3FA7-287D-06A996159013}"/>
              </a:ext>
            </a:extLst>
          </p:cNvPr>
          <p:cNvSpPr/>
          <p:nvPr/>
        </p:nvSpPr>
        <p:spPr>
          <a:xfrm>
            <a:off x="8615680" y="431800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1,5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326278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xmlns="" id="{49EB508F-528C-3237-B6B8-385F2B84AFA6}"/>
              </a:ext>
            </a:extLst>
          </p:cNvPr>
          <p:cNvGrpSpPr/>
          <p:nvPr/>
        </p:nvGrpSpPr>
        <p:grpSpPr>
          <a:xfrm>
            <a:off x="672167" y="521964"/>
            <a:ext cx="10547018" cy="1323439"/>
            <a:chOff x="1051262" y="1474464"/>
            <a:chExt cx="10547018" cy="1323439"/>
          </a:xfrm>
        </p:grpSpPr>
        <p:sp>
          <p:nvSpPr>
            <p:cNvPr id="15" name="TextBox 14">
              <a:extLst>
                <a:ext uri="{FF2B5EF4-FFF2-40B4-BE49-F238E27FC236}">
                  <a16:creationId xmlns:a16="http://schemas.microsoft.com/office/drawing/2014/main" xmlns="" id="{2529B288-0874-4DC9-7464-C39B448964E9}"/>
                </a:ext>
              </a:extLst>
            </p:cNvPr>
            <p:cNvSpPr txBox="1"/>
            <p:nvPr/>
          </p:nvSpPr>
          <p:spPr>
            <a:xfrm>
              <a:off x="2000163" y="1474464"/>
              <a:ext cx="9598117"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Nam làm một chiếc hộp từ hình khai triển dưới đây.</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xmlns="" id="{2392F78C-CCF8-BE98-6509-20305F080134}"/>
                </a:ext>
              </a:extLst>
            </p:cNvPr>
            <p:cNvSpPr/>
            <p:nvPr/>
          </p:nvSpPr>
          <p:spPr>
            <a:xfrm>
              <a:off x="1051262" y="15626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grpSp>
      <p:pic>
        <p:nvPicPr>
          <p:cNvPr id="3" name="Picture 2">
            <a:extLst>
              <a:ext uri="{FF2B5EF4-FFF2-40B4-BE49-F238E27FC236}">
                <a16:creationId xmlns:a16="http://schemas.microsoft.com/office/drawing/2014/main" xmlns="" id="{54591EBA-799B-7A1B-91A2-EBBA5E941449}"/>
              </a:ext>
            </a:extLst>
          </p:cNvPr>
          <p:cNvPicPr>
            <a:picLocks noChangeAspect="1"/>
          </p:cNvPicPr>
          <p:nvPr/>
        </p:nvPicPr>
        <p:blipFill>
          <a:blip r:embed="rId2"/>
          <a:stretch>
            <a:fillRect/>
          </a:stretch>
        </p:blipFill>
        <p:spPr>
          <a:xfrm>
            <a:off x="1217294" y="1914525"/>
            <a:ext cx="9582785" cy="3318010"/>
          </a:xfrm>
          <a:prstGeom prst="rect">
            <a:avLst/>
          </a:prstGeom>
        </p:spPr>
      </p:pic>
      <p:sp>
        <p:nvSpPr>
          <p:cNvPr id="4" name="TextBox 3">
            <a:extLst>
              <a:ext uri="{FF2B5EF4-FFF2-40B4-BE49-F238E27FC236}">
                <a16:creationId xmlns:a16="http://schemas.microsoft.com/office/drawing/2014/main" xmlns="" id="{569B9322-8E41-A48D-6E52-3BB4BCE355F8}"/>
              </a:ext>
            </a:extLst>
          </p:cNvPr>
          <p:cNvSpPr txBox="1"/>
          <p:nvPr/>
        </p:nvSpPr>
        <p:spPr>
          <a:xfrm>
            <a:off x="1554480" y="5567680"/>
            <a:ext cx="7792720"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Tính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thể</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tích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của</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chiếc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hộp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đó</a:t>
            </a: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0882959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xmlns="" id="{425BD6CE-E650-8C02-028D-EEC46F9AFB94}"/>
              </a:ext>
            </a:extLst>
          </p:cNvPr>
          <p:cNvSpPr txBox="1"/>
          <p:nvPr/>
        </p:nvSpPr>
        <p:spPr>
          <a:xfrm>
            <a:off x="741680" y="1148080"/>
            <a:ext cx="10861040" cy="4401205"/>
          </a:xfrm>
          <a:prstGeom prst="rect">
            <a:avLst/>
          </a:prstGeom>
          <a:noFill/>
        </p:spPr>
        <p:txBody>
          <a:bodyPr wrap="square" rtlCol="0">
            <a:spAutoFit/>
          </a:bodyPr>
          <a:lstStyle/>
          <a:p>
            <a:pPr algn="ctr"/>
            <a:r>
              <a:rPr lang="en-US" sz="4000" b="0" i="0" dirty="0" err="1" smtClean="0">
                <a:solidFill>
                  <a:srgbClr val="FF0000"/>
                </a:solidFill>
                <a:effectLst/>
                <a:latin typeface="Cambria" panose="02040503050406030204" pitchFamily="18" charset="0"/>
                <a:ea typeface="Cambria" panose="02040503050406030204" pitchFamily="18" charset="0"/>
              </a:rPr>
              <a:t>Bài</a:t>
            </a:r>
            <a:r>
              <a:rPr lang="en-US" sz="4000" b="0" i="0" dirty="0" smtClean="0">
                <a:solidFill>
                  <a:srgbClr val="FF0000"/>
                </a:solidFill>
                <a:effectLst/>
                <a:latin typeface="Cambria" panose="02040503050406030204" pitchFamily="18" charset="0"/>
                <a:ea typeface="Cambria" panose="02040503050406030204" pitchFamily="18" charset="0"/>
              </a:rPr>
              <a:t> </a:t>
            </a:r>
            <a:r>
              <a:rPr lang="en-US" sz="4000" b="0" i="0" dirty="0" err="1" smtClean="0">
                <a:solidFill>
                  <a:srgbClr val="FF0000"/>
                </a:solidFill>
                <a:effectLst/>
                <a:latin typeface="Cambria" panose="02040503050406030204" pitchFamily="18" charset="0"/>
                <a:ea typeface="Cambria" panose="02040503050406030204" pitchFamily="18" charset="0"/>
              </a:rPr>
              <a:t>giải</a:t>
            </a:r>
            <a:endParaRPr lang="en-US" sz="4000" b="0" i="0" dirty="0" smtClean="0">
              <a:solidFill>
                <a:srgbClr val="FF0000"/>
              </a:solidFill>
              <a:effectLst/>
              <a:latin typeface="Cambria" panose="02040503050406030204" pitchFamily="18" charset="0"/>
              <a:ea typeface="Cambria" panose="02040503050406030204" pitchFamily="18" charset="0"/>
            </a:endParaRPr>
          </a:p>
          <a:p>
            <a:pPr algn="just">
              <a:lnSpc>
                <a:spcPct val="150000"/>
              </a:lnSpc>
            </a:pPr>
            <a:r>
              <a:rPr lang="en-US" sz="4000" b="0" i="0" dirty="0" smtClean="0">
                <a:solidFill>
                  <a:srgbClr val="FF0000"/>
                </a:solidFill>
                <a:effectLst/>
                <a:latin typeface="Cambria" panose="02040503050406030204" pitchFamily="18" charset="0"/>
                <a:ea typeface="Cambria" panose="02040503050406030204" pitchFamily="18" charset="0"/>
              </a:rPr>
              <a:t>Theo </a:t>
            </a:r>
            <a:r>
              <a:rPr lang="en-US" sz="4000" b="0" i="0" dirty="0" err="1">
                <a:solidFill>
                  <a:srgbClr val="FF0000"/>
                </a:solidFill>
                <a:effectLst/>
                <a:latin typeface="Cambria" panose="02040503050406030204" pitchFamily="18" charset="0"/>
                <a:ea typeface="Cambria" panose="02040503050406030204" pitchFamily="18" charset="0"/>
              </a:rPr>
              <a:t>hình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khai</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triển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dài</a:t>
            </a:r>
            <a:r>
              <a:rPr lang="en-US" sz="4000" b="0" i="0" dirty="0">
                <a:solidFill>
                  <a:srgbClr val="FF0000"/>
                </a:solidFill>
                <a:effectLst/>
                <a:latin typeface="Cambria" panose="02040503050406030204" pitchFamily="18" charset="0"/>
                <a:ea typeface="Cambria" panose="02040503050406030204" pitchFamily="18" charset="0"/>
              </a:rPr>
              <a:t> 6 cm,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rộng</a:t>
            </a:r>
            <a:r>
              <a:rPr lang="en-US" sz="4000" b="0" i="0" dirty="0">
                <a:solidFill>
                  <a:srgbClr val="FF0000"/>
                </a:solidFill>
                <a:effectLst/>
                <a:latin typeface="Cambria" panose="02040503050406030204" pitchFamily="18" charset="0"/>
                <a:ea typeface="Cambria" panose="02040503050406030204" pitchFamily="18" charset="0"/>
              </a:rPr>
              <a:t> 3 cm </a:t>
            </a:r>
            <a:r>
              <a:rPr lang="en-US" sz="4000" b="0" i="0" dirty="0" err="1">
                <a:solidFill>
                  <a:srgbClr val="FF0000"/>
                </a:solidFill>
                <a:effectLst/>
                <a:latin typeface="Cambria" panose="02040503050406030204" pitchFamily="18" charset="0"/>
                <a:ea typeface="Cambria" panose="02040503050406030204" pitchFamily="18" charset="0"/>
              </a:rPr>
              <a:t>và</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cao</a:t>
            </a:r>
            <a:r>
              <a:rPr lang="en-US" sz="4000" b="0" i="0" dirty="0">
                <a:solidFill>
                  <a:srgbClr val="FF0000"/>
                </a:solidFill>
                <a:effectLst/>
                <a:latin typeface="Cambria" panose="02040503050406030204" pitchFamily="18" charset="0"/>
                <a:ea typeface="Cambria" panose="02040503050406030204" pitchFamily="18" charset="0"/>
              </a:rPr>
              <a:t> 3 cm.</a:t>
            </a:r>
          </a:p>
          <a:p>
            <a:pPr algn="ctr">
              <a:lnSpc>
                <a:spcPct val="150000"/>
              </a:lnSpc>
            </a:pPr>
            <a:r>
              <a:rPr lang="en-US" sz="4000" b="0" i="0" dirty="0" err="1">
                <a:solidFill>
                  <a:srgbClr val="FF0000"/>
                </a:solidFill>
                <a:effectLst/>
                <a:latin typeface="Cambria" panose="02040503050406030204" pitchFamily="18" charset="0"/>
                <a:ea typeface="Cambria" panose="02040503050406030204" pitchFamily="18" charset="0"/>
              </a:rPr>
              <a:t>Thể</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của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chiếc</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hộp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đó</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 6 × 3 × 3 = 54 (cm</a:t>
            </a:r>
            <a:r>
              <a:rPr lang="en-US" sz="4000" b="0" i="0" baseline="30000" dirty="0">
                <a:solidFill>
                  <a:srgbClr val="FF0000"/>
                </a:solidFill>
                <a:effectLst/>
                <a:latin typeface="Cambria" panose="02040503050406030204" pitchFamily="18" charset="0"/>
                <a:ea typeface="Cambria" panose="02040503050406030204" pitchFamily="18" charset="0"/>
              </a:rPr>
              <a:t>3</a:t>
            </a:r>
            <a:r>
              <a:rPr lang="en-US" sz="4000" b="0" i="0" dirty="0">
                <a:solidFill>
                  <a:srgbClr val="FF0000"/>
                </a:solidFill>
                <a:effectLst/>
                <a:latin typeface="Cambria" panose="02040503050406030204" pitchFamily="18" charset="0"/>
                <a:ea typeface="Cambria" panose="02040503050406030204" pitchFamily="18" charset="0"/>
              </a:rPr>
              <a:t>)</a:t>
            </a:r>
          </a:p>
          <a:p>
            <a:pPr algn="ctr">
              <a:lnSpc>
                <a:spcPct val="150000"/>
              </a:lnSpc>
            </a:pPr>
            <a:r>
              <a:rPr lang="en-US" sz="4000" b="0" i="0" dirty="0" err="1">
                <a:solidFill>
                  <a:srgbClr val="FF0000"/>
                </a:solidFill>
                <a:effectLst/>
                <a:latin typeface="Cambria" panose="02040503050406030204" pitchFamily="18" charset="0"/>
                <a:ea typeface="Cambria" panose="02040503050406030204" pitchFamily="18" charset="0"/>
              </a:rPr>
              <a:t>Đáp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54 cm</a:t>
            </a:r>
            <a:r>
              <a:rPr lang="en-US" sz="4000" b="0" i="0" baseline="30000" dirty="0">
                <a:solidFill>
                  <a:srgbClr val="FF0000"/>
                </a:solidFill>
                <a:effectLst/>
                <a:latin typeface="Cambria" panose="02040503050406030204" pitchFamily="18" charset="0"/>
                <a:ea typeface="Cambria" panose="02040503050406030204" pitchFamily="18" charset="0"/>
              </a:rPr>
              <a:t>3</a:t>
            </a:r>
            <a:r>
              <a:rPr lang="en-US" sz="40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8619703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xmlns="" id="{49EB508F-528C-3237-B6B8-385F2B84AFA6}"/>
              </a:ext>
            </a:extLst>
          </p:cNvPr>
          <p:cNvGrpSpPr/>
          <p:nvPr/>
        </p:nvGrpSpPr>
        <p:grpSpPr>
          <a:xfrm>
            <a:off x="672167" y="521964"/>
            <a:ext cx="10547018" cy="1569660"/>
            <a:chOff x="1051262" y="1474464"/>
            <a:chExt cx="10547018" cy="1569660"/>
          </a:xfrm>
        </p:grpSpPr>
        <p:sp>
          <p:nvSpPr>
            <p:cNvPr id="15" name="TextBox 14">
              <a:extLst>
                <a:ext uri="{FF2B5EF4-FFF2-40B4-BE49-F238E27FC236}">
                  <a16:creationId xmlns:a16="http://schemas.microsoft.com/office/drawing/2014/main" xmlns="" id="{2529B288-0874-4DC9-7464-C39B448964E9}"/>
                </a:ext>
              </a:extLst>
            </p:cNvPr>
            <p:cNvSpPr txBox="1"/>
            <p:nvPr/>
          </p:nvSpPr>
          <p:spPr>
            <a:xfrm>
              <a:off x="1831975" y="1474464"/>
              <a:ext cx="9766305"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Việt có một chiếc hộp gỗ (có nắp) dạng hình hộp chữ nhật có chiều dài 25 cm, chiều rộng 20 cm và chiều cao 10 cm. Việt đã sơn màu nâu lên các mặt xung quanh và màu vàng lên 2 mặt đáy của chiếc hộp đó. Tính diện tích phần được sơn màu nâu.</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xmlns="" id="{2392F78C-CCF8-BE98-6509-20305F080134}"/>
                </a:ext>
              </a:extLst>
            </p:cNvPr>
            <p:cNvSpPr/>
            <p:nvPr/>
          </p:nvSpPr>
          <p:spPr>
            <a:xfrm>
              <a:off x="1051262" y="15626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pic>
        <p:nvPicPr>
          <p:cNvPr id="5" name="Picture 4">
            <a:extLst>
              <a:ext uri="{FF2B5EF4-FFF2-40B4-BE49-F238E27FC236}">
                <a16:creationId xmlns:a16="http://schemas.microsoft.com/office/drawing/2014/main" xmlns="" id="{34626CB1-FBBA-0306-CDE0-2163E434C7B7}"/>
              </a:ext>
            </a:extLst>
          </p:cNvPr>
          <p:cNvPicPr>
            <a:picLocks noChangeAspect="1"/>
          </p:cNvPicPr>
          <p:nvPr/>
        </p:nvPicPr>
        <p:blipFill>
          <a:blip r:embed="rId2"/>
          <a:stretch>
            <a:fillRect/>
          </a:stretch>
        </p:blipFill>
        <p:spPr>
          <a:xfrm>
            <a:off x="7336155" y="2177415"/>
            <a:ext cx="4286250" cy="3295650"/>
          </a:xfrm>
          <a:prstGeom prst="rect">
            <a:avLst/>
          </a:prstGeom>
        </p:spPr>
      </p:pic>
      <p:sp>
        <p:nvSpPr>
          <p:cNvPr id="6" name="TextBox 5">
            <a:extLst>
              <a:ext uri="{FF2B5EF4-FFF2-40B4-BE49-F238E27FC236}">
                <a16:creationId xmlns:a16="http://schemas.microsoft.com/office/drawing/2014/main" xmlns="" id="{6B116AAD-E315-6DF7-946A-00B43C5360FC}"/>
              </a:ext>
            </a:extLst>
          </p:cNvPr>
          <p:cNvSpPr txBox="1"/>
          <p:nvPr/>
        </p:nvSpPr>
        <p:spPr>
          <a:xfrm>
            <a:off x="427355" y="2531599"/>
            <a:ext cx="6908800" cy="3170099"/>
          </a:xfrm>
          <a:prstGeom prst="rect">
            <a:avLst/>
          </a:prstGeom>
          <a:noFill/>
        </p:spPr>
        <p:txBody>
          <a:bodyPr wrap="square" rtlCol="0">
            <a:spAutoFit/>
          </a:bodyPr>
          <a:lstStyle/>
          <a:p>
            <a:pPr algn="ctr"/>
            <a:r>
              <a:rPr lang="en-US" sz="4000" b="1" i="0" dirty="0" err="1">
                <a:solidFill>
                  <a:srgbClr val="FF0000"/>
                </a:solidFill>
                <a:effectLst/>
                <a:latin typeface="Cambria" panose="02040503050406030204" pitchFamily="18" charset="0"/>
                <a:ea typeface="Cambria" panose="02040503050406030204" pitchFamily="18" charset="0"/>
              </a:rPr>
              <a:t>Bài</a:t>
            </a:r>
            <a:r>
              <a:rPr lang="vi-VN" sz="4000" b="1" i="0" dirty="0">
                <a:solidFill>
                  <a:srgbClr val="FF0000"/>
                </a:solidFill>
                <a:effectLst/>
                <a:latin typeface="Cambria" panose="02040503050406030204" pitchFamily="18" charset="0"/>
                <a:ea typeface="Cambria" panose="02040503050406030204" pitchFamily="18" charset="0"/>
              </a:rPr>
              <a:t> giải:</a:t>
            </a:r>
            <a:endParaRPr lang="vi-VN" sz="4000" b="0" i="0" dirty="0">
              <a:solidFill>
                <a:srgbClr val="FF0000"/>
              </a:solidFill>
              <a:effectLst/>
              <a:latin typeface="Cambria" panose="02040503050406030204" pitchFamily="18" charset="0"/>
              <a:ea typeface="Cambria" panose="02040503050406030204" pitchFamily="18" charset="0"/>
            </a:endParaRPr>
          </a:p>
          <a:p>
            <a:pPr algn="ctr"/>
            <a:r>
              <a:rPr lang="vi-VN" sz="4000" b="0" i="0" dirty="0">
                <a:solidFill>
                  <a:srgbClr val="FF0000"/>
                </a:solidFill>
                <a:effectLst/>
                <a:latin typeface="Cambria" panose="02040503050406030204" pitchFamily="18" charset="0"/>
                <a:ea typeface="Cambria" panose="02040503050406030204" pitchFamily="18" charset="0"/>
              </a:rPr>
              <a:t>Diện tích phần được sơn màu nâu là:</a:t>
            </a:r>
          </a:p>
          <a:p>
            <a:pPr algn="ctr"/>
            <a:r>
              <a:rPr lang="vi-VN" sz="4000" b="0" i="0" dirty="0">
                <a:solidFill>
                  <a:srgbClr val="FF0000"/>
                </a:solidFill>
                <a:effectLst/>
                <a:latin typeface="Cambria" panose="02040503050406030204" pitchFamily="18" charset="0"/>
                <a:ea typeface="Cambria" panose="02040503050406030204" pitchFamily="18" charset="0"/>
              </a:rPr>
              <a:t>(25 + 20) × 2 × 10 = 900 (cm</a:t>
            </a:r>
            <a:r>
              <a:rPr lang="vi-VN" sz="4000" b="0" i="0" baseline="30000" dirty="0">
                <a:solidFill>
                  <a:srgbClr val="FF0000"/>
                </a:solidFill>
                <a:effectLst/>
                <a:latin typeface="Cambria" panose="02040503050406030204" pitchFamily="18" charset="0"/>
                <a:ea typeface="Cambria" panose="02040503050406030204" pitchFamily="18" charset="0"/>
              </a:rPr>
              <a:t>2</a:t>
            </a:r>
            <a:r>
              <a:rPr lang="vi-VN" sz="4000" b="0" i="0" dirty="0">
                <a:solidFill>
                  <a:srgbClr val="FF0000"/>
                </a:solidFill>
                <a:effectLst/>
                <a:latin typeface="Cambria" panose="02040503050406030204" pitchFamily="18" charset="0"/>
                <a:ea typeface="Cambria" panose="02040503050406030204" pitchFamily="18" charset="0"/>
              </a:rPr>
              <a:t>)</a:t>
            </a:r>
          </a:p>
          <a:p>
            <a:pPr algn="r"/>
            <a:r>
              <a:rPr lang="vi-VN" sz="4000" b="0" i="0" dirty="0">
                <a:solidFill>
                  <a:srgbClr val="FF0000"/>
                </a:solidFill>
                <a:effectLst/>
                <a:latin typeface="Cambria" panose="02040503050406030204" pitchFamily="18" charset="0"/>
                <a:ea typeface="Cambria" panose="02040503050406030204" pitchFamily="18" charset="0"/>
              </a:rPr>
              <a:t>Đáp số: 900 cm</a:t>
            </a:r>
            <a:r>
              <a:rPr lang="vi-VN" sz="4000" b="0" i="0" baseline="30000" dirty="0">
                <a:solidFill>
                  <a:srgbClr val="FF0000"/>
                </a:solidFill>
                <a:effectLst/>
                <a:latin typeface="Cambria" panose="02040503050406030204" pitchFamily="18" charset="0"/>
                <a:ea typeface="Cambria" panose="02040503050406030204" pitchFamily="18" charset="0"/>
              </a:rPr>
              <a:t>2</a:t>
            </a:r>
            <a:r>
              <a:rPr lang="vi-VN" sz="40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306843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0" name="Freeform 3"/>
          <p:cNvSpPr/>
          <p:nvPr/>
        </p:nvSpPr>
        <p:spPr>
          <a:xfrm>
            <a:off x="6817190" y="-39599"/>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grpSp>
        <p:nvGrpSpPr>
          <p:cNvPr id="15" name="Group 14"/>
          <p:cNvGrpSpPr/>
          <p:nvPr/>
        </p:nvGrpSpPr>
        <p:grpSpPr>
          <a:xfrm>
            <a:off x="5892800" y="3961212"/>
            <a:ext cx="5923032" cy="1109817"/>
            <a:chOff x="6099905" y="723900"/>
            <a:chExt cx="10334924" cy="2743200"/>
          </a:xfrm>
        </p:grpSpPr>
        <p:sp>
          <p:nvSpPr>
            <p:cNvPr id="12"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4" name="Rectangle 13"/>
            <p:cNvSpPr/>
            <p:nvPr/>
          </p:nvSpPr>
          <p:spPr>
            <a:xfrm>
              <a:off x="7425200" y="1259083"/>
              <a:ext cx="7684331" cy="1749723"/>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Hoàn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thành</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tập</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6" name="Group 15"/>
          <p:cNvGrpSpPr/>
          <p:nvPr/>
        </p:nvGrpSpPr>
        <p:grpSpPr>
          <a:xfrm>
            <a:off x="5892800" y="1767007"/>
            <a:ext cx="5943600" cy="1828800"/>
            <a:chOff x="7141207" y="723900"/>
            <a:chExt cx="8382000" cy="2743200"/>
          </a:xfrm>
        </p:grpSpPr>
        <p:sp>
          <p:nvSpPr>
            <p:cNvPr id="17" name="Round Diagonal Corner Rectangle 11"/>
            <p:cNvSpPr/>
            <p:nvPr/>
          </p:nvSpPr>
          <p:spPr>
            <a:xfrm>
              <a:off x="7141207" y="723900"/>
              <a:ext cx="8382000"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8" name="Rectangle 17"/>
            <p:cNvSpPr/>
            <p:nvPr/>
          </p:nvSpPr>
          <p:spPr>
            <a:xfrm>
              <a:off x="7490041" y="1126004"/>
              <a:ext cx="7684332" cy="1985159"/>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Ghi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nhớ</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kiến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thức</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của</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học</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9" name="Group 18"/>
          <p:cNvGrpSpPr/>
          <p:nvPr/>
        </p:nvGrpSpPr>
        <p:grpSpPr>
          <a:xfrm>
            <a:off x="5869853" y="5466547"/>
            <a:ext cx="5908851" cy="1049437"/>
            <a:chOff x="6099905" y="723900"/>
            <a:chExt cx="10334924" cy="2743200"/>
          </a:xfrm>
        </p:grpSpPr>
        <p:sp>
          <p:nvSpPr>
            <p:cNvPr id="20"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21" name="Rectangle 20"/>
            <p:cNvSpPr/>
            <p:nvPr/>
          </p:nvSpPr>
          <p:spPr>
            <a:xfrm>
              <a:off x="7411762" y="1088839"/>
              <a:ext cx="7684331" cy="1850395"/>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Chuẩn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bị</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sau</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3" name="Group 12"/>
          <p:cNvGrpSpPr/>
          <p:nvPr/>
        </p:nvGrpSpPr>
        <p:grpSpPr>
          <a:xfrm>
            <a:off x="-87346" y="620887"/>
            <a:ext cx="5144022" cy="6354666"/>
            <a:chOff x="-808064" y="1088841"/>
            <a:chExt cx="7716033" cy="9531999"/>
          </a:xfrm>
        </p:grpSpPr>
        <p:sp>
          <p:nvSpPr>
            <p:cNvPr id="2" name="Freeform 8"/>
            <p:cNvSpPr/>
            <p:nvPr/>
          </p:nvSpPr>
          <p:spPr>
            <a:xfrm>
              <a:off x="-581334" y="1088841"/>
              <a:ext cx="7236424" cy="6420681"/>
            </a:xfrm>
            <a:custGeom>
              <a:avLst/>
              <a:gdLst/>
              <a:ahLst/>
              <a:cxnLst/>
              <a:rect l="l" t="t" r="r" b="b"/>
              <a:pathLst>
                <a:path w="7236424" h="6420681">
                  <a:moveTo>
                    <a:pt x="0" y="0"/>
                  </a:moveTo>
                  <a:lnTo>
                    <a:pt x="7236424" y="0"/>
                  </a:lnTo>
                  <a:lnTo>
                    <a:pt x="7236424" y="6420681"/>
                  </a:lnTo>
                  <a:lnTo>
                    <a:pt x="0" y="64206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1200">
                <a:solidFill>
                  <a:prstClr val="black"/>
                </a:solidFill>
                <a:latin typeface="Calibri"/>
              </a:endParaRPr>
            </a:p>
          </p:txBody>
        </p:sp>
        <p:grpSp>
          <p:nvGrpSpPr>
            <p:cNvPr id="3" name="Group 9"/>
            <p:cNvGrpSpPr/>
            <p:nvPr/>
          </p:nvGrpSpPr>
          <p:grpSpPr>
            <a:xfrm>
              <a:off x="-753915" y="6575147"/>
              <a:ext cx="7661884" cy="3194596"/>
              <a:chOff x="-198562" y="-28575"/>
              <a:chExt cx="2017945" cy="841375"/>
            </a:xfrm>
          </p:grpSpPr>
          <p:sp>
            <p:nvSpPr>
              <p:cNvPr id="4" name="Freeform 10"/>
              <p:cNvSpPr/>
              <p:nvPr/>
            </p:nvSpPr>
            <p:spPr>
              <a:xfrm>
                <a:off x="-198562" y="0"/>
                <a:ext cx="2017945" cy="295473"/>
              </a:xfrm>
              <a:custGeom>
                <a:avLst/>
                <a:gdLst/>
                <a:ahLst/>
                <a:cxnLst/>
                <a:rect l="l" t="t" r="r" b="b"/>
                <a:pathLst>
                  <a:path w="1819383" h="295473">
                    <a:moveTo>
                      <a:pt x="0" y="0"/>
                    </a:moveTo>
                    <a:lnTo>
                      <a:pt x="1819383" y="0"/>
                    </a:lnTo>
                    <a:lnTo>
                      <a:pt x="1819383" y="295473"/>
                    </a:lnTo>
                    <a:lnTo>
                      <a:pt x="0" y="295473"/>
                    </a:lnTo>
                    <a:close/>
                  </a:path>
                </a:pathLst>
              </a:custGeom>
              <a:solidFill>
                <a:srgbClr val="CE7D5F"/>
              </a:solidFill>
            </p:spPr>
            <p:txBody>
              <a:bodyPr/>
              <a:lstStyle/>
              <a:p>
                <a:pPr defTabSz="609630"/>
                <a:endParaRPr lang="en-US" sz="1200">
                  <a:solidFill>
                    <a:prstClr val="black"/>
                  </a:solidFill>
                  <a:latin typeface="Calibri"/>
                </a:endParaRPr>
              </a:p>
            </p:txBody>
          </p:sp>
          <p:sp>
            <p:nvSpPr>
              <p:cNvPr id="5" name="TextBox 11"/>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nvGrpSpPr>
            <p:cNvPr id="6" name="Group 16"/>
            <p:cNvGrpSpPr/>
            <p:nvPr/>
          </p:nvGrpSpPr>
          <p:grpSpPr>
            <a:xfrm>
              <a:off x="-808064" y="7805516"/>
              <a:ext cx="6907969" cy="2815324"/>
              <a:chOff x="0" y="0"/>
              <a:chExt cx="1819383" cy="741485"/>
            </a:xfrm>
          </p:grpSpPr>
          <p:sp>
            <p:nvSpPr>
              <p:cNvPr id="7" name="Freeform 17"/>
              <p:cNvSpPr/>
              <p:nvPr/>
            </p:nvSpPr>
            <p:spPr>
              <a:xfrm>
                <a:off x="0" y="0"/>
                <a:ext cx="1819383" cy="741485"/>
              </a:xfrm>
              <a:custGeom>
                <a:avLst/>
                <a:gdLst/>
                <a:ahLst/>
                <a:cxnLst/>
                <a:rect l="l" t="t" r="r" b="b"/>
                <a:pathLst>
                  <a:path w="1819383" h="741485">
                    <a:moveTo>
                      <a:pt x="0" y="0"/>
                    </a:moveTo>
                    <a:lnTo>
                      <a:pt x="1819383" y="0"/>
                    </a:lnTo>
                    <a:lnTo>
                      <a:pt x="1819383" y="741485"/>
                    </a:lnTo>
                    <a:lnTo>
                      <a:pt x="0" y="741485"/>
                    </a:lnTo>
                    <a:close/>
                  </a:path>
                </a:pathLst>
              </a:custGeom>
              <a:solidFill>
                <a:srgbClr val="EFB199"/>
              </a:solidFill>
            </p:spPr>
            <p:txBody>
              <a:bodyPr/>
              <a:lstStyle/>
              <a:p>
                <a:pPr defTabSz="609630"/>
                <a:endParaRPr lang="en-US" sz="1200">
                  <a:solidFill>
                    <a:prstClr val="black"/>
                  </a:solidFill>
                  <a:latin typeface="Calibri"/>
                </a:endParaRPr>
              </a:p>
            </p:txBody>
          </p:sp>
          <p:sp>
            <p:nvSpPr>
              <p:cNvPr id="8" name="TextBox 18"/>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sp>
        <p:nvSpPr>
          <p:cNvPr id="22" name="Freeform 5"/>
          <p:cNvSpPr/>
          <p:nvPr/>
        </p:nvSpPr>
        <p:spPr>
          <a:xfrm>
            <a:off x="4606926" y="262651"/>
            <a:ext cx="1466927" cy="1475448"/>
          </a:xfrm>
          <a:custGeom>
            <a:avLst/>
            <a:gdLst/>
            <a:ahLst/>
            <a:cxnLst/>
            <a:rect l="l" t="t" r="r" b="b"/>
            <a:pathLst>
              <a:path w="4246041" h="4114800">
                <a:moveTo>
                  <a:pt x="0" y="0"/>
                </a:moveTo>
                <a:lnTo>
                  <a:pt x="4246042" y="0"/>
                </a:lnTo>
                <a:lnTo>
                  <a:pt x="4246042"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pic>
        <p:nvPicPr>
          <p:cNvPr id="28" name="Picture 27"/>
          <p:cNvPicPr>
            <a:picLocks noChangeAspect="1"/>
          </p:cNvPicPr>
          <p:nvPr/>
        </p:nvPicPr>
        <p:blipFill>
          <a:blip r:embed="rId7"/>
          <a:stretch>
            <a:fillRect/>
          </a:stretch>
        </p:blipFill>
        <p:spPr>
          <a:xfrm>
            <a:off x="5219445" y="-10816"/>
            <a:ext cx="7112617" cy="2097206"/>
          </a:xfrm>
          <a:prstGeom prst="rect">
            <a:avLst/>
          </a:prstGeom>
        </p:spPr>
      </p:pic>
    </p:spTree>
    <p:extLst>
      <p:ext uri="{BB962C8B-B14F-4D97-AF65-F5344CB8AC3E}">
        <p14:creationId xmlns:p14="http://schemas.microsoft.com/office/powerpoint/2010/main" val="27987821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748" y="7845"/>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7565389" y="5205335"/>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264991" y="333674"/>
            <a:ext cx="6987604" cy="5415228"/>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grpSp>
        <p:nvGrpSpPr>
          <p:cNvPr id="26" name="Group 25"/>
          <p:cNvGrpSpPr/>
          <p:nvPr/>
        </p:nvGrpSpPr>
        <p:grpSpPr>
          <a:xfrm>
            <a:off x="7723899" y="921331"/>
            <a:ext cx="4312643" cy="4078713"/>
            <a:chOff x="9641265" y="669841"/>
            <a:chExt cx="7790832" cy="7716520"/>
          </a:xfrm>
        </p:grpSpPr>
        <p:sp>
          <p:nvSpPr>
            <p:cNvPr id="4" name="Freeform 4"/>
            <p:cNvSpPr/>
            <p:nvPr/>
          </p:nvSpPr>
          <p:spPr>
            <a:xfrm>
              <a:off x="9641265" y="669841"/>
              <a:ext cx="7618035" cy="7618035"/>
            </a:xfrm>
            <a:custGeom>
              <a:avLst/>
              <a:gdLst/>
              <a:ahLst/>
              <a:cxnLst/>
              <a:rect l="l" t="t" r="r" b="b"/>
              <a:pathLst>
                <a:path w="7618035" h="7618035">
                  <a:moveTo>
                    <a:pt x="0" y="0"/>
                  </a:moveTo>
                  <a:lnTo>
                    <a:pt x="7618035" y="0"/>
                  </a:lnTo>
                  <a:lnTo>
                    <a:pt x="7618035" y="7618035"/>
                  </a:lnTo>
                  <a:lnTo>
                    <a:pt x="0" y="761803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endParaRPr lang="en-US" sz="1200">
                <a:solidFill>
                  <a:prstClr val="black"/>
                </a:solidFill>
                <a:latin typeface="Calibri"/>
              </a:endParaRPr>
            </a:p>
          </p:txBody>
        </p:sp>
        <p:sp>
          <p:nvSpPr>
            <p:cNvPr id="5" name="AutoShape 5"/>
            <p:cNvSpPr/>
            <p:nvPr/>
          </p:nvSpPr>
          <p:spPr>
            <a:xfrm rot="5478342">
              <a:off x="12165378" y="3035529"/>
              <a:ext cx="2646009" cy="0"/>
            </a:xfrm>
            <a:prstGeom prst="line">
              <a:avLst/>
            </a:prstGeom>
            <a:ln w="238125" cap="flat">
              <a:solidFill>
                <a:srgbClr val="000000"/>
              </a:solidFill>
              <a:prstDash val="solid"/>
              <a:headEnd type="triangle" w="lg" len="med"/>
              <a:tailEnd type="none" w="sm" len="sm"/>
            </a:ln>
          </p:spPr>
          <p:txBody>
            <a:bodyPr/>
            <a:lstStyle/>
            <a:p>
              <a:pPr defTabSz="609630"/>
              <a:endParaRPr lang="en-US" sz="1200">
                <a:solidFill>
                  <a:prstClr val="black"/>
                </a:solidFill>
                <a:latin typeface="Calibri"/>
              </a:endParaRPr>
            </a:p>
          </p:txBody>
        </p:sp>
        <p:sp>
          <p:nvSpPr>
            <p:cNvPr id="6" name="AutoShape 6"/>
            <p:cNvSpPr/>
            <p:nvPr/>
          </p:nvSpPr>
          <p:spPr>
            <a:xfrm rot="-9050653">
              <a:off x="13241127" y="4647317"/>
              <a:ext cx="1548157" cy="0"/>
            </a:xfrm>
            <a:prstGeom prst="line">
              <a:avLst/>
            </a:prstGeom>
            <a:ln w="238125" cap="flat">
              <a:solidFill>
                <a:srgbClr val="000000"/>
              </a:solidFill>
              <a:prstDash val="solid"/>
              <a:headEnd type="triangle" w="lg" len="med"/>
              <a:tailEnd type="none" w="sm" len="sm"/>
            </a:ln>
          </p:spPr>
          <p:txBody>
            <a:bodyPr/>
            <a:lstStyle/>
            <a:p>
              <a:pPr defTabSz="609630"/>
              <a:endParaRPr lang="en-US" sz="1200">
                <a:solidFill>
                  <a:prstClr val="black"/>
                </a:solidFill>
                <a:latin typeface="Calibri"/>
              </a:endParaRPr>
            </a:p>
          </p:txBody>
        </p:sp>
        <p:sp>
          <p:nvSpPr>
            <p:cNvPr id="11" name="TextBox 11"/>
            <p:cNvSpPr txBox="1"/>
            <p:nvPr/>
          </p:nvSpPr>
          <p:spPr>
            <a:xfrm>
              <a:off x="13221925" y="950832"/>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12</a:t>
              </a:r>
            </a:p>
          </p:txBody>
        </p:sp>
        <p:sp>
          <p:nvSpPr>
            <p:cNvPr id="12" name="TextBox 12"/>
            <p:cNvSpPr txBox="1"/>
            <p:nvPr/>
          </p:nvSpPr>
          <p:spPr>
            <a:xfrm>
              <a:off x="13184767" y="7639826"/>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6</a:t>
              </a:r>
            </a:p>
          </p:txBody>
        </p:sp>
        <p:sp>
          <p:nvSpPr>
            <p:cNvPr id="13" name="TextBox 13"/>
            <p:cNvSpPr txBox="1"/>
            <p:nvPr/>
          </p:nvSpPr>
          <p:spPr>
            <a:xfrm>
              <a:off x="16600822" y="4201047"/>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3</a:t>
              </a:r>
            </a:p>
          </p:txBody>
        </p:sp>
        <p:sp>
          <p:nvSpPr>
            <p:cNvPr id="14" name="TextBox 14"/>
            <p:cNvSpPr txBox="1"/>
            <p:nvPr/>
          </p:nvSpPr>
          <p:spPr>
            <a:xfrm>
              <a:off x="9940118" y="4248674"/>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9</a:t>
              </a:r>
            </a:p>
          </p:txBody>
        </p:sp>
        <p:sp>
          <p:nvSpPr>
            <p:cNvPr id="15" name="TextBox 15"/>
            <p:cNvSpPr txBox="1"/>
            <p:nvPr/>
          </p:nvSpPr>
          <p:spPr>
            <a:xfrm>
              <a:off x="15062446" y="1390568"/>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a:t>
              </a:r>
            </a:p>
          </p:txBody>
        </p:sp>
        <p:sp>
          <p:nvSpPr>
            <p:cNvPr id="16" name="TextBox 16"/>
            <p:cNvSpPr txBox="1"/>
            <p:nvPr/>
          </p:nvSpPr>
          <p:spPr>
            <a:xfrm>
              <a:off x="16166135" y="2522770"/>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2</a:t>
              </a:r>
            </a:p>
          </p:txBody>
        </p:sp>
        <p:sp>
          <p:nvSpPr>
            <p:cNvPr id="17" name="TextBox 17"/>
            <p:cNvSpPr txBox="1"/>
            <p:nvPr/>
          </p:nvSpPr>
          <p:spPr>
            <a:xfrm>
              <a:off x="16131087" y="5970196"/>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4</a:t>
              </a:r>
            </a:p>
          </p:txBody>
        </p:sp>
        <p:sp>
          <p:nvSpPr>
            <p:cNvPr id="18" name="TextBox 18"/>
            <p:cNvSpPr txBox="1"/>
            <p:nvPr/>
          </p:nvSpPr>
          <p:spPr>
            <a:xfrm>
              <a:off x="14947814" y="7147539"/>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5</a:t>
              </a:r>
            </a:p>
          </p:txBody>
        </p:sp>
        <p:sp>
          <p:nvSpPr>
            <p:cNvPr id="19" name="TextBox 19"/>
            <p:cNvSpPr txBox="1"/>
            <p:nvPr/>
          </p:nvSpPr>
          <p:spPr>
            <a:xfrm>
              <a:off x="11607935" y="7166588"/>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7</a:t>
              </a:r>
            </a:p>
          </p:txBody>
        </p:sp>
        <p:sp>
          <p:nvSpPr>
            <p:cNvPr id="20" name="TextBox 20"/>
            <p:cNvSpPr txBox="1"/>
            <p:nvPr/>
          </p:nvSpPr>
          <p:spPr>
            <a:xfrm>
              <a:off x="10438561" y="6094021"/>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8</a:t>
              </a:r>
            </a:p>
          </p:txBody>
        </p:sp>
        <p:sp>
          <p:nvSpPr>
            <p:cNvPr id="21" name="TextBox 21"/>
            <p:cNvSpPr txBox="1"/>
            <p:nvPr/>
          </p:nvSpPr>
          <p:spPr>
            <a:xfrm>
              <a:off x="10355756" y="2560871"/>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10</a:t>
              </a:r>
            </a:p>
          </p:txBody>
        </p:sp>
        <p:sp>
          <p:nvSpPr>
            <p:cNvPr id="22" name="TextBox 22"/>
            <p:cNvSpPr txBox="1"/>
            <p:nvPr/>
          </p:nvSpPr>
          <p:spPr>
            <a:xfrm>
              <a:off x="11626984" y="1352467"/>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11</a:t>
              </a:r>
            </a:p>
          </p:txBody>
        </p:sp>
      </p:grpSp>
      <p:pic>
        <p:nvPicPr>
          <p:cNvPr id="25" name="Picture 25"/>
          <p:cNvPicPr>
            <a:picLocks noChangeAspect="1"/>
          </p:cNvPicPr>
          <p:nvPr/>
        </p:nvPicPr>
        <p:blipFill>
          <a:blip r:embed="rId11"/>
          <a:srcRect/>
          <a:stretch>
            <a:fillRect/>
          </a:stretch>
        </p:blipFill>
        <p:spPr>
          <a:xfrm rot="3915700">
            <a:off x="11000444" y="225420"/>
            <a:ext cx="814153" cy="799395"/>
          </a:xfrm>
          <a:prstGeom prst="rect">
            <a:avLst/>
          </a:prstGeom>
        </p:spPr>
      </p:pic>
      <p:pic>
        <p:nvPicPr>
          <p:cNvPr id="10" name="Picture 10"/>
          <p:cNvPicPr>
            <a:picLocks noChangeAspect="1"/>
          </p:cNvPicPr>
          <p:nvPr/>
        </p:nvPicPr>
        <p:blipFill>
          <a:blip r:embed="rId11"/>
          <a:srcRect/>
          <a:stretch>
            <a:fillRect/>
          </a:stretch>
        </p:blipFill>
        <p:spPr>
          <a:xfrm rot="-2700000">
            <a:off x="7630483" y="471931"/>
            <a:ext cx="814153" cy="799395"/>
          </a:xfrm>
          <a:prstGeom prst="rect">
            <a:avLst/>
          </a:prstGeom>
        </p:spPr>
      </p:pic>
      <p:pic>
        <p:nvPicPr>
          <p:cNvPr id="31" name="Picture 30"/>
          <p:cNvPicPr>
            <a:picLocks noChangeAspect="1"/>
          </p:cNvPicPr>
          <p:nvPr/>
        </p:nvPicPr>
        <p:blipFill>
          <a:blip r:embed="rId12"/>
          <a:stretch>
            <a:fillRect/>
          </a:stretch>
        </p:blipFill>
        <p:spPr>
          <a:xfrm>
            <a:off x="61477" y="1569247"/>
            <a:ext cx="7393057" cy="443827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748" y="7845"/>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pic>
        <p:nvPicPr>
          <p:cNvPr id="25" name="Picture 25"/>
          <p:cNvPicPr>
            <a:picLocks noChangeAspect="1"/>
          </p:cNvPicPr>
          <p:nvPr/>
        </p:nvPicPr>
        <p:blipFill>
          <a:blip r:embed="rId4"/>
          <a:srcRect/>
          <a:stretch>
            <a:fillRect/>
          </a:stretch>
        </p:blipFill>
        <p:spPr>
          <a:xfrm rot="3915700">
            <a:off x="11000444" y="225420"/>
            <a:ext cx="814153" cy="799395"/>
          </a:xfrm>
          <a:prstGeom prst="rect">
            <a:avLst/>
          </a:prstGeom>
        </p:spPr>
      </p:pic>
      <p:pic>
        <p:nvPicPr>
          <p:cNvPr id="10" name="Picture 10"/>
          <p:cNvPicPr>
            <a:picLocks noChangeAspect="1"/>
          </p:cNvPicPr>
          <p:nvPr/>
        </p:nvPicPr>
        <p:blipFill>
          <a:blip r:embed="rId4"/>
          <a:srcRect/>
          <a:stretch>
            <a:fillRect/>
          </a:stretch>
        </p:blipFill>
        <p:spPr>
          <a:xfrm rot="-2700000">
            <a:off x="7630483" y="471931"/>
            <a:ext cx="814153" cy="799395"/>
          </a:xfrm>
          <a:prstGeom prst="rect">
            <a:avLst/>
          </a:prstGeom>
        </p:spPr>
      </p:pic>
      <p:sp>
        <p:nvSpPr>
          <p:cNvPr id="37" name="Freeform 4">
            <a:hlinkClick r:id="rId5" action="ppaction://hlinksldjump"/>
          </p:cNvPr>
          <p:cNvSpPr/>
          <p:nvPr/>
        </p:nvSpPr>
        <p:spPr>
          <a:xfrm>
            <a:off x="-1168400" y="4804239"/>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pic>
        <p:nvPicPr>
          <p:cNvPr id="23" name="Picture 22">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900" b="92891" l="34452" r="65753"/>
                    </a14:imgEffect>
                  </a14:imgLayer>
                </a14:imgProps>
              </a:ext>
              <a:ext uri="{28A0092B-C50C-407E-A947-70E740481C1C}">
                <a14:useLocalDpi xmlns:a14="http://schemas.microsoft.com/office/drawing/2010/main" val="0"/>
              </a:ext>
            </a:extLst>
          </a:blip>
          <a:srcRect l="33834" r="33084"/>
          <a:stretch/>
        </p:blipFill>
        <p:spPr>
          <a:xfrm>
            <a:off x="559295" y="2463796"/>
            <a:ext cx="2769138" cy="3671206"/>
          </a:xfrm>
          <a:prstGeom prst="rect">
            <a:avLst/>
          </a:prstGeom>
        </p:spPr>
      </p:pic>
      <p:pic>
        <p:nvPicPr>
          <p:cNvPr id="24" name="Picture 23">
            <a:hlinkClick r:id="rId11" action="ppaction://hlinksldjump"/>
          </p:cNvPr>
          <p:cNvPicPr>
            <a:picLocks noChangeAspect="1"/>
          </p:cNvPicPr>
          <p:nvPr/>
        </p:nvPicPr>
        <p:blipFill rotWithShape="1">
          <a:blip r:embed="rId12"/>
          <a:srcRect l="16282" t="20389" r="20364" b="12634"/>
          <a:stretch/>
        </p:blipFill>
        <p:spPr>
          <a:xfrm>
            <a:off x="4462975" y="2771872"/>
            <a:ext cx="2844800" cy="3251200"/>
          </a:xfrm>
          <a:prstGeom prst="rect">
            <a:avLst/>
          </a:prstGeom>
        </p:spPr>
      </p:pic>
      <p:pic>
        <p:nvPicPr>
          <p:cNvPr id="36" name="Picture 35">
            <a:hlinkClick r:id="rId13" action="ppaction://hlinksldjump"/>
          </p:cNvPr>
          <p:cNvPicPr>
            <a:picLocks noChangeAspect="1"/>
          </p:cNvPicPr>
          <p:nvPr/>
        </p:nvPicPr>
        <p:blipFill rotWithShape="1">
          <a:blip r:embed="rId14"/>
          <a:srcRect l="25911" t="31219" r="17089" b="14241"/>
          <a:stretch/>
        </p:blipFill>
        <p:spPr>
          <a:xfrm>
            <a:off x="8953180" y="2989224"/>
            <a:ext cx="2654006" cy="2816496"/>
          </a:xfrm>
          <a:prstGeom prst="rect">
            <a:avLst/>
          </a:prstGeom>
        </p:spPr>
      </p:pic>
      <p:grpSp>
        <p:nvGrpSpPr>
          <p:cNvPr id="40" name="Group 39"/>
          <p:cNvGrpSpPr/>
          <p:nvPr/>
        </p:nvGrpSpPr>
        <p:grpSpPr>
          <a:xfrm>
            <a:off x="2447380" y="246091"/>
            <a:ext cx="7760097" cy="2451864"/>
            <a:chOff x="3671069" y="369136"/>
            <a:chExt cx="11640146" cy="3677796"/>
          </a:xfrm>
        </p:grpSpPr>
        <p:sp>
          <p:nvSpPr>
            <p:cNvPr id="38" name="Round Diagonal Corner Rectangle 11"/>
            <p:cNvSpPr/>
            <p:nvPr/>
          </p:nvSpPr>
          <p:spPr>
            <a:xfrm>
              <a:off x="3671069" y="369136"/>
              <a:ext cx="11640146" cy="3677796"/>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39" name="Rectangle 38"/>
            <p:cNvSpPr/>
            <p:nvPr/>
          </p:nvSpPr>
          <p:spPr>
            <a:xfrm>
              <a:off x="4354402" y="953088"/>
              <a:ext cx="10526736" cy="2631489"/>
            </a:xfrm>
            <a:prstGeom prst="rect">
              <a:avLst/>
            </a:prstGeom>
          </p:spPr>
          <p:txBody>
            <a:bodyPr wrap="square">
              <a:spAutoFit/>
            </a:bodyPr>
            <a:lstStyle/>
            <a:p>
              <a:pPr algn="ctr" defTabSz="609630"/>
              <a:r>
                <a:rPr lang="en-US" sz="3600" dirty="0" err="1">
                  <a:solidFill>
                    <a:srgbClr val="F93568"/>
                  </a:solidFill>
                  <a:latin typeface="Cambria" panose="02040503050406030204" pitchFamily="18" charset="0"/>
                  <a:ea typeface="Cambria" panose="02040503050406030204" pitchFamily="18" charset="0"/>
                </a:rPr>
                <a:t>Hãy</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chọn</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chiếc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đồng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hồ</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mình</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thích</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trả</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lời</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câu</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hỏi</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để</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nhận</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được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chiếc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đồng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hồ</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dễ</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thương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đó</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nhé</a:t>
              </a:r>
              <a:r>
                <a:rPr lang="en-US" sz="3600" dirty="0">
                  <a:solidFill>
                    <a:srgbClr val="F93568"/>
                  </a:solidFill>
                  <a:latin typeface="Cambria" panose="02040503050406030204" pitchFamily="18" charset="0"/>
                  <a:ea typeface="Cambria" panose="02040503050406030204" pitchFamily="18" charset="0"/>
                </a:rPr>
                <a:t>!</a:t>
              </a:r>
              <a:endParaRPr lang="en-GB" sz="1200" dirty="0">
                <a:solidFill>
                  <a:prstClr val="black"/>
                </a:solidFill>
                <a:latin typeface="Calibri"/>
              </a:endParaRPr>
            </a:p>
          </p:txBody>
        </p:sp>
      </p:grpSp>
      <p:sp>
        <p:nvSpPr>
          <p:cNvPr id="4" name="Rectangle: Rounded Corners 3">
            <a:hlinkClick r:id="rId15" action="ppaction://hlinksldjump"/>
            <a:extLst>
              <a:ext uri="{FF2B5EF4-FFF2-40B4-BE49-F238E27FC236}">
                <a16:creationId xmlns:a16="http://schemas.microsoft.com/office/drawing/2014/main" xmlns="" id="{1B334A3C-44B0-AB05-0B49-166266AA3D8E}"/>
              </a:ext>
            </a:extLst>
          </p:cNvPr>
          <p:cNvSpPr/>
          <p:nvPr/>
        </p:nvSpPr>
        <p:spPr>
          <a:xfrm>
            <a:off x="304800" y="133350"/>
            <a:ext cx="1190625" cy="4286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1249919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nodeType="clickEffect">
                                  <p:stCondLst>
                                    <p:cond delay="0"/>
                                  </p:stCondLst>
                                  <p:childTnLst>
                                    <p:animEffect transition="out" filter="fade">
                                      <p:cBhvr>
                                        <p:cTn id="28" dur="1000"/>
                                        <p:tgtEl>
                                          <p:spTgt spid="40"/>
                                        </p:tgtEl>
                                      </p:cBhvr>
                                    </p:animEffect>
                                    <p:anim calcmode="lin" valueType="num">
                                      <p:cBhvr>
                                        <p:cTn id="29" dur="1000"/>
                                        <p:tgtEl>
                                          <p:spTgt spid="40"/>
                                        </p:tgtEl>
                                        <p:attrNameLst>
                                          <p:attrName>ppt_x</p:attrName>
                                        </p:attrNameLst>
                                      </p:cBhvr>
                                      <p:tavLst>
                                        <p:tav tm="0">
                                          <p:val>
                                            <p:strVal val="ppt_x"/>
                                          </p:val>
                                        </p:tav>
                                        <p:tav tm="100000">
                                          <p:val>
                                            <p:strVal val="ppt_x"/>
                                          </p:val>
                                        </p:tav>
                                      </p:tavLst>
                                    </p:anim>
                                    <p:anim calcmode="lin" valueType="num">
                                      <p:cBhvr>
                                        <p:cTn id="30" dur="1000"/>
                                        <p:tgtEl>
                                          <p:spTgt spid="40"/>
                                        </p:tgtEl>
                                        <p:attrNameLst>
                                          <p:attrName>ppt_y</p:attrName>
                                        </p:attrNameLst>
                                      </p:cBhvr>
                                      <p:tavLst>
                                        <p:tav tm="0">
                                          <p:val>
                                            <p:strVal val="ppt_y"/>
                                          </p:val>
                                        </p:tav>
                                        <p:tav tm="100000">
                                          <p:val>
                                            <p:strVal val="ppt_y+.1"/>
                                          </p:val>
                                        </p:tav>
                                      </p:tavLst>
                                    </p:anim>
                                    <p:set>
                                      <p:cBhvr>
                                        <p:cTn id="31" dur="1" fill="hold">
                                          <p:stCondLst>
                                            <p:cond delay="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23"/>
                                        </p:tgtEl>
                                      </p:cBhvr>
                                    </p:animEffect>
                                    <p:anim calcmode="lin" valueType="num">
                                      <p:cBhvr>
                                        <p:cTn id="37" dur="1000"/>
                                        <p:tgtEl>
                                          <p:spTgt spid="23"/>
                                        </p:tgtEl>
                                        <p:attrNameLst>
                                          <p:attrName>ppt_x</p:attrName>
                                        </p:attrNameLst>
                                      </p:cBhvr>
                                      <p:tavLst>
                                        <p:tav tm="0">
                                          <p:val>
                                            <p:strVal val="ppt_x"/>
                                          </p:val>
                                        </p:tav>
                                        <p:tav tm="100000">
                                          <p:val>
                                            <p:strVal val="ppt_x"/>
                                          </p:val>
                                        </p:tav>
                                      </p:tavLst>
                                    </p:anim>
                                    <p:anim calcmode="lin" valueType="num">
                                      <p:cBhvr>
                                        <p:cTn id="38" dur="1000"/>
                                        <p:tgtEl>
                                          <p:spTgt spid="23"/>
                                        </p:tgtEl>
                                        <p:attrNameLst>
                                          <p:attrName>ppt_y</p:attrName>
                                        </p:attrNameLst>
                                      </p:cBhvr>
                                      <p:tavLst>
                                        <p:tav tm="0">
                                          <p:val>
                                            <p:strVal val="ppt_y"/>
                                          </p:val>
                                        </p:tav>
                                        <p:tav tm="100000">
                                          <p:val>
                                            <p:strVal val="ppt_y+.1"/>
                                          </p:val>
                                        </p:tav>
                                      </p:tavLst>
                                    </p:anim>
                                    <p:set>
                                      <p:cBhvr>
                                        <p:cTn id="39"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0" restart="whenNotActive" fill="hold" evtFilter="cancelBubble" nodeType="interactiveSeq">
                <p:stCondLst>
                  <p:cond evt="onClick" delay="0">
                    <p:tgtEl>
                      <p:spTgt spid="24"/>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24"/>
                                        </p:tgtEl>
                                      </p:cBhvr>
                                    </p:animEffect>
                                    <p:anim calcmode="lin" valueType="num">
                                      <p:cBhvr>
                                        <p:cTn id="45" dur="1000"/>
                                        <p:tgtEl>
                                          <p:spTgt spid="24"/>
                                        </p:tgtEl>
                                        <p:attrNameLst>
                                          <p:attrName>ppt_x</p:attrName>
                                        </p:attrNameLst>
                                      </p:cBhvr>
                                      <p:tavLst>
                                        <p:tav tm="0">
                                          <p:val>
                                            <p:strVal val="ppt_x"/>
                                          </p:val>
                                        </p:tav>
                                        <p:tav tm="100000">
                                          <p:val>
                                            <p:strVal val="ppt_x"/>
                                          </p:val>
                                        </p:tav>
                                      </p:tavLst>
                                    </p:anim>
                                    <p:anim calcmode="lin" valueType="num">
                                      <p:cBhvr>
                                        <p:cTn id="46" dur="1000"/>
                                        <p:tgtEl>
                                          <p:spTgt spid="24"/>
                                        </p:tgtEl>
                                        <p:attrNameLst>
                                          <p:attrName>ppt_y</p:attrName>
                                        </p:attrNameLst>
                                      </p:cBhvr>
                                      <p:tavLst>
                                        <p:tav tm="0">
                                          <p:val>
                                            <p:strVal val="ppt_y"/>
                                          </p:val>
                                        </p:tav>
                                        <p:tav tm="100000">
                                          <p:val>
                                            <p:strVal val="ppt_y+.1"/>
                                          </p:val>
                                        </p:tav>
                                      </p:tavLst>
                                    </p:anim>
                                    <p:set>
                                      <p:cBhvr>
                                        <p:cTn id="47"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8" restart="whenNotActive" fill="hold" evtFilter="cancelBubble" nodeType="interactiveSeq">
                <p:stCondLst>
                  <p:cond evt="onClick" delay="0">
                    <p:tgtEl>
                      <p:spTgt spid="36"/>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36"/>
                                        </p:tgtEl>
                                      </p:cBhvr>
                                    </p:animEffect>
                                    <p:anim calcmode="lin" valueType="num">
                                      <p:cBhvr>
                                        <p:cTn id="53" dur="1000"/>
                                        <p:tgtEl>
                                          <p:spTgt spid="36"/>
                                        </p:tgtEl>
                                        <p:attrNameLst>
                                          <p:attrName>ppt_x</p:attrName>
                                        </p:attrNameLst>
                                      </p:cBhvr>
                                      <p:tavLst>
                                        <p:tav tm="0">
                                          <p:val>
                                            <p:strVal val="ppt_x"/>
                                          </p:val>
                                        </p:tav>
                                        <p:tav tm="100000">
                                          <p:val>
                                            <p:strVal val="ppt_x"/>
                                          </p:val>
                                        </p:tav>
                                      </p:tavLst>
                                    </p:anim>
                                    <p:anim calcmode="lin" valueType="num">
                                      <p:cBhvr>
                                        <p:cTn id="54" dur="1000"/>
                                        <p:tgtEl>
                                          <p:spTgt spid="36"/>
                                        </p:tgtEl>
                                        <p:attrNameLst>
                                          <p:attrName>ppt_y</p:attrName>
                                        </p:attrNameLst>
                                      </p:cBhvr>
                                      <p:tavLst>
                                        <p:tav tm="0">
                                          <p:val>
                                            <p:strVal val="ppt_y"/>
                                          </p:val>
                                        </p:tav>
                                        <p:tav tm="100000">
                                          <p:val>
                                            <p:strVal val="ppt_y+.1"/>
                                          </p:val>
                                        </p:tav>
                                      </p:tavLst>
                                    </p:anim>
                                    <p:set>
                                      <p:cBhvr>
                                        <p:cTn id="55"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3147" y="-41310"/>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6" name="Group 5">
            <a:extLst>
              <a:ext uri="{FF2B5EF4-FFF2-40B4-BE49-F238E27FC236}">
                <a16:creationId xmlns:a16="http://schemas.microsoft.com/office/drawing/2014/main" xmlns="" id="{3A6CE1CD-D9CC-5831-4EA9-D16BF633B427}"/>
              </a:ext>
            </a:extLst>
          </p:cNvPr>
          <p:cNvGrpSpPr/>
          <p:nvPr/>
        </p:nvGrpSpPr>
        <p:grpSpPr>
          <a:xfrm>
            <a:off x="520700" y="2728456"/>
            <a:ext cx="5646420" cy="3072903"/>
            <a:chOff x="2027751" y="3724137"/>
            <a:chExt cx="4165600" cy="1270000"/>
          </a:xfrm>
        </p:grpSpPr>
        <p:sp>
          <p:nvSpPr>
            <p:cNvPr id="4" name="Rounded Rectangle 3"/>
            <p:cNvSpPr/>
            <p:nvPr/>
          </p:nvSpPr>
          <p:spPr>
            <a:xfrm>
              <a:off x="2027751" y="3724137"/>
              <a:ext cx="4165600" cy="1270000"/>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36" name="Rectangle 35"/>
            <p:cNvSpPr/>
            <p:nvPr/>
          </p:nvSpPr>
          <p:spPr>
            <a:xfrm>
              <a:off x="2233788" y="3758646"/>
              <a:ext cx="3913274" cy="1182969"/>
            </a:xfrm>
            <a:prstGeom prst="rect">
              <a:avLst/>
            </a:prstGeom>
          </p:spPr>
          <p:txBody>
            <a:bodyPr wrap="square">
              <a:spAutoFit/>
            </a:bodyPr>
            <a:lstStyle/>
            <a:p>
              <a:pPr algn="ctr" defTabSz="609630"/>
              <a:r>
                <a:rPr lang="vi-VN" sz="3600" b="1" dirty="0">
                  <a:solidFill>
                    <a:srgbClr val="2B1A55"/>
                  </a:solidFill>
                  <a:latin typeface="Cambria" panose="02040503050406030204" pitchFamily="18" charset="0"/>
                  <a:ea typeface="Cambria" panose="02040503050406030204" pitchFamily="18" charset="0"/>
                </a:rPr>
                <a:t>Để tính diện tích xung quanh của hình hộp chữ nhật ta lấy chu vi mặt đáy nhân với chiều cao (cùng đơn vị đo).</a:t>
              </a:r>
            </a:p>
          </p:txBody>
        </p:sp>
      </p:grpSp>
      <p:grpSp>
        <p:nvGrpSpPr>
          <p:cNvPr id="11" name="Group 10"/>
          <p:cNvGrpSpPr/>
          <p:nvPr/>
        </p:nvGrpSpPr>
        <p:grpSpPr>
          <a:xfrm>
            <a:off x="-496101" y="-180969"/>
            <a:ext cx="12142359" cy="2958849"/>
            <a:chOff x="-744153" y="-271454"/>
            <a:chExt cx="18213539" cy="4438273"/>
          </a:xfrm>
        </p:grpSpPr>
        <p:grpSp>
          <p:nvGrpSpPr>
            <p:cNvPr id="14" name="Group 13"/>
            <p:cNvGrpSpPr/>
            <p:nvPr/>
          </p:nvGrpSpPr>
          <p:grpSpPr>
            <a:xfrm>
              <a:off x="762000" y="440325"/>
              <a:ext cx="16707386" cy="2545761"/>
              <a:chOff x="6119557" y="531862"/>
              <a:chExt cx="10334924" cy="3445557"/>
            </a:xfrm>
          </p:grpSpPr>
          <p:sp>
            <p:nvSpPr>
              <p:cNvPr id="15" name="Round Diagonal Corner Rectangle 11"/>
              <p:cNvSpPr/>
              <p:nvPr/>
            </p:nvSpPr>
            <p:spPr>
              <a:xfrm>
                <a:off x="6119557" y="531862"/>
                <a:ext cx="10334924" cy="3445557"/>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6725256" y="965491"/>
                <a:ext cx="8871481" cy="2936747"/>
              </a:xfrm>
              <a:prstGeom prst="rect">
                <a:avLst/>
              </a:prstGeom>
            </p:spPr>
            <p:txBody>
              <a:bodyPr wrap="square">
                <a:spAutoFit/>
              </a:bodyPr>
              <a:lstStyle/>
              <a:p>
                <a:pPr algn="ctr" defTabSz="609630"/>
                <a:r>
                  <a:rPr lang="en-US" sz="4400" dirty="0" err="1">
                    <a:solidFill>
                      <a:srgbClr val="002060"/>
                    </a:solidFill>
                    <a:latin typeface="Cambria" panose="02040503050406030204" pitchFamily="18" charset="0"/>
                    <a:ea typeface="Cambria" panose="02040503050406030204" pitchFamily="18" charset="0"/>
                  </a:rPr>
                  <a:t>Nêu</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cách</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tính</a:t>
                </a:r>
                <a:r>
                  <a:rPr lang="en-US" sz="4400" dirty="0">
                    <a:solidFill>
                      <a:srgbClr val="002060"/>
                    </a:solidFill>
                    <a:latin typeface="Cambria" panose="02040503050406030204" pitchFamily="18" charset="0"/>
                    <a:ea typeface="Cambria" panose="02040503050406030204" pitchFamily="18" charset="0"/>
                  </a:rPr>
                  <a:t> d</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iện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tích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xung</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quanh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hình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hộp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chữ</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nhật</a:t>
                </a:r>
                <a:endParaRPr lang="en-US" sz="4400" b="1" dirty="0">
                  <a:solidFill>
                    <a:srgbClr val="F93568"/>
                  </a:solidFill>
                  <a:latin typeface="Cambria" panose="02040503050406030204" pitchFamily="18" charset="0"/>
                  <a:ea typeface="Cambria" panose="02040503050406030204" pitchFamily="18" charset="0"/>
                </a:endParaRPr>
              </a:p>
            </p:txBody>
          </p:sp>
        </p:grpSp>
        <p:pic>
          <p:nvPicPr>
            <p:cNvPr id="10" name="Picture 9"/>
            <p:cNvPicPr>
              <a:picLocks noChangeAspect="1"/>
            </p:cNvPicPr>
            <p:nvPr/>
          </p:nvPicPr>
          <p:blipFill>
            <a:blip r:embed="rId5"/>
            <a:stretch>
              <a:fillRect/>
            </a:stretch>
          </p:blipFill>
          <p:spPr>
            <a:xfrm>
              <a:off x="-744153" y="-271454"/>
              <a:ext cx="3279932" cy="4438273"/>
            </a:xfrm>
            <a:prstGeom prst="rect">
              <a:avLst/>
            </a:prstGeom>
          </p:spPr>
        </p:pic>
      </p:grpSp>
      <p:pic>
        <p:nvPicPr>
          <p:cNvPr id="41" name="Picture 40">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900" b="92891" l="34452" r="65753"/>
                    </a14:imgEffect>
                  </a14:imgLayer>
                </a14:imgProps>
              </a:ext>
              <a:ext uri="{28A0092B-C50C-407E-A947-70E740481C1C}">
                <a14:useLocalDpi xmlns:a14="http://schemas.microsoft.com/office/drawing/2010/main" val="0"/>
              </a:ext>
            </a:extLst>
          </a:blip>
          <a:srcRect l="33834" r="33084"/>
          <a:stretch/>
        </p:blipFill>
        <p:spPr>
          <a:xfrm>
            <a:off x="6489139" y="1922817"/>
            <a:ext cx="3938075" cy="5220933"/>
          </a:xfrm>
          <a:prstGeom prst="rect">
            <a:avLst/>
          </a:prstGeom>
        </p:spPr>
      </p:pic>
    </p:spTree>
    <p:extLst>
      <p:ext uri="{BB962C8B-B14F-4D97-AF65-F5344CB8AC3E}">
        <p14:creationId xmlns:p14="http://schemas.microsoft.com/office/powerpoint/2010/main" val="28229576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34097" y="463515"/>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14" name="Group 13"/>
          <p:cNvGrpSpPr/>
          <p:nvPr/>
        </p:nvGrpSpPr>
        <p:grpSpPr>
          <a:xfrm>
            <a:off x="508000" y="293550"/>
            <a:ext cx="11138257" cy="2032000"/>
            <a:chOff x="6119557" y="531862"/>
            <a:chExt cx="10334924" cy="4125312"/>
          </a:xfrm>
        </p:grpSpPr>
        <p:sp>
          <p:nvSpPr>
            <p:cNvPr id="15" name="Round Diagonal Corner Rectangle 11"/>
            <p:cNvSpPr/>
            <p:nvPr/>
          </p:nvSpPr>
          <p:spPr>
            <a:xfrm>
              <a:off x="6119557" y="531862"/>
              <a:ext cx="10334924" cy="4125312"/>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7778748" y="903611"/>
              <a:ext cx="8193310" cy="2936747"/>
            </a:xfrm>
            <a:prstGeom prst="rect">
              <a:avLst/>
            </a:prstGeom>
          </p:spPr>
          <p:txBody>
            <a:bodyPr wrap="square">
              <a:spAutoFit/>
            </a:bodyPr>
            <a:lstStyle/>
            <a:p>
              <a:pPr algn="ctr" defTabSz="609630"/>
              <a:r>
                <a:rPr lang="en-US" sz="4400" dirty="0" err="1">
                  <a:solidFill>
                    <a:srgbClr val="002060"/>
                  </a:solidFill>
                  <a:latin typeface="Cambria" panose="02040503050406030204" pitchFamily="18" charset="0"/>
                  <a:ea typeface="Cambria" panose="02040503050406030204" pitchFamily="18" charset="0"/>
                </a:rPr>
                <a:t>Nêu</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cách</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tính</a:t>
              </a:r>
              <a:r>
                <a:rPr lang="en-US" sz="4400" dirty="0">
                  <a:solidFill>
                    <a:srgbClr val="002060"/>
                  </a:solidFill>
                  <a:latin typeface="Cambria" panose="02040503050406030204" pitchFamily="18" charset="0"/>
                  <a:ea typeface="Cambria" panose="02040503050406030204" pitchFamily="18" charset="0"/>
                </a:rPr>
                <a:t> d</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iện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tích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toàn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phần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hình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hộp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chữ</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nhật</a:t>
              </a:r>
              <a:endParaRPr lang="en-US" sz="4400" b="1" dirty="0">
                <a:solidFill>
                  <a:srgbClr val="F93568"/>
                </a:solidFill>
                <a:latin typeface="Cambria" panose="02040503050406030204" pitchFamily="18" charset="0"/>
                <a:ea typeface="Cambria" panose="02040503050406030204" pitchFamily="18" charset="0"/>
              </a:endParaRPr>
            </a:p>
          </p:txBody>
        </p:sp>
      </p:grpSp>
      <p:pic>
        <p:nvPicPr>
          <p:cNvPr id="5" name="Picture 4"/>
          <p:cNvPicPr>
            <a:picLocks noChangeAspect="1"/>
          </p:cNvPicPr>
          <p:nvPr/>
        </p:nvPicPr>
        <p:blipFill>
          <a:blip r:embed="rId5"/>
          <a:stretch>
            <a:fillRect/>
          </a:stretch>
        </p:blipFill>
        <p:spPr>
          <a:xfrm>
            <a:off x="342442" y="55602"/>
            <a:ext cx="2418289" cy="2954784"/>
          </a:xfrm>
          <a:prstGeom prst="rect">
            <a:avLst/>
          </a:prstGeom>
        </p:spPr>
      </p:pic>
      <p:pic>
        <p:nvPicPr>
          <p:cNvPr id="45" name="Picture 44">
            <a:hlinkClick r:id="rId6" action="ppaction://hlinksldjump"/>
          </p:cNvPr>
          <p:cNvPicPr>
            <a:picLocks noChangeAspect="1"/>
          </p:cNvPicPr>
          <p:nvPr/>
        </p:nvPicPr>
        <p:blipFill rotWithShape="1">
          <a:blip r:embed="rId7"/>
          <a:srcRect l="16282" t="20389" r="20364" b="12634"/>
          <a:stretch/>
        </p:blipFill>
        <p:spPr>
          <a:xfrm>
            <a:off x="1104900" y="2590703"/>
            <a:ext cx="3332310" cy="3808354"/>
          </a:xfrm>
          <a:prstGeom prst="rect">
            <a:avLst/>
          </a:prstGeom>
        </p:spPr>
      </p:pic>
      <p:grpSp>
        <p:nvGrpSpPr>
          <p:cNvPr id="8" name="Group 7">
            <a:extLst>
              <a:ext uri="{FF2B5EF4-FFF2-40B4-BE49-F238E27FC236}">
                <a16:creationId xmlns:a16="http://schemas.microsoft.com/office/drawing/2014/main" xmlns="" id="{366F396E-C5B7-5BD4-3F5A-26C82AD68FF5}"/>
              </a:ext>
            </a:extLst>
          </p:cNvPr>
          <p:cNvGrpSpPr/>
          <p:nvPr/>
        </p:nvGrpSpPr>
        <p:grpSpPr>
          <a:xfrm>
            <a:off x="4825926" y="3088642"/>
            <a:ext cx="6197674" cy="3505198"/>
            <a:chOff x="4844976" y="4304219"/>
            <a:chExt cx="4165600" cy="1510861"/>
          </a:xfrm>
        </p:grpSpPr>
        <p:sp>
          <p:nvSpPr>
            <p:cNvPr id="6" name="Rounded Rectangle 17">
              <a:extLst>
                <a:ext uri="{FF2B5EF4-FFF2-40B4-BE49-F238E27FC236}">
                  <a16:creationId xmlns:a16="http://schemas.microsoft.com/office/drawing/2014/main" xmlns="" id="{BBF85FF2-34CE-F90B-0993-3D5A951917F6}"/>
                </a:ext>
              </a:extLst>
            </p:cNvPr>
            <p:cNvSpPr/>
            <p:nvPr/>
          </p:nvSpPr>
          <p:spPr>
            <a:xfrm>
              <a:off x="4844976" y="4304219"/>
              <a:ext cx="4165600" cy="1510861"/>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100">
                <a:solidFill>
                  <a:prstClr val="white"/>
                </a:solidFill>
                <a:latin typeface="Calibri"/>
              </a:endParaRPr>
            </a:p>
          </p:txBody>
        </p:sp>
        <p:sp>
          <p:nvSpPr>
            <p:cNvPr id="7" name="Rectangle 6">
              <a:extLst>
                <a:ext uri="{FF2B5EF4-FFF2-40B4-BE49-F238E27FC236}">
                  <a16:creationId xmlns:a16="http://schemas.microsoft.com/office/drawing/2014/main" xmlns="" id="{3DE241F1-89F0-9E85-044F-5C61CF47E305}"/>
                </a:ext>
              </a:extLst>
            </p:cNvPr>
            <p:cNvSpPr/>
            <p:nvPr/>
          </p:nvSpPr>
          <p:spPr>
            <a:xfrm>
              <a:off x="5112164" y="4359367"/>
              <a:ext cx="3748179" cy="1366422"/>
            </a:xfrm>
            <a:prstGeom prst="rect">
              <a:avLst/>
            </a:prstGeom>
          </p:spPr>
          <p:txBody>
            <a:bodyPr wrap="square">
              <a:spAutoFit/>
            </a:bodyPr>
            <a:lstStyle/>
            <a:p>
              <a:pPr algn="ctr" defTabSz="609630"/>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toàn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phần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của</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hình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hộp</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chữ</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nhật</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là</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tổng</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của</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xung</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quanh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và</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hai</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đáy</a:t>
              </a:r>
              <a:r>
                <a:rPr lang="en-US" sz="4000" b="1" dirty="0">
                  <a:solidFill>
                    <a:srgbClr val="2B1A55"/>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8381960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3147" y="-41310"/>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14" name="Group 13"/>
          <p:cNvGrpSpPr/>
          <p:nvPr/>
        </p:nvGrpSpPr>
        <p:grpSpPr>
          <a:xfrm>
            <a:off x="508000" y="293550"/>
            <a:ext cx="11138257" cy="2032000"/>
            <a:chOff x="6119557" y="531862"/>
            <a:chExt cx="10334924" cy="4125312"/>
          </a:xfrm>
        </p:grpSpPr>
        <p:sp>
          <p:nvSpPr>
            <p:cNvPr id="15" name="Round Diagonal Corner Rectangle 11"/>
            <p:cNvSpPr/>
            <p:nvPr/>
          </p:nvSpPr>
          <p:spPr>
            <a:xfrm>
              <a:off x="6119557" y="531862"/>
              <a:ext cx="10334924" cy="4125312"/>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7458812" y="1089250"/>
              <a:ext cx="8144531" cy="3186682"/>
            </a:xfrm>
            <a:prstGeom prst="rect">
              <a:avLst/>
            </a:prstGeom>
          </p:spPr>
          <p:txBody>
            <a:bodyPr wrap="square">
              <a:spAutoFit/>
            </a:bodyPr>
            <a:lstStyle/>
            <a:p>
              <a:pPr algn="ctr" defTabSz="609630"/>
              <a:r>
                <a:rPr lang="en-US" sz="4800" b="1" dirty="0" err="1">
                  <a:solidFill>
                    <a:srgbClr val="F93568"/>
                  </a:solidFill>
                  <a:latin typeface="Cambria" panose="02040503050406030204" pitchFamily="18" charset="0"/>
                  <a:ea typeface="Cambria" panose="02040503050406030204" pitchFamily="18" charset="0"/>
                </a:rPr>
                <a:t>Nêu</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cách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tính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thể</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tích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hình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hộp</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chữ</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nhật</a:t>
              </a:r>
              <a:endParaRPr lang="en-US" sz="4800" b="1" dirty="0">
                <a:solidFill>
                  <a:srgbClr val="F93568"/>
                </a:solidFill>
                <a:latin typeface="Cambria" panose="02040503050406030204" pitchFamily="18" charset="0"/>
                <a:ea typeface="Cambria" panose="02040503050406030204" pitchFamily="18" charset="0"/>
              </a:endParaRPr>
            </a:p>
          </p:txBody>
        </p:sp>
      </p:grpSp>
      <p:pic>
        <p:nvPicPr>
          <p:cNvPr id="40" name="Picture 39">
            <a:hlinkClick r:id="rId5" action="ppaction://hlinksldjump"/>
          </p:cNvPr>
          <p:cNvPicPr>
            <a:picLocks noChangeAspect="1"/>
          </p:cNvPicPr>
          <p:nvPr/>
        </p:nvPicPr>
        <p:blipFill rotWithShape="1">
          <a:blip r:embed="rId6"/>
          <a:srcRect l="25911" t="31219" r="17089" b="14241"/>
          <a:stretch/>
        </p:blipFill>
        <p:spPr>
          <a:xfrm>
            <a:off x="7045165" y="2607675"/>
            <a:ext cx="3663611" cy="3887914"/>
          </a:xfrm>
          <a:prstGeom prst="rect">
            <a:avLst/>
          </a:prstGeom>
        </p:spPr>
      </p:pic>
      <p:pic>
        <p:nvPicPr>
          <p:cNvPr id="5" name="Picture 4"/>
          <p:cNvPicPr>
            <a:picLocks noChangeAspect="1"/>
          </p:cNvPicPr>
          <p:nvPr/>
        </p:nvPicPr>
        <p:blipFill>
          <a:blip r:embed="rId7"/>
          <a:stretch>
            <a:fillRect/>
          </a:stretch>
        </p:blipFill>
        <p:spPr>
          <a:xfrm>
            <a:off x="419735" y="130230"/>
            <a:ext cx="2316681" cy="2954784"/>
          </a:xfrm>
          <a:prstGeom prst="rect">
            <a:avLst/>
          </a:prstGeom>
        </p:spPr>
      </p:pic>
      <p:grpSp>
        <p:nvGrpSpPr>
          <p:cNvPr id="8" name="Group 7">
            <a:extLst>
              <a:ext uri="{FF2B5EF4-FFF2-40B4-BE49-F238E27FC236}">
                <a16:creationId xmlns:a16="http://schemas.microsoft.com/office/drawing/2014/main" xmlns="" id="{06327CAE-3321-30F4-04AC-01D5501D1408}"/>
              </a:ext>
            </a:extLst>
          </p:cNvPr>
          <p:cNvGrpSpPr/>
          <p:nvPr/>
        </p:nvGrpSpPr>
        <p:grpSpPr>
          <a:xfrm>
            <a:off x="386080" y="3271524"/>
            <a:ext cx="6176571" cy="3078481"/>
            <a:chOff x="4844976" y="4304219"/>
            <a:chExt cx="4165600" cy="1270000"/>
          </a:xfrm>
        </p:grpSpPr>
        <p:sp>
          <p:nvSpPr>
            <p:cNvPr id="9" name="Rounded Rectangle 17">
              <a:extLst>
                <a:ext uri="{FF2B5EF4-FFF2-40B4-BE49-F238E27FC236}">
                  <a16:creationId xmlns:a16="http://schemas.microsoft.com/office/drawing/2014/main" xmlns="" id="{CB4671B5-CAC0-1853-AAE8-E787BA4D0A04}"/>
                </a:ext>
              </a:extLst>
            </p:cNvPr>
            <p:cNvSpPr/>
            <p:nvPr/>
          </p:nvSpPr>
          <p:spPr>
            <a:xfrm>
              <a:off x="4844976" y="4304219"/>
              <a:ext cx="4165600" cy="1270000"/>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050">
                <a:solidFill>
                  <a:prstClr val="white"/>
                </a:solidFill>
                <a:latin typeface="Calibri"/>
              </a:endParaRPr>
            </a:p>
          </p:txBody>
        </p:sp>
        <p:sp>
          <p:nvSpPr>
            <p:cNvPr id="10" name="Rectangle 9">
              <a:extLst>
                <a:ext uri="{FF2B5EF4-FFF2-40B4-BE49-F238E27FC236}">
                  <a16:creationId xmlns:a16="http://schemas.microsoft.com/office/drawing/2014/main" xmlns="" id="{559EF2EC-62EB-F715-402E-41D78152E646}"/>
                </a:ext>
              </a:extLst>
            </p:cNvPr>
            <p:cNvSpPr/>
            <p:nvPr/>
          </p:nvSpPr>
          <p:spPr>
            <a:xfrm>
              <a:off x="5057391" y="4312957"/>
              <a:ext cx="3775508" cy="1180826"/>
            </a:xfrm>
            <a:prstGeom prst="rect">
              <a:avLst/>
            </a:prstGeom>
          </p:spPr>
          <p:txBody>
            <a:bodyPr wrap="square">
              <a:spAutoFit/>
            </a:bodyPr>
            <a:lstStyle/>
            <a:p>
              <a:pPr algn="ctr" defTabSz="609630"/>
              <a:r>
                <a:rPr lang="vi-VN" sz="3600" b="1" dirty="0">
                  <a:solidFill>
                    <a:srgbClr val="2B1A55"/>
                  </a:solidFill>
                  <a:latin typeface="Cambria" panose="02040503050406030204" pitchFamily="18" charset="0"/>
                  <a:ea typeface="Cambria" panose="02040503050406030204" pitchFamily="18" charset="0"/>
                </a:rPr>
                <a:t> Muốn tính thể tích hình hộp chữ nhật ta lấy chiều dài nhân với chiều rộng rồi nhân với chiều cao (cùng một đơn vị đo).</a:t>
              </a:r>
              <a:endParaRPr lang="en-US" sz="3600" b="1" dirty="0">
                <a:solidFill>
                  <a:srgbClr val="2B1A55"/>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4045174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82834" y="-31811"/>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860" y="10459"/>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4" name="Rounded Rectangle 13"/>
          <p:cNvSpPr/>
          <p:nvPr/>
        </p:nvSpPr>
        <p:spPr>
          <a:xfrm>
            <a:off x="1807330" y="459890"/>
            <a:ext cx="8371601" cy="4978400"/>
          </a:xfrm>
          <a:custGeom>
            <a:avLst/>
            <a:gdLst>
              <a:gd name="connsiteX0" fmla="*/ 0 w 11404360"/>
              <a:gd name="connsiteY0" fmla="*/ 1130323 h 6781800"/>
              <a:gd name="connsiteX1" fmla="*/ 1130323 w 11404360"/>
              <a:gd name="connsiteY1" fmla="*/ 0 h 6781800"/>
              <a:gd name="connsiteX2" fmla="*/ 10274037 w 11404360"/>
              <a:gd name="connsiteY2" fmla="*/ 0 h 6781800"/>
              <a:gd name="connsiteX3" fmla="*/ 11404360 w 11404360"/>
              <a:gd name="connsiteY3" fmla="*/ 1130323 h 6781800"/>
              <a:gd name="connsiteX4" fmla="*/ 11404360 w 11404360"/>
              <a:gd name="connsiteY4" fmla="*/ 5651477 h 6781800"/>
              <a:gd name="connsiteX5" fmla="*/ 10274037 w 11404360"/>
              <a:gd name="connsiteY5" fmla="*/ 6781800 h 6781800"/>
              <a:gd name="connsiteX6" fmla="*/ 1130323 w 11404360"/>
              <a:gd name="connsiteY6" fmla="*/ 6781800 h 6781800"/>
              <a:gd name="connsiteX7" fmla="*/ 0 w 11404360"/>
              <a:gd name="connsiteY7" fmla="*/ 5651477 h 6781800"/>
              <a:gd name="connsiteX8" fmla="*/ 0 w 11404360"/>
              <a:gd name="connsiteY8" fmla="*/ 1130323 h 6781800"/>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990332"/>
              <a:gd name="connsiteY0" fmla="*/ 1489467 h 7140944"/>
              <a:gd name="connsiteX1" fmla="*/ 1130323 w 11990332"/>
              <a:gd name="connsiteY1" fmla="*/ 359144 h 7140944"/>
              <a:gd name="connsiteX2" fmla="*/ 10274037 w 11990332"/>
              <a:gd name="connsiteY2" fmla="*/ 359144 h 7140944"/>
              <a:gd name="connsiteX3" fmla="*/ 11404360 w 11990332"/>
              <a:gd name="connsiteY3" fmla="*/ 1489467 h 7140944"/>
              <a:gd name="connsiteX4" fmla="*/ 11404360 w 11990332"/>
              <a:gd name="connsiteY4" fmla="*/ 6010621 h 7140944"/>
              <a:gd name="connsiteX5" fmla="*/ 10274037 w 11990332"/>
              <a:gd name="connsiteY5" fmla="*/ 7140944 h 7140944"/>
              <a:gd name="connsiteX6" fmla="*/ 1130323 w 11990332"/>
              <a:gd name="connsiteY6" fmla="*/ 7140944 h 7140944"/>
              <a:gd name="connsiteX7" fmla="*/ 0 w 11990332"/>
              <a:gd name="connsiteY7" fmla="*/ 6010621 h 7140944"/>
              <a:gd name="connsiteX8" fmla="*/ 0 w 11990332"/>
              <a:gd name="connsiteY8" fmla="*/ 1489467 h 7140944"/>
              <a:gd name="connsiteX0" fmla="*/ 567069 w 12557401"/>
              <a:gd name="connsiteY0" fmla="*/ 1489467 h 7140944"/>
              <a:gd name="connsiteX1" fmla="*/ 1697392 w 12557401"/>
              <a:gd name="connsiteY1" fmla="*/ 359144 h 7140944"/>
              <a:gd name="connsiteX2" fmla="*/ 10841106 w 12557401"/>
              <a:gd name="connsiteY2" fmla="*/ 359144 h 7140944"/>
              <a:gd name="connsiteX3" fmla="*/ 11971429 w 12557401"/>
              <a:gd name="connsiteY3" fmla="*/ 1489467 h 7140944"/>
              <a:gd name="connsiteX4" fmla="*/ 11971429 w 12557401"/>
              <a:gd name="connsiteY4" fmla="*/ 6010621 h 7140944"/>
              <a:gd name="connsiteX5" fmla="*/ 10841106 w 12557401"/>
              <a:gd name="connsiteY5" fmla="*/ 7140944 h 7140944"/>
              <a:gd name="connsiteX6" fmla="*/ 1697392 w 12557401"/>
              <a:gd name="connsiteY6" fmla="*/ 7140944 h 7140944"/>
              <a:gd name="connsiteX7" fmla="*/ 567069 w 12557401"/>
              <a:gd name="connsiteY7" fmla="*/ 6010621 h 7140944"/>
              <a:gd name="connsiteX8" fmla="*/ 567069 w 12557401"/>
              <a:gd name="connsiteY8" fmla="*/ 1489467 h 714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7401" h="7140944">
                <a:moveTo>
                  <a:pt x="567069" y="1489467"/>
                </a:moveTo>
                <a:cubicBezTo>
                  <a:pt x="567069" y="865207"/>
                  <a:pt x="1073132" y="359144"/>
                  <a:pt x="1697392" y="359144"/>
                </a:cubicBezTo>
                <a:cubicBezTo>
                  <a:pt x="5510842" y="-448931"/>
                  <a:pt x="7793201" y="359144"/>
                  <a:pt x="10841106" y="359144"/>
                </a:cubicBezTo>
                <a:cubicBezTo>
                  <a:pt x="10784882" y="316614"/>
                  <a:pt x="11971429" y="865207"/>
                  <a:pt x="11971429" y="1489467"/>
                </a:cubicBezTo>
                <a:cubicBezTo>
                  <a:pt x="11971429" y="2996518"/>
                  <a:pt x="13289866" y="4333450"/>
                  <a:pt x="11971429" y="6010621"/>
                </a:cubicBezTo>
                <a:cubicBezTo>
                  <a:pt x="11971429" y="6634881"/>
                  <a:pt x="11465366" y="7140944"/>
                  <a:pt x="10841106" y="7140944"/>
                </a:cubicBezTo>
                <a:lnTo>
                  <a:pt x="1697392" y="7140944"/>
                </a:lnTo>
                <a:cubicBezTo>
                  <a:pt x="1073132" y="7140944"/>
                  <a:pt x="567069" y="6634881"/>
                  <a:pt x="567069" y="6010621"/>
                </a:cubicBezTo>
                <a:cubicBezTo>
                  <a:pt x="-708838" y="4312184"/>
                  <a:pt x="567069" y="2996518"/>
                  <a:pt x="567069" y="1489467"/>
                </a:cubicBezTo>
                <a:close/>
              </a:path>
            </a:pathLst>
          </a:custGeom>
          <a:solidFill>
            <a:srgbClr val="FFDD3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pic>
        <p:nvPicPr>
          <p:cNvPr id="36" name="Picture 35"/>
          <p:cNvPicPr>
            <a:picLocks noChangeAspect="1"/>
          </p:cNvPicPr>
          <p:nvPr/>
        </p:nvPicPr>
        <p:blipFill>
          <a:blip r:embed="rId3"/>
          <a:stretch>
            <a:fillRect/>
          </a:stretch>
        </p:blipFill>
        <p:spPr>
          <a:xfrm>
            <a:off x="9083788" y="298142"/>
            <a:ext cx="2643489" cy="2678379"/>
          </a:xfrm>
          <a:prstGeom prst="rect">
            <a:avLst/>
          </a:prstGeom>
        </p:spPr>
      </p:pic>
      <p:sp>
        <p:nvSpPr>
          <p:cNvPr id="4" name="Freeform 4"/>
          <p:cNvSpPr/>
          <p:nvPr/>
        </p:nvSpPr>
        <p:spPr>
          <a:xfrm>
            <a:off x="-1233254" y="5355393"/>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pic>
        <p:nvPicPr>
          <p:cNvPr id="12" name="Picture 12"/>
          <p:cNvPicPr>
            <a:picLocks noChangeAspect="1"/>
          </p:cNvPicPr>
          <p:nvPr/>
        </p:nvPicPr>
        <p:blipFill>
          <a:blip r:embed="rId6"/>
          <a:srcRect/>
          <a:stretch>
            <a:fillRect/>
          </a:stretch>
        </p:blipFill>
        <p:spPr>
          <a:xfrm rot="18433087">
            <a:off x="1092007" y="1353182"/>
            <a:ext cx="2298939" cy="1075157"/>
          </a:xfrm>
          <a:prstGeom prst="rect">
            <a:avLst/>
          </a:prstGeom>
        </p:spPr>
      </p:pic>
      <p:pic>
        <p:nvPicPr>
          <p:cNvPr id="38" name="Picture 12"/>
          <p:cNvPicPr>
            <a:picLocks noChangeAspect="1"/>
          </p:cNvPicPr>
          <p:nvPr/>
        </p:nvPicPr>
        <p:blipFill>
          <a:blip r:embed="rId6"/>
          <a:srcRect/>
          <a:stretch>
            <a:fillRect/>
          </a:stretch>
        </p:blipFill>
        <p:spPr>
          <a:xfrm rot="3284634">
            <a:off x="8021349" y="1158163"/>
            <a:ext cx="2298939" cy="1075157"/>
          </a:xfrm>
          <a:prstGeom prst="rect">
            <a:avLst/>
          </a:prstGeom>
        </p:spPr>
      </p:pic>
      <p:sp>
        <p:nvSpPr>
          <p:cNvPr id="7" name="Freeform 7"/>
          <p:cNvSpPr/>
          <p:nvPr/>
        </p:nvSpPr>
        <p:spPr>
          <a:xfrm>
            <a:off x="685800" y="4159188"/>
            <a:ext cx="880693" cy="2013012"/>
          </a:xfrm>
          <a:custGeom>
            <a:avLst/>
            <a:gdLst/>
            <a:ahLst/>
            <a:cxnLst/>
            <a:rect l="l" t="t" r="r" b="b"/>
            <a:pathLst>
              <a:path w="1321039" h="3019518">
                <a:moveTo>
                  <a:pt x="0" y="0"/>
                </a:moveTo>
                <a:lnTo>
                  <a:pt x="1321039" y="0"/>
                </a:lnTo>
                <a:lnTo>
                  <a:pt x="1321039" y="3019518"/>
                </a:lnTo>
                <a:lnTo>
                  <a:pt x="0" y="301951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0037875" y="3562579"/>
            <a:ext cx="1903747" cy="2974604"/>
          </a:xfrm>
          <a:custGeom>
            <a:avLst/>
            <a:gdLst/>
            <a:ahLst/>
            <a:cxnLst/>
            <a:rect l="l" t="t" r="r" b="b"/>
            <a:pathLst>
              <a:path w="2855620" h="4461906">
                <a:moveTo>
                  <a:pt x="0" y="0"/>
                </a:moveTo>
                <a:lnTo>
                  <a:pt x="2855620" y="0"/>
                </a:lnTo>
                <a:lnTo>
                  <a:pt x="2855620" y="4461906"/>
                </a:lnTo>
                <a:lnTo>
                  <a:pt x="0" y="446190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endParaRPr lang="en-US" sz="1200">
              <a:solidFill>
                <a:prstClr val="black"/>
              </a:solidFill>
              <a:latin typeface="Calibri"/>
            </a:endParaRPr>
          </a:p>
        </p:txBody>
      </p:sp>
      <p:pic>
        <p:nvPicPr>
          <p:cNvPr id="11" name="Hình ảnh 17">
            <a:extLst>
              <a:ext uri="{FF2B5EF4-FFF2-40B4-BE49-F238E27FC236}">
                <a16:creationId xmlns:a16="http://schemas.microsoft.com/office/drawing/2014/main" xmlns="" id="{60E0813A-F9E1-A5F4-6B54-163C8AF4BF8E}"/>
              </a:ext>
            </a:extLst>
          </p:cNvPr>
          <p:cNvPicPr>
            <a:picLocks noChangeAspect="1"/>
          </p:cNvPicPr>
          <p:nvPr/>
        </p:nvPicPr>
        <p:blipFill>
          <a:blip r:embed="rId11"/>
          <a:stretch>
            <a:fillRect/>
          </a:stretch>
        </p:blipFill>
        <p:spPr>
          <a:xfrm>
            <a:off x="4551296" y="1047035"/>
            <a:ext cx="2975106" cy="859611"/>
          </a:xfrm>
          <a:prstGeom prst="rect">
            <a:avLst/>
          </a:prstGeom>
        </p:spPr>
      </p:pic>
      <p:pic>
        <p:nvPicPr>
          <p:cNvPr id="13" name="Picture 12">
            <a:extLst>
              <a:ext uri="{FF2B5EF4-FFF2-40B4-BE49-F238E27FC236}">
                <a16:creationId xmlns:a16="http://schemas.microsoft.com/office/drawing/2014/main" xmlns="" id="{703DABEF-E301-A1AE-4B8B-257B2659372E}"/>
              </a:ext>
            </a:extLst>
          </p:cNvPr>
          <p:cNvPicPr>
            <a:picLocks noChangeAspect="1"/>
          </p:cNvPicPr>
          <p:nvPr/>
        </p:nvPicPr>
        <p:blipFill>
          <a:blip r:embed="rId12"/>
          <a:stretch>
            <a:fillRect/>
          </a:stretch>
        </p:blipFill>
        <p:spPr>
          <a:xfrm>
            <a:off x="2336470" y="2444434"/>
            <a:ext cx="7620660" cy="1420491"/>
          </a:xfrm>
          <a:prstGeom prst="rect">
            <a:avLst/>
          </a:prstGeom>
        </p:spPr>
      </p:pic>
    </p:spTree>
    <p:extLst>
      <p:ext uri="{BB962C8B-B14F-4D97-AF65-F5344CB8AC3E}">
        <p14:creationId xmlns:p14="http://schemas.microsoft.com/office/powerpoint/2010/main" val="18149805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2000" y="376115"/>
            <a:ext cx="3347007" cy="3391183"/>
          </a:xfrm>
          <a:prstGeom prst="rect">
            <a:avLst/>
          </a:prstGeom>
        </p:spPr>
      </p:pic>
      <p:pic>
        <p:nvPicPr>
          <p:cNvPr id="8" name="Picture 7">
            <a:extLst>
              <a:ext uri="{FF2B5EF4-FFF2-40B4-BE49-F238E27FC236}">
                <a16:creationId xmlns:a16="http://schemas.microsoft.com/office/drawing/2014/main" xmlns="" id="{F4BB1FAB-27AC-CD33-A164-04128B70A5C6}"/>
              </a:ext>
            </a:extLst>
          </p:cNvPr>
          <p:cNvPicPr>
            <a:picLocks noChangeAspect="1"/>
          </p:cNvPicPr>
          <p:nvPr/>
        </p:nvPicPr>
        <p:blipFill>
          <a:blip r:embed="rId11"/>
          <a:stretch>
            <a:fillRect/>
          </a:stretch>
        </p:blipFill>
        <p:spPr>
          <a:xfrm>
            <a:off x="1363312" y="1487976"/>
            <a:ext cx="6626926" cy="4834547"/>
          </a:xfrm>
          <a:prstGeom prst="rect">
            <a:avLst/>
          </a:prstGeom>
        </p:spPr>
      </p:pic>
    </p:spTree>
    <p:extLst>
      <p:ext uri="{BB962C8B-B14F-4D97-AF65-F5344CB8AC3E}">
        <p14:creationId xmlns:p14="http://schemas.microsoft.com/office/powerpoint/2010/main" val="39366358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grpSp>
        <p:nvGrpSpPr>
          <p:cNvPr id="8" name="Group 7">
            <a:extLst>
              <a:ext uri="{FF2B5EF4-FFF2-40B4-BE49-F238E27FC236}">
                <a16:creationId xmlns:a16="http://schemas.microsoft.com/office/drawing/2014/main" xmlns="" id="{F20B02AD-C14B-BE0E-A4A5-5178F813D0F6}"/>
              </a:ext>
            </a:extLst>
          </p:cNvPr>
          <p:cNvGrpSpPr/>
          <p:nvPr/>
        </p:nvGrpSpPr>
        <p:grpSpPr>
          <a:xfrm>
            <a:off x="1234851" y="1218574"/>
            <a:ext cx="10425098" cy="760197"/>
            <a:chOff x="1183342" y="1322064"/>
            <a:chExt cx="10425098" cy="760197"/>
          </a:xfrm>
        </p:grpSpPr>
        <p:sp>
          <p:nvSpPr>
            <p:cNvPr id="9" name="TextBox 8">
              <a:extLst>
                <a:ext uri="{FF2B5EF4-FFF2-40B4-BE49-F238E27FC236}">
                  <a16:creationId xmlns:a16="http://schemas.microsoft.com/office/drawing/2014/main" xmlns="" id="{B8910848-06CA-5DFB-69EC-1303C6B134C1}"/>
                </a:ext>
              </a:extLst>
            </p:cNvPr>
            <p:cNvSpPr txBox="1"/>
            <p:nvPr/>
          </p:nvSpPr>
          <p:spPr>
            <a:xfrm>
              <a:off x="2010323" y="1322064"/>
              <a:ext cx="9598117" cy="73969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3200" b="1" i="0" dirty="0" err="1">
                  <a:solidFill>
                    <a:srgbClr val="000000"/>
                  </a:solidFill>
                  <a:effectLst/>
                  <a:latin typeface="Cambria" panose="02040503050406030204" pitchFamily="18" charset="0"/>
                  <a:ea typeface="Cambria" panose="02040503050406030204" pitchFamily="18" charset="0"/>
                </a:rPr>
                <a:t>Chọn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câu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lời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đúng</a:t>
              </a:r>
              <a:r>
                <a:rPr lang="en-US" sz="3200" b="1" i="0" dirty="0">
                  <a:solidFill>
                    <a:srgbClr val="000000"/>
                  </a:solidFill>
                  <a:effectLst/>
                  <a:latin typeface="Cambria" panose="02040503050406030204" pitchFamily="18" charset="0"/>
                  <a:ea typeface="Cambria" panose="02040503050406030204" pitchFamily="18" charset="0"/>
                </a:rPr>
                <a:t>.</a:t>
              </a:r>
              <a:endPar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xmlns="" id="{E47DD3B7-A8F0-6379-8B36-981957505F9E}"/>
                </a:ext>
              </a:extLst>
            </p:cNvPr>
            <p:cNvSpPr/>
            <p:nvPr/>
          </p:nvSpPr>
          <p:spPr>
            <a:xfrm>
              <a:off x="1183342" y="1369567"/>
              <a:ext cx="712694" cy="712694"/>
            </a:xfrm>
            <a:prstGeom prst="ellipse">
              <a:avLst/>
            </a:prstGeom>
            <a:solidFill>
              <a:srgbClr val="9BBB59"/>
            </a:solidFill>
            <a:ln w="12700" cap="flat" cmpd="sng" algn="ctr">
              <a:solidFill>
                <a:srgbClr val="9BBB59">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Arial"/>
                  <a:ea typeface="+mn-ea"/>
                  <a:cs typeface="+mn-cs"/>
                </a:rPr>
                <a:t>1</a:t>
              </a:r>
            </a:p>
          </p:txBody>
        </p:sp>
      </p:grpSp>
      <p:pic>
        <p:nvPicPr>
          <p:cNvPr id="36" name="Picture 35" descr="C:\Users\TUAN\Downloads\Luyện tập 1.png">
            <a:extLst>
              <a:ext uri="{FF2B5EF4-FFF2-40B4-BE49-F238E27FC236}">
                <a16:creationId xmlns:a16="http://schemas.microsoft.com/office/drawing/2014/main" xmlns="" id="{BE6A6268-E1B2-D3A9-2AAF-9C0476E9636B}"/>
              </a:ext>
            </a:extLst>
          </p:cNvPr>
          <p:cNvPicPr>
            <a:picLocks noChangeAspect="1" noChangeArrowheads="1"/>
          </p:cNvPicPr>
          <p:nvPr/>
        </p:nvPicPr>
        <p:blipFill>
          <a:blip r:embed="rId2" cstate="print"/>
          <a:srcRect/>
          <a:stretch>
            <a:fillRect/>
          </a:stretch>
        </p:blipFill>
        <p:spPr bwMode="auto">
          <a:xfrm>
            <a:off x="394891" y="292094"/>
            <a:ext cx="2237784" cy="863493"/>
          </a:xfrm>
          <a:prstGeom prst="rect">
            <a:avLst/>
          </a:prstGeom>
          <a:noFill/>
        </p:spPr>
      </p:pic>
      <p:pic>
        <p:nvPicPr>
          <p:cNvPr id="3" name="Picture 2">
            <a:extLst>
              <a:ext uri="{FF2B5EF4-FFF2-40B4-BE49-F238E27FC236}">
                <a16:creationId xmlns:a16="http://schemas.microsoft.com/office/drawing/2014/main" xmlns="" id="{C4D69490-119B-2340-1362-FCAF69FF0848}"/>
              </a:ext>
            </a:extLst>
          </p:cNvPr>
          <p:cNvPicPr>
            <a:picLocks noChangeAspect="1"/>
          </p:cNvPicPr>
          <p:nvPr/>
        </p:nvPicPr>
        <p:blipFill>
          <a:blip r:embed="rId3"/>
          <a:stretch>
            <a:fillRect/>
          </a:stretch>
        </p:blipFill>
        <p:spPr>
          <a:xfrm>
            <a:off x="8549957" y="605790"/>
            <a:ext cx="1894523" cy="1938582"/>
          </a:xfrm>
          <a:prstGeom prst="rect">
            <a:avLst/>
          </a:prstGeom>
        </p:spPr>
      </p:pic>
      <p:pic>
        <p:nvPicPr>
          <p:cNvPr id="5" name="Picture 4">
            <a:extLst>
              <a:ext uri="{FF2B5EF4-FFF2-40B4-BE49-F238E27FC236}">
                <a16:creationId xmlns:a16="http://schemas.microsoft.com/office/drawing/2014/main" xmlns="" id="{9951B58A-2BCF-5016-4354-359D9BA95DB6}"/>
              </a:ext>
            </a:extLst>
          </p:cNvPr>
          <p:cNvPicPr>
            <a:picLocks noChangeAspect="1"/>
          </p:cNvPicPr>
          <p:nvPr/>
        </p:nvPicPr>
        <p:blipFill>
          <a:blip r:embed="rId4"/>
          <a:stretch>
            <a:fillRect/>
          </a:stretch>
        </p:blipFill>
        <p:spPr>
          <a:xfrm>
            <a:off x="472122" y="2830194"/>
            <a:ext cx="11112862" cy="2910205"/>
          </a:xfrm>
          <a:prstGeom prst="rect">
            <a:avLst/>
          </a:prstGeom>
        </p:spPr>
      </p:pic>
      <p:sp>
        <p:nvSpPr>
          <p:cNvPr id="6" name="Oval 5">
            <a:extLst>
              <a:ext uri="{FF2B5EF4-FFF2-40B4-BE49-F238E27FC236}">
                <a16:creationId xmlns:a16="http://schemas.microsoft.com/office/drawing/2014/main" xmlns="" id="{997AF2CF-B96F-8D2B-EB01-2E9C1E15FF3C}"/>
              </a:ext>
            </a:extLst>
          </p:cNvPr>
          <p:cNvSpPr/>
          <p:nvPr/>
        </p:nvSpPr>
        <p:spPr>
          <a:xfrm>
            <a:off x="4043680" y="5252720"/>
            <a:ext cx="650240" cy="579120"/>
          </a:xfrm>
          <a:prstGeom prst="ellipse">
            <a:avLst/>
          </a:prstGeom>
          <a:noFill/>
          <a:ln w="5715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403</Words>
  <Application>Microsoft Office PowerPoint</Application>
  <PresentationFormat>Widescreen</PresentationFormat>
  <Paragraphs>62</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Some Time Later 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19</cp:revision>
  <dcterms:created xsi:type="dcterms:W3CDTF">2024-05-17T09:13:47Z</dcterms:created>
  <dcterms:modified xsi:type="dcterms:W3CDTF">2025-03-10T08:01:20Z</dcterms:modified>
</cp:coreProperties>
</file>