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7" r:id="rId3"/>
    <p:sldId id="280" r:id="rId4"/>
    <p:sldId id="281" r:id="rId5"/>
    <p:sldId id="282" r:id="rId6"/>
    <p:sldId id="283" r:id="rId7"/>
    <p:sldId id="284" r:id="rId8"/>
    <p:sldId id="256" r:id="rId9"/>
    <p:sldId id="261" r:id="rId10"/>
    <p:sldId id="289" r:id="rId11"/>
    <p:sldId id="290" r:id="rId12"/>
    <p:sldId id="262" r:id="rId13"/>
    <p:sldId id="285" r:id="rId14"/>
    <p:sldId id="286" r:id="rId15"/>
    <p:sldId id="268" r:id="rId16"/>
    <p:sldId id="266" r:id="rId17"/>
    <p:sldId id="287" r:id="rId18"/>
    <p:sldId id="288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726"/>
    <a:srgbClr val="F9EBF7"/>
    <a:srgbClr val="F49AC5"/>
    <a:srgbClr val="304CA0"/>
    <a:srgbClr val="19C9EE"/>
    <a:srgbClr val="EAFCF8"/>
    <a:srgbClr val="21CFAA"/>
    <a:srgbClr val="E9F8FD"/>
    <a:srgbClr val="FC4D00"/>
    <a:srgbClr val="133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2" d="100"/>
          <a:sy n="62" d="100"/>
        </p:scale>
        <p:origin x="812" y="40"/>
      </p:cViewPr>
      <p:guideLst>
        <p:guide orient="horz" pos="2160"/>
        <p:guide pos="37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59460-63AE-4F92-A3FB-9B5BDF3DC27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D4DA0-11EE-4FE2-AA47-2AA85E5D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/>
              <a:t>Kick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tick</a:t>
            </a:r>
          </a:p>
          <a:p>
            <a:r>
              <a:rPr lang="en-US" baseline="0" dirty="0"/>
              <a:t>Kick </a:t>
            </a:r>
            <a:r>
              <a:rPr lang="en-US" baseline="0" dirty="0" err="1"/>
              <a:t>vào</a:t>
            </a:r>
            <a:r>
              <a:rPr lang="en-US" baseline="0" dirty="0"/>
              <a:t> My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hđ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endParaRPr lang="vi-VN" dirty="0"/>
          </a:p>
          <a:p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90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Kick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17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D4DA0-11EE-4FE2-AA47-2AA85E5D65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0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529D2F-6A2E-0C9D-B3DA-62F9E935C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77E8C4E-235D-0EE2-4FDE-414638B0A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95A1D5D-D10A-DCF3-6A43-6B50BF844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E73B2C-9E1A-7A82-E1F1-5ED24D3E3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D4DA0-11EE-4FE2-AA47-2AA85E5D65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90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8D5D25-1F56-4C84-9DD4-0661413F0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A54159-556B-0523-DEA3-7710BD678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1760D5-2FBA-8240-1AF4-1DC6241E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7A9D27-C701-0855-159D-D2EC9800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751E7C-6C6B-2F49-4C61-804377E3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FD253CC2-F36B-FB69-768E-C34E46191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12F0DDCB-53AE-F800-BAA1-06054D623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6204" r="14913" b="35371"/>
          <a:stretch/>
        </p:blipFill>
        <p:spPr>
          <a:xfrm>
            <a:off x="-1" y="502921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91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1A71D-2778-152E-80BF-E676A7C3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63B36B-804F-5B9B-6ED0-23956724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F019A9-5375-F4B6-A976-34ED7245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7C7F4F-1F93-7996-D44B-45D9E5C3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903D94-D801-3344-7C60-82511B61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1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F115678-B71B-5DA0-2EB4-4F4799EEB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94C846-5D15-B684-81EB-AC27DA437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F8615F-9BA6-7037-75EE-B4DEC2B1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8FA08E-26B2-581E-F003-85E8AB6E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E72DE1-EC89-BE78-E864-8EDE133F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29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07DAF728-7D94-E33E-7F87-8FAE4669A949}"/>
              </a:ext>
            </a:extLst>
          </p:cNvPr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8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59359" y="2233246"/>
            <a:ext cx="11073283" cy="35772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DAF728-7D94-E33E-7F87-8FAE4669A949}"/>
              </a:ext>
            </a:extLst>
          </p:cNvPr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59359" y="401934"/>
            <a:ext cx="11073283" cy="61998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DAF728-7D94-E33E-7F87-8FAE4669A949}"/>
              </a:ext>
            </a:extLst>
          </p:cNvPr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4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1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03/03/2025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207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03/03/2025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301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03/03/2025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9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03/03/2025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205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5256E2-8CD3-DFB9-5EA6-49879326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284AB4-7625-8594-C279-769EB8D1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AFC9CB-34DB-2E17-FEF2-6FBE1A00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6D71BD-7CB9-7682-6952-16A64FEA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C138C6-AB24-BE75-777F-AF480DA7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BFAB3F44-C63E-08B7-E26E-72BA27330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D2333642-4585-406C-4673-3B6E46792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6204" r="14913" b="35371"/>
          <a:stretch/>
        </p:blipFill>
        <p:spPr>
          <a:xfrm>
            <a:off x="0" y="570389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83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03/03/2025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71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03/03/2025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05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5F74CB-D8F7-8FA1-0C45-145CFE3C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21B62B-74CD-F879-6562-FE6DF7F0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126C88-0E98-CCF0-BCF1-44E34FB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437EC4-4593-C88E-E399-84E85C1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70D489-1330-3A2B-30E5-301AA325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430B8E13-07BC-F19F-E404-5AA0F5C44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9A560F79-7C90-24E6-95F0-335C1F83FB4B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16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BB6DCF-BF1A-60E7-D096-7421826A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91A2BB-FEA2-F01B-61AB-EB5017E34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9094DB-2AC7-6377-421A-3779B07DD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B2316C-351C-215D-DF86-717C75B1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BB5DC1-7697-084A-CF78-B5A09BDC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F8D176-2802-830B-6043-F0823CB0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4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FB0EC7-A336-2701-E52F-53902160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017501-89D5-5157-4127-44DFD5363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FA83F3-1B39-A01D-D825-9E1DEF83E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4E222FC-DEA8-93F3-2926-0E66D9284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0FE74ED-A8D0-C851-0E9A-73E6DF66C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82B9850-9299-280D-EB59-4FA4C75A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3D0D62F-BA46-BE43-DC7D-C66113C3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0E235FE-EC20-D0CD-6039-B76A5B44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D7B920-EDA5-3D12-C66B-CDCDEEDC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67D705E-61CF-A9FC-EE99-26FC3AA3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641D49C-66D2-A61A-C763-3CB8BFF5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D45A94E-3242-37F8-54E8-2F9D0D7E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6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7B8EFC7-B4EB-546A-BF61-6B570559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8872344-935F-9E21-30D7-BA2186EF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FD93F7-8772-AC7F-2DC0-E85D3D38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17622A-729E-9BDC-16C9-6D3E18C2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DC31DF-7203-39A7-DB8D-02DC7B02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E885FF-7572-EF3E-D87C-443A3A82A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6712DF-6AD2-E97B-40A7-34F30E15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D6934D-D894-D2D5-A7FA-27C50852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8DFDA5-594B-E748-B032-BE8F4E7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0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4DBEFE-26D0-71F1-324C-0C06151D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DD20AD-15D9-1E71-7DD5-09CD575B6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213D95-BEF7-C0AF-13EE-6FE0D2697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D59813-3D1D-AAD8-69D1-65A671E4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49473-A46C-BA7A-F1F0-95909ACF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67FECF-670B-D5A1-36AC-E8178DE2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1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D6EC04CF-86BE-10DF-F9E5-70E42350425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554" y="0"/>
            <a:ext cx="1723505" cy="17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0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CD4FF755-D208-44EC-5870-C6C3D0690D8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300" y="0"/>
            <a:ext cx="1987252" cy="198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slide" Target="slide6.xml"/><Relationship Id="rId4" Type="http://schemas.openxmlformats.org/officeDocument/2006/relationships/image" Target="../media/image10.png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20.png"/><Relationship Id="rId1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9.png"/><Relationship Id="rId17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video" Target="../media/media3.mp4"/><Relationship Id="rId11" Type="http://schemas.openxmlformats.org/officeDocument/2006/relationships/image" Target="../media/image18.png"/><Relationship Id="rId5" Type="http://schemas.microsoft.com/office/2007/relationships/media" Target="../media/media3.mp4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video" Target="../media/media3.mp4"/><Relationship Id="rId11" Type="http://schemas.openxmlformats.org/officeDocument/2006/relationships/image" Target="../media/image17.png"/><Relationship Id="rId5" Type="http://schemas.microsoft.com/office/2007/relationships/media" Target="../media/media3.mp4"/><Relationship Id="rId15" Type="http://schemas.openxmlformats.org/officeDocument/2006/relationships/slide" Target="slide3.xml"/><Relationship Id="rId10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image" Target="../media/image20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video" Target="../media/media3.mp4"/><Relationship Id="rId11" Type="http://schemas.openxmlformats.org/officeDocument/2006/relationships/image" Target="../media/image17.png"/><Relationship Id="rId5" Type="http://schemas.microsoft.com/office/2007/relationships/media" Target="../media/media3.mp4"/><Relationship Id="rId15" Type="http://schemas.openxmlformats.org/officeDocument/2006/relationships/slide" Target="slide3.xml"/><Relationship Id="rId10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image" Target="../media/image20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FEEDCCC-0A2E-AD73-9E31-D96D97AFA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490" y="1267758"/>
            <a:ext cx="558442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D23DD3-A27E-DE8B-1347-F0EDB368C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ild standing next to a number&#10;&#10;Description automatically generated">
            <a:extLst>
              <a:ext uri="{FF2B5EF4-FFF2-40B4-BE49-F238E27FC236}">
                <a16:creationId xmlns:a16="http://schemas.microsoft.com/office/drawing/2014/main" xmlns="" id="{7FD9A5DC-8EA5-3206-3161-487FF403C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" y="355862"/>
            <a:ext cx="1018095" cy="915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2D9DA7-EC8A-EC54-40AA-C1574A653BEE}"/>
              </a:ext>
            </a:extLst>
          </p:cNvPr>
          <p:cNvSpPr txBox="1"/>
          <p:nvPr/>
        </p:nvSpPr>
        <p:spPr>
          <a:xfrm>
            <a:off x="1638300" y="584200"/>
            <a:ext cx="191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C6EE449-C27B-2AB1-6106-DE162A3FEF62}"/>
              </a:ext>
            </a:extLst>
          </p:cNvPr>
          <p:cNvSpPr txBox="1"/>
          <p:nvPr/>
        </p:nvSpPr>
        <p:spPr>
          <a:xfrm>
            <a:off x="-716337" y="1513382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C61B9AC9-BF62-BE51-A7C1-E86482BADA97}"/>
              </a:ext>
            </a:extLst>
          </p:cNvPr>
          <p:cNvCxnSpPr/>
          <p:nvPr/>
        </p:nvCxnSpPr>
        <p:spPr>
          <a:xfrm>
            <a:off x="3762911" y="1664413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25B6C375-D3B5-A499-3884-D94CEA805A9D}"/>
              </a:ext>
            </a:extLst>
          </p:cNvPr>
          <p:cNvCxnSpPr>
            <a:cxnSpLocks/>
          </p:cNvCxnSpPr>
          <p:nvPr/>
        </p:nvCxnSpPr>
        <p:spPr>
          <a:xfrm>
            <a:off x="3762911" y="2121613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354232F-434B-70AF-2839-A343800A39E5}"/>
              </a:ext>
            </a:extLst>
          </p:cNvPr>
          <p:cNvSpPr txBox="1"/>
          <p:nvPr/>
        </p:nvSpPr>
        <p:spPr>
          <a:xfrm>
            <a:off x="3686711" y="2197813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5D6DBE3-DBED-CE41-58D7-849BAF4D964C}"/>
              </a:ext>
            </a:extLst>
          </p:cNvPr>
          <p:cNvSpPr txBox="1"/>
          <p:nvPr/>
        </p:nvSpPr>
        <p:spPr>
          <a:xfrm>
            <a:off x="486311" y="204541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62085DB-E9DB-1142-131F-AA1F3AC8975B}"/>
              </a:ext>
            </a:extLst>
          </p:cNvPr>
          <p:cNvSpPr txBox="1"/>
          <p:nvPr/>
        </p:nvSpPr>
        <p:spPr>
          <a:xfrm>
            <a:off x="1248312" y="2520978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59CB382-3F49-C910-2FFB-225B3C238F1D}"/>
              </a:ext>
            </a:extLst>
          </p:cNvPr>
          <p:cNvSpPr txBox="1"/>
          <p:nvPr/>
        </p:nvSpPr>
        <p:spPr>
          <a:xfrm>
            <a:off x="4905911" y="219781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BF2898D-D904-2FF7-67FF-022D934EC23F}"/>
              </a:ext>
            </a:extLst>
          </p:cNvPr>
          <p:cNvSpPr txBox="1"/>
          <p:nvPr/>
        </p:nvSpPr>
        <p:spPr>
          <a:xfrm>
            <a:off x="1934111" y="3036013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C6EE449-C27B-2AB1-6106-DE162A3FEF62}"/>
              </a:ext>
            </a:extLst>
          </p:cNvPr>
          <p:cNvSpPr txBox="1"/>
          <p:nvPr/>
        </p:nvSpPr>
        <p:spPr>
          <a:xfrm>
            <a:off x="3907281" y="3682344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 </a:t>
            </a:r>
            <a:r>
              <a:rPr lang="en-US" sz="360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30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C61B9AC9-BF62-BE51-A7C1-E86482BADA97}"/>
              </a:ext>
            </a:extLst>
          </p:cNvPr>
          <p:cNvCxnSpPr/>
          <p:nvPr/>
        </p:nvCxnSpPr>
        <p:spPr>
          <a:xfrm>
            <a:off x="8326881" y="3834744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25B6C375-D3B5-A499-3884-D94CEA805A9D}"/>
              </a:ext>
            </a:extLst>
          </p:cNvPr>
          <p:cNvCxnSpPr>
            <a:cxnSpLocks/>
          </p:cNvCxnSpPr>
          <p:nvPr/>
        </p:nvCxnSpPr>
        <p:spPr>
          <a:xfrm>
            <a:off x="8326881" y="4291944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354232F-434B-70AF-2839-A343800A39E5}"/>
              </a:ext>
            </a:extLst>
          </p:cNvPr>
          <p:cNvSpPr txBox="1"/>
          <p:nvPr/>
        </p:nvSpPr>
        <p:spPr>
          <a:xfrm>
            <a:off x="8250681" y="436814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5D6DBE3-DBED-CE41-58D7-849BAF4D964C}"/>
              </a:ext>
            </a:extLst>
          </p:cNvPr>
          <p:cNvSpPr txBox="1"/>
          <p:nvPr/>
        </p:nvSpPr>
        <p:spPr>
          <a:xfrm>
            <a:off x="4693785" y="4197379"/>
            <a:ext cx="384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60 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62085DB-E9DB-1142-131F-AA1F3AC8975B}"/>
              </a:ext>
            </a:extLst>
          </p:cNvPr>
          <p:cNvSpPr txBox="1"/>
          <p:nvPr/>
        </p:nvSpPr>
        <p:spPr>
          <a:xfrm>
            <a:off x="6498081" y="509418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59CB382-3F49-C910-2FFB-225B3C238F1D}"/>
              </a:ext>
            </a:extLst>
          </p:cNvPr>
          <p:cNvSpPr txBox="1"/>
          <p:nvPr/>
        </p:nvSpPr>
        <p:spPr>
          <a:xfrm>
            <a:off x="9698481" y="436814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BF2898D-D904-2FF7-67FF-022D934EC23F}"/>
              </a:ext>
            </a:extLst>
          </p:cNvPr>
          <p:cNvSpPr txBox="1"/>
          <p:nvPr/>
        </p:nvSpPr>
        <p:spPr>
          <a:xfrm>
            <a:off x="6658511" y="566782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25B6C375-D3B5-A499-3884-D94CEA805A9D}"/>
              </a:ext>
            </a:extLst>
          </p:cNvPr>
          <p:cNvCxnSpPr>
            <a:cxnSpLocks/>
          </p:cNvCxnSpPr>
          <p:nvPr/>
        </p:nvCxnSpPr>
        <p:spPr>
          <a:xfrm>
            <a:off x="6770670" y="4843710"/>
            <a:ext cx="148001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07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30" grpId="0"/>
      <p:bldP spid="31" grpId="0"/>
      <p:bldP spid="32" grpId="0"/>
      <p:bldP spid="33" grpId="0"/>
      <p:bldP spid="36" grpId="0"/>
      <p:bldP spid="37" grpId="0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A26A6B4-185D-252C-D1C3-3A6CECAB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child standing next to a large number&#10;&#10;Description automatically generated">
            <a:extLst>
              <a:ext uri="{FF2B5EF4-FFF2-40B4-BE49-F238E27FC236}">
                <a16:creationId xmlns:a16="http://schemas.microsoft.com/office/drawing/2014/main" xmlns="" id="{4F0F0CA6-442E-5977-C3D7-DD2C007FD9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2" y="419641"/>
            <a:ext cx="1519984" cy="12709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584563-9FBE-0A52-4AAD-F3EB64416349}"/>
              </a:ext>
            </a:extLst>
          </p:cNvPr>
          <p:cNvSpPr txBox="1"/>
          <p:nvPr/>
        </p:nvSpPr>
        <p:spPr>
          <a:xfrm>
            <a:off x="2070100" y="546100"/>
            <a:ext cx="962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quay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11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53D21C-972C-9B5E-D0F0-D0D984DC6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037" y="2774950"/>
            <a:ext cx="3286125" cy="3162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2D58BD8-F6FB-5554-B532-DC8A88A78025}"/>
              </a:ext>
            </a:extLst>
          </p:cNvPr>
          <p:cNvSpPr txBox="1"/>
          <p:nvPr/>
        </p:nvSpPr>
        <p:spPr>
          <a:xfrm>
            <a:off x="4991100" y="2578100"/>
            <a:ext cx="439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AC8B2F-4E60-37E0-DDFD-160F6AE4342F}"/>
              </a:ext>
            </a:extLst>
          </p:cNvPr>
          <p:cNvSpPr txBox="1"/>
          <p:nvPr/>
        </p:nvSpPr>
        <p:spPr>
          <a:xfrm>
            <a:off x="431800" y="5016500"/>
            <a:ext cx="991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11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: 10 = 1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4F84DA7-141A-CF0B-6A0C-5E2EDAD72DBE}"/>
              </a:ext>
            </a:extLst>
          </p:cNvPr>
          <p:cNvSpPr/>
          <p:nvPr/>
        </p:nvSpPr>
        <p:spPr>
          <a:xfrm>
            <a:off x="4965700" y="3848100"/>
            <a:ext cx="635000" cy="647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Số 3 PNG Miễn Phí Tải Về - Lovepik">
            <a:extLst>
              <a:ext uri="{FF2B5EF4-FFF2-40B4-BE49-F238E27FC236}">
                <a16:creationId xmlns:a16="http://schemas.microsoft.com/office/drawing/2014/main" xmlns="" id="{0C29BC05-2283-CE2E-85FF-0D7466EFA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52400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9E6230-CA60-330B-3FC7-769E8E82477D}"/>
              </a:ext>
            </a:extLst>
          </p:cNvPr>
          <p:cNvSpPr txBox="1"/>
          <p:nvPr/>
        </p:nvSpPr>
        <p:spPr>
          <a:xfrm>
            <a:off x="1282700" y="419100"/>
            <a:ext cx="10579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Ngày cuối tuần, Rô-bốt làm hộp đựng bút từ vỏ chai nhựa. Buổi sáng, từ 8 giờ 10 phút đến 10 giờ 20 phút, Rô-bốt làm được 2 hộp bút. Buổi chiều từ 14 giờ đến 15 giờ 5 phút, Rô-bốt làm được 1 hộp bút. Hỏi trung bình Rô-bốt làm 1 hộp bút hết bao lâu?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18351B-A61F-EB8A-37E8-89418504C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515354"/>
            <a:ext cx="6235700" cy="371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E1F3AC-FEE0-E8D3-D4B1-81EE7D957979}"/>
              </a:ext>
            </a:extLst>
          </p:cNvPr>
          <p:cNvSpPr txBox="1"/>
          <p:nvPr/>
        </p:nvSpPr>
        <p:spPr>
          <a:xfrm>
            <a:off x="812800" y="673100"/>
            <a:ext cx="10871200" cy="529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robot </a:t>
            </a:r>
            <a:r>
              <a:rPr lang="en-US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 </a:t>
            </a:r>
            <a:r>
              <a:rPr lang="vi-VN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</a:t>
            </a:r>
            <a:r>
              <a:rPr lang="en-US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10giờ 20- 8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= 2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robot </a:t>
            </a:r>
            <a:r>
              <a:rPr lang="en-US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vi-VN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hộ</a:t>
            </a:r>
            <a:r>
              <a:rPr lang="en-US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360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14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robot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): ( 2+ 1)=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33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DCEA80-965B-9D5F-79F9-A250F2E7A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7E919C-177E-0FF7-21E2-8DE88B166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972" y="1112310"/>
            <a:ext cx="5523455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5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án Học Trả Chữ Số - Ảnh miễn phí trên Pixabay">
            <a:extLst>
              <a:ext uri="{FF2B5EF4-FFF2-40B4-BE49-F238E27FC236}">
                <a16:creationId xmlns:a16="http://schemas.microsoft.com/office/drawing/2014/main" xmlns="" id="{2F5907CB-2233-DBD0-AEED-19C689CAC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557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446E7E-4230-6A63-6C55-B739643153C8}"/>
              </a:ext>
            </a:extLst>
          </p:cNvPr>
          <p:cNvSpPr txBox="1"/>
          <p:nvPr/>
        </p:nvSpPr>
        <p:spPr>
          <a:xfrm>
            <a:off x="1498600" y="419100"/>
            <a:ext cx="1018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Nhà của kiến ở vị trí A, nhà của ve sầu ở vị trí C và kiến chỉ đến được nhà ve sầu bằng cách đi qua các đoạn đường như hình dưới đây. Biết rằng các đoạn AM, MN và NC dài bằng nhau.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742307-712B-FDD3-FFF5-ABC92D424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825" y="1776413"/>
            <a:ext cx="7178675" cy="3589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E20D7E9-7562-7BFF-7119-C57BDA713CB5}"/>
              </a:ext>
            </a:extLst>
          </p:cNvPr>
          <p:cNvSpPr txBox="1"/>
          <p:nvPr/>
        </p:nvSpPr>
        <p:spPr>
          <a:xfrm>
            <a:off x="876300" y="5245100"/>
            <a:ext cx="1028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Tìm đường đi ngắn nhất để kiến đến nhà ve sầu và quay về vị trí ban đầu.</a:t>
            </a:r>
          </a:p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Kiến mất 1,5 phút để đi từ A đến M và những đoạn đường dài bằng nhau kiến đi hết thời gian như nhau. Nếu kiến ở lại nhà ve sầu 5 phút và không nghỉ giữa đường thì hết bao lâu để kiến hoàn thành đường đi ở câu a?</a:t>
            </a:r>
          </a:p>
        </p:txBody>
      </p:sp>
    </p:spTree>
    <p:extLst>
      <p:ext uri="{BB962C8B-B14F-4D97-AF65-F5344CB8AC3E}">
        <p14:creationId xmlns:p14="http://schemas.microsoft.com/office/powerpoint/2010/main" val="36084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17953E-94B0-2E4D-128A-536B3BD36C28}"/>
              </a:ext>
            </a:extLst>
          </p:cNvPr>
          <p:cNvSpPr txBox="1"/>
          <p:nvPr/>
        </p:nvSpPr>
        <p:spPr>
          <a:xfrm>
            <a:off x="1041400" y="3975100"/>
            <a:ext cx="1041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Đường đi ngắn nhất để kiến đến nhà ve sầu và quay về vị trí ban đầu là:</a:t>
            </a:r>
          </a:p>
          <a:p>
            <a:pPr algn="just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→ M → N → C → N → M → A.</a:t>
            </a:r>
          </a:p>
          <a:p>
            <a:pPr algn="just"/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2E9DD0-BB79-A446-CFA5-AB10BDB38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442913"/>
            <a:ext cx="7178675" cy="3589338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C85D905C-2880-ABC5-F180-6D4BE5F0816A}"/>
              </a:ext>
            </a:extLst>
          </p:cNvPr>
          <p:cNvSpPr/>
          <p:nvPr/>
        </p:nvSpPr>
        <p:spPr>
          <a:xfrm>
            <a:off x="3098800" y="1163491"/>
            <a:ext cx="5257800" cy="2548011"/>
          </a:xfrm>
          <a:custGeom>
            <a:avLst/>
            <a:gdLst>
              <a:gd name="connsiteX0" fmla="*/ 0 w 5257800"/>
              <a:gd name="connsiteY0" fmla="*/ 43009 h 2548011"/>
              <a:gd name="connsiteX1" fmla="*/ 1917700 w 5257800"/>
              <a:gd name="connsiteY1" fmla="*/ 55709 h 2548011"/>
              <a:gd name="connsiteX2" fmla="*/ 2400300 w 5257800"/>
              <a:gd name="connsiteY2" fmla="*/ 81109 h 2548011"/>
              <a:gd name="connsiteX3" fmla="*/ 2413000 w 5257800"/>
              <a:gd name="connsiteY3" fmla="*/ 474809 h 2548011"/>
              <a:gd name="connsiteX4" fmla="*/ 2425700 w 5257800"/>
              <a:gd name="connsiteY4" fmla="*/ 563709 h 2548011"/>
              <a:gd name="connsiteX5" fmla="*/ 2438400 w 5257800"/>
              <a:gd name="connsiteY5" fmla="*/ 855809 h 2548011"/>
              <a:gd name="connsiteX6" fmla="*/ 2451100 w 5257800"/>
              <a:gd name="connsiteY6" fmla="*/ 2443309 h 2548011"/>
              <a:gd name="connsiteX7" fmla="*/ 2527300 w 5257800"/>
              <a:gd name="connsiteY7" fmla="*/ 2481409 h 2548011"/>
              <a:gd name="connsiteX8" fmla="*/ 4178300 w 5257800"/>
              <a:gd name="connsiteY8" fmla="*/ 2506809 h 2548011"/>
              <a:gd name="connsiteX9" fmla="*/ 4813300 w 5257800"/>
              <a:gd name="connsiteY9" fmla="*/ 2532209 h 2548011"/>
              <a:gd name="connsiteX10" fmla="*/ 5257800 w 5257800"/>
              <a:gd name="connsiteY10" fmla="*/ 2506809 h 25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57800" h="2548011">
                <a:moveTo>
                  <a:pt x="0" y="43009"/>
                </a:moveTo>
                <a:lnTo>
                  <a:pt x="1917700" y="55709"/>
                </a:lnTo>
                <a:cubicBezTo>
                  <a:pt x="2398907" y="55709"/>
                  <a:pt x="2289455" y="-85158"/>
                  <a:pt x="2400300" y="81109"/>
                </a:cubicBezTo>
                <a:cubicBezTo>
                  <a:pt x="2404533" y="212342"/>
                  <a:pt x="2406099" y="343689"/>
                  <a:pt x="2413000" y="474809"/>
                </a:cubicBezTo>
                <a:cubicBezTo>
                  <a:pt x="2414573" y="504702"/>
                  <a:pt x="2423709" y="533841"/>
                  <a:pt x="2425700" y="563709"/>
                </a:cubicBezTo>
                <a:cubicBezTo>
                  <a:pt x="2432183" y="660952"/>
                  <a:pt x="2434167" y="758442"/>
                  <a:pt x="2438400" y="855809"/>
                </a:cubicBezTo>
                <a:cubicBezTo>
                  <a:pt x="2442633" y="1384976"/>
                  <a:pt x="2422203" y="1914915"/>
                  <a:pt x="2451100" y="2443309"/>
                </a:cubicBezTo>
                <a:cubicBezTo>
                  <a:pt x="2452651" y="2471665"/>
                  <a:pt x="2498921" y="2480366"/>
                  <a:pt x="2527300" y="2481409"/>
                </a:cubicBezTo>
                <a:cubicBezTo>
                  <a:pt x="3077327" y="2501631"/>
                  <a:pt x="3627967" y="2498342"/>
                  <a:pt x="4178300" y="2506809"/>
                </a:cubicBezTo>
                <a:cubicBezTo>
                  <a:pt x="4423203" y="2523136"/>
                  <a:pt x="4522949" y="2532209"/>
                  <a:pt x="4813300" y="2532209"/>
                </a:cubicBezTo>
                <a:cubicBezTo>
                  <a:pt x="5215888" y="2532209"/>
                  <a:pt x="5109150" y="2581134"/>
                  <a:pt x="5257800" y="2506809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2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17953E-94B0-2E4D-128A-536B3BD36C28}"/>
              </a:ext>
            </a:extLst>
          </p:cNvPr>
          <p:cNvSpPr txBox="1"/>
          <p:nvPr/>
        </p:nvSpPr>
        <p:spPr>
          <a:xfrm>
            <a:off x="88900" y="4368800"/>
            <a:ext cx="11620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Kiến hoàn thành đường đi ở câu a hết thời gian là:</a:t>
            </a:r>
          </a:p>
          <a:p>
            <a:pPr lvl="0"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1,5 phút × 6 + 5 phút = 14 phút</a:t>
            </a:r>
          </a:p>
          <a:p>
            <a:pPr lvl="0" algn="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14 phút.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2E9DD0-BB79-A446-CFA5-AB10BDB38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442913"/>
            <a:ext cx="7178675" cy="35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et of cartoon stars&#10;&#10;Description automatically generated">
            <a:extLst>
              <a:ext uri="{FF2B5EF4-FFF2-40B4-BE49-F238E27FC236}">
                <a16:creationId xmlns:a16="http://schemas.microsoft.com/office/drawing/2014/main" xmlns="" id="{E1A7DE5A-116E-7C2A-CFC0-C2A096D558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52027" r="37178" b="13099"/>
          <a:stretch/>
        </p:blipFill>
        <p:spPr>
          <a:xfrm>
            <a:off x="1047942" y="2543437"/>
            <a:ext cx="2501245" cy="1432874"/>
          </a:xfrm>
          <a:prstGeom prst="rect">
            <a:avLst/>
          </a:prstGeom>
        </p:spPr>
      </p:pic>
      <p:pic>
        <p:nvPicPr>
          <p:cNvPr id="8" name="Picture 7" descr="A set of cartoon stars&#10;&#10;Description automatically generated">
            <a:extLst>
              <a:ext uri="{FF2B5EF4-FFF2-40B4-BE49-F238E27FC236}">
                <a16:creationId xmlns:a16="http://schemas.microsoft.com/office/drawing/2014/main" xmlns="" id="{D6F7AB81-C9A9-13FA-F415-79CC070C8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52027" r="37178" b="13099"/>
          <a:stretch/>
        </p:blipFill>
        <p:spPr>
          <a:xfrm>
            <a:off x="1162634" y="4085067"/>
            <a:ext cx="2501245" cy="1432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C725950-AD9B-4719-EDF0-48950029A587}"/>
              </a:ext>
            </a:extLst>
          </p:cNvPr>
          <p:cNvSpPr/>
          <p:nvPr/>
        </p:nvSpPr>
        <p:spPr>
          <a:xfrm>
            <a:off x="3663879" y="2659014"/>
            <a:ext cx="6034727" cy="801278"/>
          </a:xfrm>
          <a:custGeom>
            <a:avLst/>
            <a:gdLst>
              <a:gd name="connsiteX0" fmla="*/ 0 w 6034727"/>
              <a:gd name="connsiteY0" fmla="*/ 0 h 801278"/>
              <a:gd name="connsiteX1" fmla="*/ 0 w 6034727"/>
              <a:gd name="connsiteY1" fmla="*/ 0 h 801278"/>
              <a:gd name="connsiteX2" fmla="*/ 6034727 w 6034727"/>
              <a:gd name="connsiteY2" fmla="*/ 0 h 801278"/>
              <a:gd name="connsiteX3" fmla="*/ 6034727 w 6034727"/>
              <a:gd name="connsiteY3" fmla="*/ 0 h 801278"/>
              <a:gd name="connsiteX4" fmla="*/ 6034727 w 6034727"/>
              <a:gd name="connsiteY4" fmla="*/ 801278 h 801278"/>
              <a:gd name="connsiteX5" fmla="*/ 6034727 w 6034727"/>
              <a:gd name="connsiteY5" fmla="*/ 801278 h 801278"/>
              <a:gd name="connsiteX6" fmla="*/ 0 w 6034727"/>
              <a:gd name="connsiteY6" fmla="*/ 801278 h 801278"/>
              <a:gd name="connsiteX7" fmla="*/ 0 w 6034727"/>
              <a:gd name="connsiteY7" fmla="*/ 801278 h 801278"/>
              <a:gd name="connsiteX8" fmla="*/ 0 w 6034727"/>
              <a:gd name="connsiteY8" fmla="*/ 0 h 80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4727" h="801278" fill="none" extrusionOk="0">
                <a:moveTo>
                  <a:pt x="0" y="0"/>
                </a:moveTo>
                <a:lnTo>
                  <a:pt x="0" y="0"/>
                </a:lnTo>
                <a:cubicBezTo>
                  <a:pt x="983968" y="5753"/>
                  <a:pt x="5175162" y="-51483"/>
                  <a:pt x="6034727" y="0"/>
                </a:cubicBezTo>
                <a:lnTo>
                  <a:pt x="6034727" y="0"/>
                </a:lnTo>
                <a:cubicBezTo>
                  <a:pt x="6106621" y="243735"/>
                  <a:pt x="6079630" y="486523"/>
                  <a:pt x="6034727" y="801278"/>
                </a:cubicBezTo>
                <a:lnTo>
                  <a:pt x="6034727" y="801278"/>
                </a:lnTo>
                <a:cubicBezTo>
                  <a:pt x="5055833" y="782320"/>
                  <a:pt x="1625201" y="740637"/>
                  <a:pt x="0" y="801278"/>
                </a:cubicBezTo>
                <a:lnTo>
                  <a:pt x="0" y="801278"/>
                </a:lnTo>
                <a:cubicBezTo>
                  <a:pt x="-45403" y="477961"/>
                  <a:pt x="-53234" y="225755"/>
                  <a:pt x="0" y="0"/>
                </a:cubicBezTo>
                <a:close/>
              </a:path>
              <a:path w="6034727" h="801278" stroke="0" extrusionOk="0">
                <a:moveTo>
                  <a:pt x="0" y="0"/>
                </a:moveTo>
                <a:lnTo>
                  <a:pt x="0" y="0"/>
                </a:lnTo>
                <a:cubicBezTo>
                  <a:pt x="1318093" y="-133594"/>
                  <a:pt x="4632576" y="63808"/>
                  <a:pt x="6034727" y="0"/>
                </a:cubicBezTo>
                <a:lnTo>
                  <a:pt x="6034727" y="0"/>
                </a:lnTo>
                <a:cubicBezTo>
                  <a:pt x="5967547" y="234989"/>
                  <a:pt x="6014431" y="415766"/>
                  <a:pt x="6034727" y="801278"/>
                </a:cubicBezTo>
                <a:lnTo>
                  <a:pt x="6034727" y="801278"/>
                </a:lnTo>
                <a:cubicBezTo>
                  <a:pt x="4783116" y="742384"/>
                  <a:pt x="1284784" y="815511"/>
                  <a:pt x="0" y="801278"/>
                </a:cubicBezTo>
                <a:lnTo>
                  <a:pt x="0" y="801278"/>
                </a:lnTo>
                <a:cubicBezTo>
                  <a:pt x="1946" y="691734"/>
                  <a:pt x="-16972" y="291262"/>
                  <a:pt x="0" y="0"/>
                </a:cubicBezTo>
                <a:close/>
              </a:path>
            </a:pathLst>
          </a:custGeom>
          <a:solidFill>
            <a:srgbClr val="FFC51C"/>
          </a:solidFill>
          <a:ln w="28575">
            <a:solidFill>
              <a:srgbClr val="FEBD5B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20978FF-32F5-AC90-3D82-C0727344271E}"/>
              </a:ext>
            </a:extLst>
          </p:cNvPr>
          <p:cNvSpPr/>
          <p:nvPr/>
        </p:nvSpPr>
        <p:spPr>
          <a:xfrm>
            <a:off x="3750291" y="4267658"/>
            <a:ext cx="6034727" cy="801278"/>
          </a:xfrm>
          <a:custGeom>
            <a:avLst/>
            <a:gdLst>
              <a:gd name="connsiteX0" fmla="*/ 0 w 6034727"/>
              <a:gd name="connsiteY0" fmla="*/ 0 h 801278"/>
              <a:gd name="connsiteX1" fmla="*/ 0 w 6034727"/>
              <a:gd name="connsiteY1" fmla="*/ 0 h 801278"/>
              <a:gd name="connsiteX2" fmla="*/ 6034727 w 6034727"/>
              <a:gd name="connsiteY2" fmla="*/ 0 h 801278"/>
              <a:gd name="connsiteX3" fmla="*/ 6034727 w 6034727"/>
              <a:gd name="connsiteY3" fmla="*/ 0 h 801278"/>
              <a:gd name="connsiteX4" fmla="*/ 6034727 w 6034727"/>
              <a:gd name="connsiteY4" fmla="*/ 801278 h 801278"/>
              <a:gd name="connsiteX5" fmla="*/ 6034727 w 6034727"/>
              <a:gd name="connsiteY5" fmla="*/ 801278 h 801278"/>
              <a:gd name="connsiteX6" fmla="*/ 0 w 6034727"/>
              <a:gd name="connsiteY6" fmla="*/ 801278 h 801278"/>
              <a:gd name="connsiteX7" fmla="*/ 0 w 6034727"/>
              <a:gd name="connsiteY7" fmla="*/ 801278 h 801278"/>
              <a:gd name="connsiteX8" fmla="*/ 0 w 6034727"/>
              <a:gd name="connsiteY8" fmla="*/ 0 h 80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4727" h="801278" fill="none" extrusionOk="0">
                <a:moveTo>
                  <a:pt x="0" y="0"/>
                </a:moveTo>
                <a:lnTo>
                  <a:pt x="0" y="0"/>
                </a:lnTo>
                <a:cubicBezTo>
                  <a:pt x="983968" y="5753"/>
                  <a:pt x="5175162" y="-51483"/>
                  <a:pt x="6034727" y="0"/>
                </a:cubicBezTo>
                <a:lnTo>
                  <a:pt x="6034727" y="0"/>
                </a:lnTo>
                <a:cubicBezTo>
                  <a:pt x="6106621" y="243735"/>
                  <a:pt x="6079630" y="486523"/>
                  <a:pt x="6034727" y="801278"/>
                </a:cubicBezTo>
                <a:lnTo>
                  <a:pt x="6034727" y="801278"/>
                </a:lnTo>
                <a:cubicBezTo>
                  <a:pt x="5055833" y="782320"/>
                  <a:pt x="1625201" y="740637"/>
                  <a:pt x="0" y="801278"/>
                </a:cubicBezTo>
                <a:lnTo>
                  <a:pt x="0" y="801278"/>
                </a:lnTo>
                <a:cubicBezTo>
                  <a:pt x="-45403" y="477961"/>
                  <a:pt x="-53234" y="225755"/>
                  <a:pt x="0" y="0"/>
                </a:cubicBezTo>
                <a:close/>
              </a:path>
              <a:path w="6034727" h="801278" stroke="0" extrusionOk="0">
                <a:moveTo>
                  <a:pt x="0" y="0"/>
                </a:moveTo>
                <a:lnTo>
                  <a:pt x="0" y="0"/>
                </a:lnTo>
                <a:cubicBezTo>
                  <a:pt x="1318093" y="-133594"/>
                  <a:pt x="4632576" y="63808"/>
                  <a:pt x="6034727" y="0"/>
                </a:cubicBezTo>
                <a:lnTo>
                  <a:pt x="6034727" y="0"/>
                </a:lnTo>
                <a:cubicBezTo>
                  <a:pt x="5967547" y="234989"/>
                  <a:pt x="6014431" y="415766"/>
                  <a:pt x="6034727" y="801278"/>
                </a:cubicBezTo>
                <a:lnTo>
                  <a:pt x="6034727" y="801278"/>
                </a:lnTo>
                <a:cubicBezTo>
                  <a:pt x="4783116" y="742384"/>
                  <a:pt x="1284784" y="815511"/>
                  <a:pt x="0" y="801278"/>
                </a:cubicBezTo>
                <a:lnTo>
                  <a:pt x="0" y="801278"/>
                </a:lnTo>
                <a:cubicBezTo>
                  <a:pt x="1946" y="691734"/>
                  <a:pt x="-16972" y="291262"/>
                  <a:pt x="0" y="0"/>
                </a:cubicBezTo>
                <a:close/>
              </a:path>
            </a:pathLst>
          </a:custGeom>
          <a:solidFill>
            <a:srgbClr val="FFC51C"/>
          </a:solidFill>
          <a:ln w="28575">
            <a:solidFill>
              <a:srgbClr val="FEBD5B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8F3C0ED-441F-C59D-A89E-3255AE002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07" y="298593"/>
            <a:ext cx="5468586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E321D44-F288-F6E9-1F3F-35099429A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7A1C666A-4E45-2BD3-80F0-51B7CAC2B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5878" t="877" r="5878" b="20175"/>
          <a:stretch/>
        </p:blipFill>
        <p:spPr>
          <a:xfrm>
            <a:off x="-1" y="685800"/>
            <a:ext cx="12192002" cy="6172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E5B2C36-62F3-906D-8C41-7474FE7DD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452" y="1849990"/>
            <a:ext cx="7736495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776" y="2154038"/>
            <a:ext cx="6420595" cy="4091119"/>
            <a:chOff x="426772" y="1550008"/>
            <a:chExt cx="6420595" cy="4091119"/>
          </a:xfrm>
        </p:grpSpPr>
        <p:sp>
          <p:nvSpPr>
            <p:cNvPr id="3" name="Rectangle 2"/>
            <p:cNvSpPr/>
            <p:nvPr/>
          </p:nvSpPr>
          <p:spPr>
            <a:xfrm>
              <a:off x="426772" y="2390614"/>
              <a:ext cx="6420595" cy="3250513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89069" y="3170995"/>
              <a:ext cx="6096000" cy="23083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đầy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đủ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dụng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cụ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vệ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sinh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để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giúp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mẹ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vệ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sinh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nhà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cửa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bằng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cách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trả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lời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hỏi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đằng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nhé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  <a:endPara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9536" y="1550008"/>
              <a:ext cx="5125123" cy="2131833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76" y="382260"/>
            <a:ext cx="11278578" cy="1615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67" b="96533" l="10000" r="90000">
                        <a14:foregroundMark x1="55733" y1="83333" x2="55733" y2="87600"/>
                        <a14:foregroundMark x1="44933" y1="84133" x2="44000" y2="88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073" y="1894114"/>
            <a:ext cx="4963886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5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45300" y="2811294"/>
            <a:ext cx="7783143" cy="278211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5B868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11" y="267967"/>
            <a:ext cx="11278578" cy="1615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546" y="3000135"/>
            <a:ext cx="2371550" cy="2371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982" y="3528417"/>
            <a:ext cx="2324787" cy="1314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6965" y="3252668"/>
            <a:ext cx="1864825" cy="1866484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546" y="3016574"/>
            <a:ext cx="2371550" cy="2371550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982" y="3544856"/>
            <a:ext cx="2324787" cy="1314986"/>
          </a:xfrm>
          <a:prstGeom prst="rect">
            <a:avLst/>
          </a:prstGeom>
        </p:spPr>
      </p:pic>
      <p:pic>
        <p:nvPicPr>
          <p:cNvPr id="9" name="Picture 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6965" y="3269107"/>
            <a:ext cx="1864825" cy="18664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6694E3-CE9E-338A-ED21-2BA033682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4934" y="5085846"/>
            <a:ext cx="1286601" cy="887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6694E3-CE9E-338A-ED21-2BA033682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3401" y="5085846"/>
            <a:ext cx="1286601" cy="8876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06694E3-CE9E-338A-ED21-2BA033682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81868" y="5085846"/>
            <a:ext cx="1286601" cy="887655"/>
          </a:xfrm>
          <a:prstGeom prst="rect">
            <a:avLst/>
          </a:prstGeom>
        </p:spPr>
      </p:pic>
      <p:pic>
        <p:nvPicPr>
          <p:cNvPr id="13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467" b="96533" l="10000" r="90000">
                        <a14:foregroundMark x1="55733" y1="83333" x2="55733" y2="87600"/>
                        <a14:foregroundMark x1="44933" y1="84133" x2="44000" y2="88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375" y="2473730"/>
            <a:ext cx="4381857" cy="438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3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2766" y="3970163"/>
            <a:ext cx="4755299" cy="1413969"/>
            <a:chOff x="263962" y="2763078"/>
            <a:chExt cx="4755299" cy="1413969"/>
          </a:xfrm>
        </p:grpSpPr>
        <p:grpSp>
          <p:nvGrpSpPr>
            <p:cNvPr id="3" name="Group 2"/>
            <p:cNvGrpSpPr/>
            <p:nvPr/>
          </p:nvGrpSpPr>
          <p:grpSpPr>
            <a:xfrm>
              <a:off x="263962" y="2763078"/>
              <a:ext cx="4755299" cy="1413969"/>
              <a:chOff x="263962" y="2763078"/>
              <a:chExt cx="4755299" cy="141396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11965" y="276307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962" y="2763078"/>
                <a:ext cx="1398081" cy="1413969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581118" y="2973744"/>
              <a:ext cx="290037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11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11129" y="3908153"/>
            <a:ext cx="1127397" cy="113421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56068" y="3812606"/>
            <a:ext cx="4542379" cy="1499577"/>
            <a:chOff x="6067264" y="2605521"/>
            <a:chExt cx="4542379" cy="1499577"/>
          </a:xfrm>
        </p:grpSpPr>
        <p:grpSp>
          <p:nvGrpSpPr>
            <p:cNvPr id="9" name="Group 8"/>
            <p:cNvGrpSpPr/>
            <p:nvPr/>
          </p:nvGrpSpPr>
          <p:grpSpPr>
            <a:xfrm>
              <a:off x="6067264" y="2605521"/>
              <a:ext cx="4542379" cy="1499577"/>
              <a:chOff x="5503269" y="2615640"/>
              <a:chExt cx="4542379" cy="149957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338352" y="2711187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503269" y="2615640"/>
                <a:ext cx="1483201" cy="1499577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668295" y="2911734"/>
              <a:ext cx="21754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22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324707" y="3908153"/>
            <a:ext cx="1127397" cy="11342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59742" y="5300513"/>
            <a:ext cx="4848323" cy="1672386"/>
            <a:chOff x="170938" y="4498470"/>
            <a:chExt cx="4848323" cy="1672386"/>
          </a:xfrm>
        </p:grpSpPr>
        <p:grpSp>
          <p:nvGrpSpPr>
            <p:cNvPr id="15" name="Group 14"/>
            <p:cNvGrpSpPr/>
            <p:nvPr/>
          </p:nvGrpSpPr>
          <p:grpSpPr>
            <a:xfrm>
              <a:off x="170938" y="4498470"/>
              <a:ext cx="4848323" cy="1672386"/>
              <a:chOff x="170938" y="4498470"/>
              <a:chExt cx="4848323" cy="167238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1965" y="4726739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r="50703"/>
              <a:stretch/>
            </p:blipFill>
            <p:spPr>
              <a:xfrm>
                <a:off x="170938" y="4498470"/>
                <a:ext cx="1584128" cy="16723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707005" y="4960117"/>
              <a:ext cx="281532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28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4913836" y="5612466"/>
            <a:ext cx="1206187" cy="108496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456068" y="5266712"/>
            <a:ext cx="4542379" cy="1622324"/>
            <a:chOff x="6067264" y="4464669"/>
            <a:chExt cx="4542379" cy="1622324"/>
          </a:xfrm>
        </p:grpSpPr>
        <p:grpSp>
          <p:nvGrpSpPr>
            <p:cNvPr id="21" name="Group 20"/>
            <p:cNvGrpSpPr/>
            <p:nvPr/>
          </p:nvGrpSpPr>
          <p:grpSpPr>
            <a:xfrm>
              <a:off x="6067264" y="4464669"/>
              <a:ext cx="4542379" cy="1622324"/>
              <a:chOff x="6067264" y="4464669"/>
              <a:chExt cx="4542379" cy="162232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902347" y="470456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67264" y="4464669"/>
                <a:ext cx="1409979" cy="1622324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391484" y="4860332"/>
              <a:ext cx="257194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20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445946" y="5395868"/>
            <a:ext cx="1127397" cy="1134214"/>
          </a:xfrm>
          <a:prstGeom prst="rect">
            <a:avLst/>
          </a:prstGeom>
        </p:spPr>
      </p:pic>
      <p:pic>
        <p:nvPicPr>
          <p:cNvPr id="2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9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652766" y="246699"/>
            <a:ext cx="10811343" cy="3414208"/>
            <a:chOff x="762000" y="317500"/>
            <a:chExt cx="10668000" cy="1816100"/>
          </a:xfrm>
        </p:grpSpPr>
        <p:sp>
          <p:nvSpPr>
            <p:cNvPr id="31" name="Rounded Rectangle 30"/>
            <p:cNvSpPr/>
            <p:nvPr/>
          </p:nvSpPr>
          <p:spPr>
            <a:xfrm>
              <a:off x="762000" y="317500"/>
              <a:ext cx="10668000" cy="18161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55953" y="517570"/>
              <a:ext cx="10202139" cy="1489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1. 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Hà giải một bài toán hết 7 phút. Hỏi Hà làm 4 bài toán thì cần bao nhiêu thời gian. Biết rằng thời gian giải các bài toán là như nhau.</a:t>
              </a:r>
              <a:endPara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3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957033" y="0"/>
            <a:ext cx="1234967" cy="694669"/>
          </a:xfrm>
          <a:prstGeom prst="rect">
            <a:avLst/>
          </a:prstGeom>
        </p:spPr>
      </p:pic>
      <p:pic>
        <p:nvPicPr>
          <p:cNvPr id="34" name="Picture 33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467" y="240674"/>
            <a:ext cx="1681112" cy="168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1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0621" y="3950244"/>
            <a:ext cx="4755299" cy="1413969"/>
            <a:chOff x="263962" y="2763078"/>
            <a:chExt cx="4755299" cy="1413969"/>
          </a:xfrm>
        </p:grpSpPr>
        <p:grpSp>
          <p:nvGrpSpPr>
            <p:cNvPr id="3" name="Group 2"/>
            <p:cNvGrpSpPr/>
            <p:nvPr/>
          </p:nvGrpSpPr>
          <p:grpSpPr>
            <a:xfrm>
              <a:off x="263962" y="2763078"/>
              <a:ext cx="4755299" cy="1413969"/>
              <a:chOff x="263962" y="2763078"/>
              <a:chExt cx="4755299" cy="141396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11965" y="276307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962" y="2763078"/>
                <a:ext cx="1398081" cy="1413969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459376" y="2990456"/>
              <a:ext cx="33212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4739588" y="3999994"/>
            <a:ext cx="1206187" cy="10849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323923" y="3792687"/>
            <a:ext cx="4542379" cy="1499577"/>
            <a:chOff x="6067264" y="2605521"/>
            <a:chExt cx="4542379" cy="1499577"/>
          </a:xfrm>
        </p:grpSpPr>
        <p:grpSp>
          <p:nvGrpSpPr>
            <p:cNvPr id="9" name="Group 8"/>
            <p:cNvGrpSpPr/>
            <p:nvPr/>
          </p:nvGrpSpPr>
          <p:grpSpPr>
            <a:xfrm>
              <a:off x="6067264" y="2605521"/>
              <a:ext cx="4542379" cy="1499577"/>
              <a:chOff x="5503269" y="2615640"/>
              <a:chExt cx="4542379" cy="149957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338352" y="2709816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503269" y="2615640"/>
                <a:ext cx="1483201" cy="1499577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083941" y="2990456"/>
              <a:ext cx="3073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302603" y="3987685"/>
            <a:ext cx="1127397" cy="11342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27597" y="5252033"/>
            <a:ext cx="4848323" cy="1672386"/>
            <a:chOff x="170938" y="4498470"/>
            <a:chExt cx="4848323" cy="1672386"/>
          </a:xfrm>
        </p:grpSpPr>
        <p:grpSp>
          <p:nvGrpSpPr>
            <p:cNvPr id="15" name="Group 14"/>
            <p:cNvGrpSpPr/>
            <p:nvPr/>
          </p:nvGrpSpPr>
          <p:grpSpPr>
            <a:xfrm>
              <a:off x="170938" y="4498470"/>
              <a:ext cx="4848323" cy="1672386"/>
              <a:chOff x="170938" y="4498470"/>
              <a:chExt cx="4848323" cy="167238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1965" y="4726739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r="50703"/>
              <a:stretch/>
            </p:blipFill>
            <p:spPr>
              <a:xfrm>
                <a:off x="170938" y="4498470"/>
                <a:ext cx="1584128" cy="16723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461698" y="5036234"/>
              <a:ext cx="33212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712221" y="5506028"/>
            <a:ext cx="1127397" cy="113421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323923" y="5218232"/>
            <a:ext cx="4542379" cy="1622324"/>
            <a:chOff x="6067264" y="4464669"/>
            <a:chExt cx="4542379" cy="1622324"/>
          </a:xfrm>
        </p:grpSpPr>
        <p:grpSp>
          <p:nvGrpSpPr>
            <p:cNvPr id="21" name="Group 20"/>
            <p:cNvGrpSpPr/>
            <p:nvPr/>
          </p:nvGrpSpPr>
          <p:grpSpPr>
            <a:xfrm>
              <a:off x="6067264" y="4464669"/>
              <a:ext cx="4542379" cy="1622324"/>
              <a:chOff x="6067264" y="4464669"/>
              <a:chExt cx="4542379" cy="162232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902347" y="470456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67264" y="4464669"/>
                <a:ext cx="1409979" cy="1622324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154038" y="4901097"/>
              <a:ext cx="32547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302603" y="5373881"/>
            <a:ext cx="1127397" cy="1134214"/>
          </a:xfrm>
          <a:prstGeom prst="rect">
            <a:avLst/>
          </a:prstGeom>
        </p:spPr>
      </p:pic>
      <p:pic>
        <p:nvPicPr>
          <p:cNvPr id="2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9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762000" y="317499"/>
            <a:ext cx="10668000" cy="33961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1" name="Picture 3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93179" y="182466"/>
            <a:ext cx="2627529" cy="1486228"/>
          </a:xfrm>
          <a:prstGeom prst="rect">
            <a:avLst/>
          </a:prstGeom>
        </p:spPr>
      </p:pic>
      <p:pic>
        <p:nvPicPr>
          <p:cNvPr id="32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57033" y="0"/>
            <a:ext cx="1234967" cy="69466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536700" y="893138"/>
            <a:ext cx="9372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 Lan may một bộ quần áo hết 2 giờ 10 phút. Hỏi cô mất bao lâu để may xong 5 bộ quần áo? Thời gian may các bộ quần áo như nhau.</a:t>
            </a:r>
          </a:p>
        </p:txBody>
      </p:sp>
    </p:spTree>
    <p:extLst>
      <p:ext uri="{BB962C8B-B14F-4D97-AF65-F5344CB8AC3E}">
        <p14:creationId xmlns:p14="http://schemas.microsoft.com/office/powerpoint/2010/main" val="8600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2211" y="3684174"/>
            <a:ext cx="4687050" cy="1413969"/>
            <a:chOff x="332211" y="2673688"/>
            <a:chExt cx="4687050" cy="1413969"/>
          </a:xfrm>
        </p:grpSpPr>
        <p:grpSp>
          <p:nvGrpSpPr>
            <p:cNvPr id="3" name="Group 2"/>
            <p:cNvGrpSpPr/>
            <p:nvPr/>
          </p:nvGrpSpPr>
          <p:grpSpPr>
            <a:xfrm>
              <a:off x="332211" y="2673688"/>
              <a:ext cx="4687050" cy="1413969"/>
              <a:chOff x="332211" y="2673688"/>
              <a:chExt cx="4687050" cy="141396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11965" y="276307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2211" y="2673688"/>
                <a:ext cx="1398081" cy="1413969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286467" y="3027605"/>
              <a:ext cx="344323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4455562" y="3867112"/>
            <a:ext cx="1206187" cy="10849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67264" y="3616007"/>
            <a:ext cx="4542379" cy="1499577"/>
            <a:chOff x="6067264" y="2605521"/>
            <a:chExt cx="4542379" cy="1499577"/>
          </a:xfrm>
        </p:grpSpPr>
        <p:grpSp>
          <p:nvGrpSpPr>
            <p:cNvPr id="9" name="Group 8"/>
            <p:cNvGrpSpPr/>
            <p:nvPr/>
          </p:nvGrpSpPr>
          <p:grpSpPr>
            <a:xfrm>
              <a:off x="6067264" y="2605521"/>
              <a:ext cx="4542379" cy="1499577"/>
              <a:chOff x="5503269" y="2615640"/>
              <a:chExt cx="4542379" cy="149957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338352" y="2711187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503269" y="2615640"/>
                <a:ext cx="1483201" cy="1499577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034376" y="2920520"/>
              <a:ext cx="344323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101988" y="3798688"/>
            <a:ext cx="1127397" cy="11342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0938" y="5115584"/>
            <a:ext cx="4848323" cy="1672386"/>
            <a:chOff x="170938" y="4498470"/>
            <a:chExt cx="4848323" cy="1672386"/>
          </a:xfrm>
        </p:grpSpPr>
        <p:grpSp>
          <p:nvGrpSpPr>
            <p:cNvPr id="15" name="Group 14"/>
            <p:cNvGrpSpPr/>
            <p:nvPr/>
          </p:nvGrpSpPr>
          <p:grpSpPr>
            <a:xfrm>
              <a:off x="170938" y="4498470"/>
              <a:ext cx="4848323" cy="1672386"/>
              <a:chOff x="170938" y="4498470"/>
              <a:chExt cx="4848323" cy="167238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1965" y="4726739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r="50703"/>
              <a:stretch/>
            </p:blipFill>
            <p:spPr>
              <a:xfrm>
                <a:off x="170938" y="4498470"/>
                <a:ext cx="1584128" cy="16723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434339" y="4986916"/>
              <a:ext cx="314749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 </a:t>
              </a:r>
              <a:r>
                <a:rPr lang="en-US" sz="4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giờ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455562" y="5369579"/>
            <a:ext cx="1127397" cy="113421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067264" y="5081783"/>
            <a:ext cx="4542379" cy="1622324"/>
            <a:chOff x="6067264" y="4464669"/>
            <a:chExt cx="4542379" cy="1622324"/>
          </a:xfrm>
        </p:grpSpPr>
        <p:grpSp>
          <p:nvGrpSpPr>
            <p:cNvPr id="21" name="Group 20"/>
            <p:cNvGrpSpPr/>
            <p:nvPr/>
          </p:nvGrpSpPr>
          <p:grpSpPr>
            <a:xfrm>
              <a:off x="6067264" y="4464669"/>
              <a:ext cx="4542379" cy="1622324"/>
              <a:chOff x="6067264" y="4464669"/>
              <a:chExt cx="4542379" cy="162232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902347" y="470456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67264" y="4464669"/>
                <a:ext cx="1409979" cy="1622324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048500" y="4946012"/>
              <a:ext cx="3340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045944" y="5237432"/>
            <a:ext cx="1127397" cy="1134214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733264" y="307438"/>
            <a:ext cx="10668000" cy="31654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1" name="Picture 3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79371" y="9051"/>
            <a:ext cx="1864825" cy="1866484"/>
          </a:xfrm>
          <a:prstGeom prst="rect">
            <a:avLst/>
          </a:prstGeom>
        </p:spPr>
      </p:pic>
      <p:pic>
        <p:nvPicPr>
          <p:cNvPr id="32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57033" y="0"/>
            <a:ext cx="1234967" cy="69466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869378" y="650923"/>
            <a:ext cx="90780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 bạn trong lớp tham gia trồng cây. Trung bình cứ 30 phút các bạn trồng được một cây. Hỏi muốn trồng được 4 cây cần bao nhiêu thời gian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40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B58E9BED-C692-F21D-BD64-5023B1C58A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5878" t="877" r="5878" b="20175"/>
          <a:stretch/>
        </p:blipFill>
        <p:spPr>
          <a:xfrm>
            <a:off x="-1" y="685800"/>
            <a:ext cx="12192002" cy="6172200"/>
          </a:xfrm>
          <a:prstGeom prst="rect">
            <a:avLst/>
          </a:prstGeom>
        </p:spPr>
      </p:pic>
      <p:pic>
        <p:nvPicPr>
          <p:cNvPr id="5" name="Picture 4" descr="A black and orange text&#10;&#10;Description automatically generated">
            <a:extLst>
              <a:ext uri="{FF2B5EF4-FFF2-40B4-BE49-F238E27FC236}">
                <a16:creationId xmlns:a16="http://schemas.microsoft.com/office/drawing/2014/main" xmlns="" id="{D15FC6BA-AB71-5E63-8F58-CD7E4411E4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140"/>
            <a:ext cx="12192000" cy="29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D23DD3-A27E-DE8B-1347-F0EDB368C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ild standing next to a number&#10;&#10;Description automatically generated">
            <a:extLst>
              <a:ext uri="{FF2B5EF4-FFF2-40B4-BE49-F238E27FC236}">
                <a16:creationId xmlns:a16="http://schemas.microsoft.com/office/drawing/2014/main" xmlns="" id="{7FD9A5DC-8EA5-3206-3161-487FF403C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" y="355862"/>
            <a:ext cx="1018095" cy="915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2D9DA7-EC8A-EC54-40AA-C1574A653BEE}"/>
              </a:ext>
            </a:extLst>
          </p:cNvPr>
          <p:cNvSpPr txBox="1"/>
          <p:nvPr/>
        </p:nvSpPr>
        <p:spPr>
          <a:xfrm>
            <a:off x="1638300" y="584200"/>
            <a:ext cx="191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0394E8-6C9E-B897-430C-C76D9CCCF8AD}"/>
              </a:ext>
            </a:extLst>
          </p:cNvPr>
          <p:cNvSpPr txBox="1"/>
          <p:nvPr/>
        </p:nvSpPr>
        <p:spPr>
          <a:xfrm>
            <a:off x="558800" y="1701800"/>
            <a:ext cx="524510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a) 2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× 5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15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540DC5-6FCF-526E-2818-8BFA1776EDA9}"/>
              </a:ext>
            </a:extLst>
          </p:cNvPr>
          <p:cNvSpPr txBox="1"/>
          <p:nvPr/>
        </p:nvSpPr>
        <p:spPr>
          <a:xfrm>
            <a:off x="647700" y="4483100"/>
            <a:ext cx="524510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b) 8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: 4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51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: 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D6F60A-713C-AD63-201C-5BDAA0B1C852}"/>
              </a:ext>
            </a:extLst>
          </p:cNvPr>
          <p:cNvSpPr txBox="1"/>
          <p:nvPr/>
        </p:nvSpPr>
        <p:spPr>
          <a:xfrm>
            <a:off x="4775200" y="1892300"/>
            <a:ext cx="424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8346EFE-CDE2-B993-7E76-968F397B6F70}"/>
              </a:ext>
            </a:extLst>
          </p:cNvPr>
          <p:cNvSpPr txBox="1"/>
          <p:nvPr/>
        </p:nvSpPr>
        <p:spPr>
          <a:xfrm>
            <a:off x="4673600" y="2679700"/>
            <a:ext cx="684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45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46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5C30B6-F9BD-5F71-535A-BD3153012744}"/>
              </a:ext>
            </a:extLst>
          </p:cNvPr>
          <p:cNvSpPr txBox="1"/>
          <p:nvPr/>
        </p:nvSpPr>
        <p:spPr>
          <a:xfrm>
            <a:off x="4737100" y="4686300"/>
            <a:ext cx="424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D07839-FA74-E215-6CE6-DC2A71CF6876}"/>
              </a:ext>
            </a:extLst>
          </p:cNvPr>
          <p:cNvSpPr txBox="1"/>
          <p:nvPr/>
        </p:nvSpPr>
        <p:spPr>
          <a:xfrm>
            <a:off x="4813300" y="5461000"/>
            <a:ext cx="424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4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D23DD3-A27E-DE8B-1347-F0EDB368C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ild standing next to a number&#10;&#10;Description automatically generated">
            <a:extLst>
              <a:ext uri="{FF2B5EF4-FFF2-40B4-BE49-F238E27FC236}">
                <a16:creationId xmlns:a16="http://schemas.microsoft.com/office/drawing/2014/main" xmlns="" id="{7FD9A5DC-8EA5-3206-3161-487FF403C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" y="355862"/>
            <a:ext cx="1018095" cy="915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2D9DA7-EC8A-EC54-40AA-C1574A653BEE}"/>
              </a:ext>
            </a:extLst>
          </p:cNvPr>
          <p:cNvSpPr txBox="1"/>
          <p:nvPr/>
        </p:nvSpPr>
        <p:spPr>
          <a:xfrm>
            <a:off x="1638300" y="584200"/>
            <a:ext cx="191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540DC5-6FCF-526E-2818-8BFA1776EDA9}"/>
              </a:ext>
            </a:extLst>
          </p:cNvPr>
          <p:cNvSpPr txBox="1"/>
          <p:nvPr/>
        </p:nvSpPr>
        <p:spPr>
          <a:xfrm>
            <a:off x="647700" y="4483100"/>
            <a:ext cx="524510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b) 8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: 4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51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: 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5C30B6-F9BD-5F71-535A-BD3153012744}"/>
              </a:ext>
            </a:extLst>
          </p:cNvPr>
          <p:cNvSpPr txBox="1"/>
          <p:nvPr/>
        </p:nvSpPr>
        <p:spPr>
          <a:xfrm>
            <a:off x="4737100" y="4686300"/>
            <a:ext cx="424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D07839-FA74-E215-6CE6-DC2A71CF6876}"/>
              </a:ext>
            </a:extLst>
          </p:cNvPr>
          <p:cNvSpPr txBox="1"/>
          <p:nvPr/>
        </p:nvSpPr>
        <p:spPr>
          <a:xfrm>
            <a:off x="4813300" y="5461000"/>
            <a:ext cx="424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298636" y="1513521"/>
            <a:ext cx="614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 defTabSz="1087288"/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1638300" y="2717110"/>
            <a:ext cx="333045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121663" y="2717110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1485643" y="2028770"/>
            <a:ext cx="66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4968754" y="1544565"/>
            <a:ext cx="614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087288"/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6944874" y="2786903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4968754" y="2786903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6355594" y="2098563"/>
            <a:ext cx="66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3725583" y="3411723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 46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phút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90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/>
      <p:bldP spid="22" grpId="0"/>
      <p:bldP spid="23" grpId="0"/>
      <p:bldP spid="25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785</Words>
  <Application>Microsoft Office PowerPoint</Application>
  <PresentationFormat>Widescreen</PresentationFormat>
  <Paragraphs>87</Paragraphs>
  <Slides>19</Slides>
  <Notes>4</Notes>
  <HiddenSlides>0</HiddenSlides>
  <MMClips>15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Calibri Light</vt:lpstr>
      <vt:lpstr>Cambria</vt:lpstr>
      <vt:lpstr>SVN-Newton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Dieu Cuc</cp:lastModifiedBy>
  <cp:revision>35</cp:revision>
  <dcterms:created xsi:type="dcterms:W3CDTF">2024-07-22T07:46:39Z</dcterms:created>
  <dcterms:modified xsi:type="dcterms:W3CDTF">2025-03-03T07:55:41Z</dcterms:modified>
</cp:coreProperties>
</file>