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26"/>
  </p:notesMasterIdLst>
  <p:sldIdLst>
    <p:sldId id="256" r:id="rId4"/>
    <p:sldId id="323" r:id="rId5"/>
    <p:sldId id="258" r:id="rId6"/>
    <p:sldId id="321" r:id="rId7"/>
    <p:sldId id="346" r:id="rId8"/>
    <p:sldId id="347" r:id="rId9"/>
    <p:sldId id="348" r:id="rId10"/>
    <p:sldId id="349" r:id="rId11"/>
    <p:sldId id="350" r:id="rId12"/>
    <p:sldId id="351" r:id="rId13"/>
    <p:sldId id="264" r:id="rId14"/>
    <p:sldId id="352" r:id="rId15"/>
    <p:sldId id="353" r:id="rId16"/>
    <p:sldId id="354" r:id="rId17"/>
    <p:sldId id="356" r:id="rId18"/>
    <p:sldId id="357" r:id="rId19"/>
    <p:sldId id="358" r:id="rId20"/>
    <p:sldId id="359" r:id="rId21"/>
    <p:sldId id="360" r:id="rId22"/>
    <p:sldId id="361" r:id="rId23"/>
    <p:sldId id="362"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1FF"/>
    <a:srgbClr val="FFBCFF"/>
    <a:srgbClr val="CCFFCC"/>
    <a:srgbClr val="FEECBA"/>
    <a:srgbClr val="FFE7E7"/>
    <a:srgbClr val="FCBB3A"/>
    <a:srgbClr val="F2D500"/>
    <a:srgbClr val="FDEB01"/>
    <a:srgbClr val="FFF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50CBA-29A9-4A00-AFB3-1BDD759C3DED}"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5A0B7-8F59-4B3C-8089-D27005F37BAE}" type="slidenum">
              <a:rPr lang="en-US" smtClean="0"/>
              <a:t>‹#›</a:t>
            </a:fld>
            <a:endParaRPr lang="en-US"/>
          </a:p>
        </p:txBody>
      </p:sp>
    </p:spTree>
    <p:extLst>
      <p:ext uri="{BB962C8B-B14F-4D97-AF65-F5344CB8AC3E}">
        <p14:creationId xmlns:p14="http://schemas.microsoft.com/office/powerpoint/2010/main" val="398847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0B7-8F59-4B3C-8089-D27005F37BAE}" type="slidenum">
              <a:rPr lang="en-US" smtClean="0"/>
              <a:t>13</a:t>
            </a:fld>
            <a:endParaRPr lang="en-US"/>
          </a:p>
        </p:txBody>
      </p:sp>
    </p:spTree>
    <p:extLst>
      <p:ext uri="{BB962C8B-B14F-4D97-AF65-F5344CB8AC3E}">
        <p14:creationId xmlns:p14="http://schemas.microsoft.com/office/powerpoint/2010/main" val="25266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0B7-8F59-4B3C-8089-D27005F37BAE}" type="slidenum">
              <a:rPr lang="en-US" smtClean="0"/>
              <a:t>14</a:t>
            </a:fld>
            <a:endParaRPr lang="en-US"/>
          </a:p>
        </p:txBody>
      </p:sp>
    </p:spTree>
    <p:extLst>
      <p:ext uri="{BB962C8B-B14F-4D97-AF65-F5344CB8AC3E}">
        <p14:creationId xmlns:p14="http://schemas.microsoft.com/office/powerpoint/2010/main" val="237009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2.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41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396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06178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12483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572002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1095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1540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69780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32857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279512433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21305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864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20204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63994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96380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35572037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835925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316554614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0869660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7943948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1475109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7150799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68023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472962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76124965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2118210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06818346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283206163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28002618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31573357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3090452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94612472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7701795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4841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787661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34035405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078298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728070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859645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875414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626913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089418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678995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717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50148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471631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762647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3/23/2026</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6464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63204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4309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26663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3/23/2026</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5206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6.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ags" Target="../tags/tag2.xml"/><Relationship Id="rId38" Type="http://schemas.openxmlformats.org/officeDocument/2006/relationships/image" Target="../media/image5.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3.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4"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2.emf"/><Relationship Id="rId43"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427432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2026/3/23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2707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8033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48.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304A08-CE2D-D529-33A0-A6E43732D003}"/>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Hình chữ nhật: Góc Tròn 1">
            <a:extLst>
              <a:ext uri="{FF2B5EF4-FFF2-40B4-BE49-F238E27FC236}">
                <a16:creationId xmlns:a16="http://schemas.microsoft.com/office/drawing/2014/main" id="{157FBDC7-43B3-50FD-1842-01AA619651BE}"/>
              </a:ext>
            </a:extLst>
          </p:cNvPr>
          <p:cNvSpPr/>
          <p:nvPr/>
        </p:nvSpPr>
        <p:spPr>
          <a:xfrm>
            <a:off x="2126883" y="897908"/>
            <a:ext cx="7938234" cy="3703589"/>
          </a:xfrm>
          <a:custGeom>
            <a:avLst/>
            <a:gdLst>
              <a:gd name="connsiteX0" fmla="*/ 0 w 7938234"/>
              <a:gd name="connsiteY0" fmla="*/ 617277 h 3703589"/>
              <a:gd name="connsiteX1" fmla="*/ 617277 w 7938234"/>
              <a:gd name="connsiteY1" fmla="*/ 0 h 3703589"/>
              <a:gd name="connsiteX2" fmla="*/ 7320957 w 7938234"/>
              <a:gd name="connsiteY2" fmla="*/ 0 h 3703589"/>
              <a:gd name="connsiteX3" fmla="*/ 7938234 w 7938234"/>
              <a:gd name="connsiteY3" fmla="*/ 617277 h 3703589"/>
              <a:gd name="connsiteX4" fmla="*/ 7938234 w 7938234"/>
              <a:gd name="connsiteY4" fmla="*/ 3086312 h 3703589"/>
              <a:gd name="connsiteX5" fmla="*/ 7320957 w 7938234"/>
              <a:gd name="connsiteY5" fmla="*/ 3703589 h 3703589"/>
              <a:gd name="connsiteX6" fmla="*/ 617277 w 7938234"/>
              <a:gd name="connsiteY6" fmla="*/ 3703589 h 3703589"/>
              <a:gd name="connsiteX7" fmla="*/ 0 w 7938234"/>
              <a:gd name="connsiteY7" fmla="*/ 3086312 h 3703589"/>
              <a:gd name="connsiteX8" fmla="*/ 0 w 7938234"/>
              <a:gd name="connsiteY8" fmla="*/ 617277 h 37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234" h="3703589" fill="none" extrusionOk="0">
                <a:moveTo>
                  <a:pt x="0" y="617277"/>
                </a:moveTo>
                <a:cubicBezTo>
                  <a:pt x="6192" y="338222"/>
                  <a:pt x="307819" y="-23154"/>
                  <a:pt x="617277" y="0"/>
                </a:cubicBezTo>
                <a:cubicBezTo>
                  <a:pt x="3534139" y="139772"/>
                  <a:pt x="5192000" y="14259"/>
                  <a:pt x="7320957" y="0"/>
                </a:cubicBezTo>
                <a:cubicBezTo>
                  <a:pt x="7606358" y="-9260"/>
                  <a:pt x="7964027" y="255360"/>
                  <a:pt x="7938234" y="617277"/>
                </a:cubicBezTo>
                <a:cubicBezTo>
                  <a:pt x="7897782" y="955145"/>
                  <a:pt x="8045307" y="2703201"/>
                  <a:pt x="7938234" y="3086312"/>
                </a:cubicBezTo>
                <a:cubicBezTo>
                  <a:pt x="7903464" y="3464158"/>
                  <a:pt x="7685611" y="3702735"/>
                  <a:pt x="7320957" y="3703589"/>
                </a:cubicBezTo>
                <a:cubicBezTo>
                  <a:pt x="6484235" y="3591635"/>
                  <a:pt x="3136777" y="3677356"/>
                  <a:pt x="617277" y="3703589"/>
                </a:cubicBezTo>
                <a:cubicBezTo>
                  <a:pt x="275661" y="3699098"/>
                  <a:pt x="1228" y="3485574"/>
                  <a:pt x="0" y="3086312"/>
                </a:cubicBezTo>
                <a:cubicBezTo>
                  <a:pt x="-155877" y="2503613"/>
                  <a:pt x="-40573" y="959982"/>
                  <a:pt x="0" y="617277"/>
                </a:cubicBezTo>
                <a:close/>
              </a:path>
              <a:path w="7938234" h="3703589" stroke="0" extrusionOk="0">
                <a:moveTo>
                  <a:pt x="0" y="617277"/>
                </a:moveTo>
                <a:cubicBezTo>
                  <a:pt x="-3673" y="237548"/>
                  <a:pt x="317316" y="33999"/>
                  <a:pt x="617277" y="0"/>
                </a:cubicBezTo>
                <a:cubicBezTo>
                  <a:pt x="1626909" y="-123725"/>
                  <a:pt x="4091137" y="31472"/>
                  <a:pt x="7320957" y="0"/>
                </a:cubicBezTo>
                <a:cubicBezTo>
                  <a:pt x="7654052" y="450"/>
                  <a:pt x="7971066" y="321379"/>
                  <a:pt x="7938234" y="617277"/>
                </a:cubicBezTo>
                <a:cubicBezTo>
                  <a:pt x="7855868" y="955755"/>
                  <a:pt x="8104407" y="2510298"/>
                  <a:pt x="7938234" y="3086312"/>
                </a:cubicBezTo>
                <a:cubicBezTo>
                  <a:pt x="7904338" y="3484147"/>
                  <a:pt x="7648001" y="3688762"/>
                  <a:pt x="7320957" y="3703589"/>
                </a:cubicBezTo>
                <a:cubicBezTo>
                  <a:pt x="6419730" y="3640320"/>
                  <a:pt x="2839080" y="3565763"/>
                  <a:pt x="617277" y="3703589"/>
                </a:cubicBezTo>
                <a:cubicBezTo>
                  <a:pt x="255641" y="3658893"/>
                  <a:pt x="22428" y="3429081"/>
                  <a:pt x="0" y="3086312"/>
                </a:cubicBezTo>
                <a:cubicBezTo>
                  <a:pt x="-143197" y="2369902"/>
                  <a:pt x="-97552" y="918799"/>
                  <a:pt x="0" y="61727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xmlns="" sd="36947802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47D376A-BC11-095A-59BD-0853EC49E378}"/>
              </a:ext>
            </a:extLst>
          </p:cNvPr>
          <p:cNvPicPr>
            <a:picLocks noChangeAspect="1"/>
          </p:cNvPicPr>
          <p:nvPr/>
        </p:nvPicPr>
        <p:blipFill>
          <a:blip r:embed="rId3"/>
          <a:stretch>
            <a:fillRect/>
          </a:stretch>
        </p:blipFill>
        <p:spPr>
          <a:xfrm>
            <a:off x="4509487" y="1759794"/>
            <a:ext cx="3109229" cy="829128"/>
          </a:xfrm>
          <a:prstGeom prst="rect">
            <a:avLst/>
          </a:prstGeom>
        </p:spPr>
      </p:pic>
      <p:pic>
        <p:nvPicPr>
          <p:cNvPr id="3" name="Picture 2">
            <a:extLst>
              <a:ext uri="{FF2B5EF4-FFF2-40B4-BE49-F238E27FC236}">
                <a16:creationId xmlns:a16="http://schemas.microsoft.com/office/drawing/2014/main" id="{42A6C374-ADC6-30EC-C1CC-D0D9556E4C26}"/>
              </a:ext>
            </a:extLst>
          </p:cNvPr>
          <p:cNvPicPr>
            <a:picLocks noChangeAspect="1"/>
          </p:cNvPicPr>
          <p:nvPr/>
        </p:nvPicPr>
        <p:blipFill>
          <a:blip r:embed="rId4"/>
          <a:stretch>
            <a:fillRect/>
          </a:stretch>
        </p:blipFill>
        <p:spPr>
          <a:xfrm>
            <a:off x="2243689" y="2660731"/>
            <a:ext cx="7875961" cy="869278"/>
          </a:xfrm>
          <a:prstGeom prst="rect">
            <a:avLst/>
          </a:prstGeom>
        </p:spPr>
      </p:pic>
      <p:pic>
        <p:nvPicPr>
          <p:cNvPr id="4" name="Picture 3">
            <a:extLst>
              <a:ext uri="{FF2B5EF4-FFF2-40B4-BE49-F238E27FC236}">
                <a16:creationId xmlns:a16="http://schemas.microsoft.com/office/drawing/2014/main" id="{6D1F947D-061A-2B29-F044-FEF6D8765350}"/>
              </a:ext>
            </a:extLst>
          </p:cNvPr>
          <p:cNvPicPr>
            <a:picLocks noChangeAspect="1"/>
          </p:cNvPicPr>
          <p:nvPr/>
        </p:nvPicPr>
        <p:blipFill>
          <a:blip r:embed="rId5"/>
          <a:stretch>
            <a:fillRect/>
          </a:stretch>
        </p:blipFill>
        <p:spPr>
          <a:xfrm>
            <a:off x="5028889" y="3445398"/>
            <a:ext cx="2261812" cy="1072989"/>
          </a:xfrm>
          <a:prstGeom prst="rect">
            <a:avLst/>
          </a:prstGeom>
        </p:spPr>
      </p:pic>
    </p:spTree>
    <p:extLst>
      <p:ext uri="{BB962C8B-B14F-4D97-AF65-F5344CB8AC3E}">
        <p14:creationId xmlns:p14="http://schemas.microsoft.com/office/powerpoint/2010/main" val="238118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318977"/>
            <a:ext cx="11363622" cy="6145619"/>
          </a:xfrm>
          <a:custGeom>
            <a:avLst/>
            <a:gdLst>
              <a:gd name="connsiteX0" fmla="*/ 0 w 11363622"/>
              <a:gd name="connsiteY0" fmla="*/ 866348 h 6145619"/>
              <a:gd name="connsiteX1" fmla="*/ 866348 w 11363622"/>
              <a:gd name="connsiteY1" fmla="*/ 0 h 6145619"/>
              <a:gd name="connsiteX2" fmla="*/ 1554271 w 11363622"/>
              <a:gd name="connsiteY2" fmla="*/ 0 h 6145619"/>
              <a:gd name="connsiteX3" fmla="*/ 2242195 w 11363622"/>
              <a:gd name="connsiteY3" fmla="*/ 0 h 6145619"/>
              <a:gd name="connsiteX4" fmla="*/ 3026427 w 11363622"/>
              <a:gd name="connsiteY4" fmla="*/ 0 h 6145619"/>
              <a:gd name="connsiteX5" fmla="*/ 3618041 w 11363622"/>
              <a:gd name="connsiteY5" fmla="*/ 0 h 6145619"/>
              <a:gd name="connsiteX6" fmla="*/ 4305964 w 11363622"/>
              <a:gd name="connsiteY6" fmla="*/ 0 h 6145619"/>
              <a:gd name="connsiteX7" fmla="*/ 4801269 w 11363622"/>
              <a:gd name="connsiteY7" fmla="*/ 0 h 6145619"/>
              <a:gd name="connsiteX8" fmla="*/ 5392883 w 11363622"/>
              <a:gd name="connsiteY8" fmla="*/ 0 h 6145619"/>
              <a:gd name="connsiteX9" fmla="*/ 5888188 w 11363622"/>
              <a:gd name="connsiteY9" fmla="*/ 0 h 6145619"/>
              <a:gd name="connsiteX10" fmla="*/ 6383493 w 11363622"/>
              <a:gd name="connsiteY10" fmla="*/ 0 h 6145619"/>
              <a:gd name="connsiteX11" fmla="*/ 7167725 w 11363622"/>
              <a:gd name="connsiteY11" fmla="*/ 0 h 6145619"/>
              <a:gd name="connsiteX12" fmla="*/ 8048267 w 11363622"/>
              <a:gd name="connsiteY12" fmla="*/ 0 h 6145619"/>
              <a:gd name="connsiteX13" fmla="*/ 8832500 w 11363622"/>
              <a:gd name="connsiteY13" fmla="*/ 0 h 6145619"/>
              <a:gd name="connsiteX14" fmla="*/ 9713041 w 11363622"/>
              <a:gd name="connsiteY14" fmla="*/ 0 h 6145619"/>
              <a:gd name="connsiteX15" fmla="*/ 10497274 w 11363622"/>
              <a:gd name="connsiteY15" fmla="*/ 0 h 6145619"/>
              <a:gd name="connsiteX16" fmla="*/ 11363622 w 11363622"/>
              <a:gd name="connsiteY16" fmla="*/ 866348 h 6145619"/>
              <a:gd name="connsiteX17" fmla="*/ 11363622 w 11363622"/>
              <a:gd name="connsiteY17" fmla="*/ 1452636 h 6145619"/>
              <a:gd name="connsiteX18" fmla="*/ 11363622 w 11363622"/>
              <a:gd name="connsiteY18" fmla="*/ 2171312 h 6145619"/>
              <a:gd name="connsiteX19" fmla="*/ 11363622 w 11363622"/>
              <a:gd name="connsiteY19" fmla="*/ 2801730 h 6145619"/>
              <a:gd name="connsiteX20" fmla="*/ 11363622 w 11363622"/>
              <a:gd name="connsiteY20" fmla="*/ 3432148 h 6145619"/>
              <a:gd name="connsiteX21" fmla="*/ 11363622 w 11363622"/>
              <a:gd name="connsiteY21" fmla="*/ 4150824 h 6145619"/>
              <a:gd name="connsiteX22" fmla="*/ 11363622 w 11363622"/>
              <a:gd name="connsiteY22" fmla="*/ 5279271 h 6145619"/>
              <a:gd name="connsiteX23" fmla="*/ 10497274 w 11363622"/>
              <a:gd name="connsiteY23" fmla="*/ 6145619 h 6145619"/>
              <a:gd name="connsiteX24" fmla="*/ 10001969 w 11363622"/>
              <a:gd name="connsiteY24" fmla="*/ 6145619 h 6145619"/>
              <a:gd name="connsiteX25" fmla="*/ 9217737 w 11363622"/>
              <a:gd name="connsiteY25" fmla="*/ 6145619 h 6145619"/>
              <a:gd name="connsiteX26" fmla="*/ 8433504 w 11363622"/>
              <a:gd name="connsiteY26" fmla="*/ 6145619 h 6145619"/>
              <a:gd name="connsiteX27" fmla="*/ 8034509 w 11363622"/>
              <a:gd name="connsiteY27" fmla="*/ 6145619 h 6145619"/>
              <a:gd name="connsiteX28" fmla="*/ 7635513 w 11363622"/>
              <a:gd name="connsiteY28" fmla="*/ 6145619 h 6145619"/>
              <a:gd name="connsiteX29" fmla="*/ 7140208 w 11363622"/>
              <a:gd name="connsiteY29" fmla="*/ 6145619 h 6145619"/>
              <a:gd name="connsiteX30" fmla="*/ 6355976 w 11363622"/>
              <a:gd name="connsiteY30" fmla="*/ 6145619 h 6145619"/>
              <a:gd name="connsiteX31" fmla="*/ 5571743 w 11363622"/>
              <a:gd name="connsiteY31" fmla="*/ 6145619 h 6145619"/>
              <a:gd name="connsiteX32" fmla="*/ 5076439 w 11363622"/>
              <a:gd name="connsiteY32" fmla="*/ 6145619 h 6145619"/>
              <a:gd name="connsiteX33" fmla="*/ 4195897 w 11363622"/>
              <a:gd name="connsiteY33" fmla="*/ 6145619 h 6145619"/>
              <a:gd name="connsiteX34" fmla="*/ 3315355 w 11363622"/>
              <a:gd name="connsiteY34" fmla="*/ 6145619 h 6145619"/>
              <a:gd name="connsiteX35" fmla="*/ 2916359 w 11363622"/>
              <a:gd name="connsiteY35" fmla="*/ 6145619 h 6145619"/>
              <a:gd name="connsiteX36" fmla="*/ 2132127 w 11363622"/>
              <a:gd name="connsiteY36" fmla="*/ 6145619 h 6145619"/>
              <a:gd name="connsiteX37" fmla="*/ 866348 w 11363622"/>
              <a:gd name="connsiteY37" fmla="*/ 6145619 h 6145619"/>
              <a:gd name="connsiteX38" fmla="*/ 0 w 11363622"/>
              <a:gd name="connsiteY38" fmla="*/ 5279271 h 6145619"/>
              <a:gd name="connsiteX39" fmla="*/ 0 w 11363622"/>
              <a:gd name="connsiteY39" fmla="*/ 4737112 h 6145619"/>
              <a:gd name="connsiteX40" fmla="*/ 0 w 11363622"/>
              <a:gd name="connsiteY40" fmla="*/ 4194953 h 6145619"/>
              <a:gd name="connsiteX41" fmla="*/ 0 w 11363622"/>
              <a:gd name="connsiteY41" fmla="*/ 3608664 h 6145619"/>
              <a:gd name="connsiteX42" fmla="*/ 0 w 11363622"/>
              <a:gd name="connsiteY42" fmla="*/ 2978247 h 6145619"/>
              <a:gd name="connsiteX43" fmla="*/ 0 w 11363622"/>
              <a:gd name="connsiteY43" fmla="*/ 2259571 h 6145619"/>
              <a:gd name="connsiteX44" fmla="*/ 0 w 11363622"/>
              <a:gd name="connsiteY44" fmla="*/ 1673282 h 6145619"/>
              <a:gd name="connsiteX45" fmla="*/ 0 w 11363622"/>
              <a:gd name="connsiteY45" fmla="*/ 866348 h 614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6145619" fill="none" extrusionOk="0">
                <a:moveTo>
                  <a:pt x="0" y="866348"/>
                </a:moveTo>
                <a:cubicBezTo>
                  <a:pt x="39623" y="316450"/>
                  <a:pt x="377141" y="31474"/>
                  <a:pt x="866348" y="0"/>
                </a:cubicBezTo>
                <a:cubicBezTo>
                  <a:pt x="1034159" y="-19021"/>
                  <a:pt x="1241477" y="-754"/>
                  <a:pt x="1554271" y="0"/>
                </a:cubicBezTo>
                <a:cubicBezTo>
                  <a:pt x="1867065" y="754"/>
                  <a:pt x="2073283" y="-10432"/>
                  <a:pt x="2242195" y="0"/>
                </a:cubicBezTo>
                <a:cubicBezTo>
                  <a:pt x="2411107" y="10432"/>
                  <a:pt x="2802142" y="-31699"/>
                  <a:pt x="3026427" y="0"/>
                </a:cubicBezTo>
                <a:cubicBezTo>
                  <a:pt x="3250712" y="31699"/>
                  <a:pt x="3345341" y="12287"/>
                  <a:pt x="3618041" y="0"/>
                </a:cubicBezTo>
                <a:cubicBezTo>
                  <a:pt x="3890741" y="-12287"/>
                  <a:pt x="3978084" y="20990"/>
                  <a:pt x="4305964" y="0"/>
                </a:cubicBezTo>
                <a:cubicBezTo>
                  <a:pt x="4633844" y="-20990"/>
                  <a:pt x="4652378" y="-15369"/>
                  <a:pt x="4801269" y="0"/>
                </a:cubicBezTo>
                <a:cubicBezTo>
                  <a:pt x="4950161" y="15369"/>
                  <a:pt x="5148991" y="15388"/>
                  <a:pt x="5392883" y="0"/>
                </a:cubicBezTo>
                <a:cubicBezTo>
                  <a:pt x="5636775" y="-15388"/>
                  <a:pt x="5711187" y="-12929"/>
                  <a:pt x="5888188" y="0"/>
                </a:cubicBezTo>
                <a:cubicBezTo>
                  <a:pt x="6065189" y="12929"/>
                  <a:pt x="6169380" y="-24403"/>
                  <a:pt x="6383493" y="0"/>
                </a:cubicBezTo>
                <a:cubicBezTo>
                  <a:pt x="6597607" y="24403"/>
                  <a:pt x="6789501" y="2413"/>
                  <a:pt x="7167725" y="0"/>
                </a:cubicBezTo>
                <a:cubicBezTo>
                  <a:pt x="7545949" y="-2413"/>
                  <a:pt x="7794593" y="17143"/>
                  <a:pt x="8048267" y="0"/>
                </a:cubicBezTo>
                <a:cubicBezTo>
                  <a:pt x="8301941" y="-17143"/>
                  <a:pt x="8463148" y="13206"/>
                  <a:pt x="8832500" y="0"/>
                </a:cubicBezTo>
                <a:cubicBezTo>
                  <a:pt x="9201852" y="-13206"/>
                  <a:pt x="9528145" y="3738"/>
                  <a:pt x="9713041" y="0"/>
                </a:cubicBezTo>
                <a:cubicBezTo>
                  <a:pt x="9897937" y="-3738"/>
                  <a:pt x="10138895" y="28283"/>
                  <a:pt x="10497274" y="0"/>
                </a:cubicBezTo>
                <a:cubicBezTo>
                  <a:pt x="10941312" y="110213"/>
                  <a:pt x="11382037" y="383064"/>
                  <a:pt x="11363622" y="866348"/>
                </a:cubicBezTo>
                <a:cubicBezTo>
                  <a:pt x="11387499" y="1073015"/>
                  <a:pt x="11339563" y="1195877"/>
                  <a:pt x="11363622" y="1452636"/>
                </a:cubicBezTo>
                <a:cubicBezTo>
                  <a:pt x="11387681" y="1709395"/>
                  <a:pt x="11328913" y="1977097"/>
                  <a:pt x="11363622" y="2171312"/>
                </a:cubicBezTo>
                <a:cubicBezTo>
                  <a:pt x="11398331" y="2365527"/>
                  <a:pt x="11354379" y="2563606"/>
                  <a:pt x="11363622" y="2801730"/>
                </a:cubicBezTo>
                <a:cubicBezTo>
                  <a:pt x="11372865" y="3039854"/>
                  <a:pt x="11356915" y="3230152"/>
                  <a:pt x="11363622" y="3432148"/>
                </a:cubicBezTo>
                <a:cubicBezTo>
                  <a:pt x="11370329" y="3634144"/>
                  <a:pt x="11348344" y="3909654"/>
                  <a:pt x="11363622" y="4150824"/>
                </a:cubicBezTo>
                <a:cubicBezTo>
                  <a:pt x="11378900" y="4391994"/>
                  <a:pt x="11331618" y="4945014"/>
                  <a:pt x="11363622" y="5279271"/>
                </a:cubicBezTo>
                <a:cubicBezTo>
                  <a:pt x="11411975" y="5694079"/>
                  <a:pt x="10925452" y="6046954"/>
                  <a:pt x="10497274" y="6145619"/>
                </a:cubicBezTo>
                <a:cubicBezTo>
                  <a:pt x="10338011" y="6121419"/>
                  <a:pt x="10185424" y="6158311"/>
                  <a:pt x="10001969" y="6145619"/>
                </a:cubicBezTo>
                <a:cubicBezTo>
                  <a:pt x="9818515" y="6132927"/>
                  <a:pt x="9533924" y="6176933"/>
                  <a:pt x="9217737" y="6145619"/>
                </a:cubicBezTo>
                <a:cubicBezTo>
                  <a:pt x="8901550" y="6114305"/>
                  <a:pt x="8806563" y="6113318"/>
                  <a:pt x="8433504" y="6145619"/>
                </a:cubicBezTo>
                <a:cubicBezTo>
                  <a:pt x="8060445" y="6177920"/>
                  <a:pt x="8143059" y="6129574"/>
                  <a:pt x="8034509" y="6145619"/>
                </a:cubicBezTo>
                <a:cubicBezTo>
                  <a:pt x="7925959" y="6161664"/>
                  <a:pt x="7755928" y="6146328"/>
                  <a:pt x="7635513" y="6145619"/>
                </a:cubicBezTo>
                <a:cubicBezTo>
                  <a:pt x="7515098" y="6144910"/>
                  <a:pt x="7297730" y="6168775"/>
                  <a:pt x="7140208" y="6145619"/>
                </a:cubicBezTo>
                <a:cubicBezTo>
                  <a:pt x="6982687" y="6122463"/>
                  <a:pt x="6538483" y="6156222"/>
                  <a:pt x="6355976" y="6145619"/>
                </a:cubicBezTo>
                <a:cubicBezTo>
                  <a:pt x="6173469" y="6135016"/>
                  <a:pt x="5857836" y="6171504"/>
                  <a:pt x="5571743" y="6145619"/>
                </a:cubicBezTo>
                <a:cubicBezTo>
                  <a:pt x="5285650" y="6119734"/>
                  <a:pt x="5187168" y="6135475"/>
                  <a:pt x="5076439" y="6145619"/>
                </a:cubicBezTo>
                <a:cubicBezTo>
                  <a:pt x="4965710" y="6155763"/>
                  <a:pt x="4619748" y="6128990"/>
                  <a:pt x="4195897" y="6145619"/>
                </a:cubicBezTo>
                <a:cubicBezTo>
                  <a:pt x="3772046" y="6162248"/>
                  <a:pt x="3656432" y="6165161"/>
                  <a:pt x="3315355" y="6145619"/>
                </a:cubicBezTo>
                <a:cubicBezTo>
                  <a:pt x="2974278" y="6126077"/>
                  <a:pt x="3052085" y="6161861"/>
                  <a:pt x="2916359" y="6145619"/>
                </a:cubicBezTo>
                <a:cubicBezTo>
                  <a:pt x="2780633" y="6129377"/>
                  <a:pt x="2401790" y="6106749"/>
                  <a:pt x="2132127" y="6145619"/>
                </a:cubicBezTo>
                <a:cubicBezTo>
                  <a:pt x="1862464" y="6184489"/>
                  <a:pt x="1266056" y="6190197"/>
                  <a:pt x="866348" y="6145619"/>
                </a:cubicBezTo>
                <a:cubicBezTo>
                  <a:pt x="412394" y="6216369"/>
                  <a:pt x="-18159" y="5789978"/>
                  <a:pt x="0" y="5279271"/>
                </a:cubicBezTo>
                <a:cubicBezTo>
                  <a:pt x="-12210" y="5108716"/>
                  <a:pt x="15913" y="4958018"/>
                  <a:pt x="0" y="4737112"/>
                </a:cubicBezTo>
                <a:cubicBezTo>
                  <a:pt x="-15913" y="4516206"/>
                  <a:pt x="-200" y="4392750"/>
                  <a:pt x="0" y="4194953"/>
                </a:cubicBezTo>
                <a:cubicBezTo>
                  <a:pt x="200" y="3997156"/>
                  <a:pt x="6655" y="3765959"/>
                  <a:pt x="0" y="3608664"/>
                </a:cubicBezTo>
                <a:cubicBezTo>
                  <a:pt x="-6655" y="3451369"/>
                  <a:pt x="-17100" y="3291182"/>
                  <a:pt x="0" y="2978247"/>
                </a:cubicBezTo>
                <a:cubicBezTo>
                  <a:pt x="17100" y="2665312"/>
                  <a:pt x="-13995" y="2422366"/>
                  <a:pt x="0" y="2259571"/>
                </a:cubicBezTo>
                <a:cubicBezTo>
                  <a:pt x="13995" y="2096776"/>
                  <a:pt x="-28110" y="1876831"/>
                  <a:pt x="0" y="1673282"/>
                </a:cubicBezTo>
                <a:cubicBezTo>
                  <a:pt x="28110" y="1469733"/>
                  <a:pt x="37856" y="1081467"/>
                  <a:pt x="0" y="866348"/>
                </a:cubicBezTo>
                <a:close/>
              </a:path>
              <a:path w="11363622" h="6145619" stroke="0" extrusionOk="0">
                <a:moveTo>
                  <a:pt x="0" y="866348"/>
                </a:moveTo>
                <a:cubicBezTo>
                  <a:pt x="-81773" y="473702"/>
                  <a:pt x="413038" y="106435"/>
                  <a:pt x="866348" y="0"/>
                </a:cubicBezTo>
                <a:cubicBezTo>
                  <a:pt x="1026309" y="-20469"/>
                  <a:pt x="1132902" y="13038"/>
                  <a:pt x="1361653" y="0"/>
                </a:cubicBezTo>
                <a:cubicBezTo>
                  <a:pt x="1590405" y="-13038"/>
                  <a:pt x="1760754" y="-9758"/>
                  <a:pt x="1953267" y="0"/>
                </a:cubicBezTo>
                <a:cubicBezTo>
                  <a:pt x="2145780" y="9758"/>
                  <a:pt x="2210365" y="17391"/>
                  <a:pt x="2352262" y="0"/>
                </a:cubicBezTo>
                <a:cubicBezTo>
                  <a:pt x="2494159" y="-17391"/>
                  <a:pt x="2871481" y="14345"/>
                  <a:pt x="3136495" y="0"/>
                </a:cubicBezTo>
                <a:cubicBezTo>
                  <a:pt x="3401509" y="-14345"/>
                  <a:pt x="3361737" y="-1168"/>
                  <a:pt x="3535490" y="0"/>
                </a:cubicBezTo>
                <a:cubicBezTo>
                  <a:pt x="3709244" y="1168"/>
                  <a:pt x="3944460" y="-28235"/>
                  <a:pt x="4223414" y="0"/>
                </a:cubicBezTo>
                <a:cubicBezTo>
                  <a:pt x="4502368" y="28235"/>
                  <a:pt x="4554180" y="21957"/>
                  <a:pt x="4718718" y="0"/>
                </a:cubicBezTo>
                <a:cubicBezTo>
                  <a:pt x="4883256" y="-21957"/>
                  <a:pt x="5007197" y="4922"/>
                  <a:pt x="5214023" y="0"/>
                </a:cubicBezTo>
                <a:cubicBezTo>
                  <a:pt x="5420850" y="-4922"/>
                  <a:pt x="5490335" y="-6358"/>
                  <a:pt x="5613019" y="0"/>
                </a:cubicBezTo>
                <a:cubicBezTo>
                  <a:pt x="5735703" y="6358"/>
                  <a:pt x="5854593" y="7510"/>
                  <a:pt x="6012014" y="0"/>
                </a:cubicBezTo>
                <a:cubicBezTo>
                  <a:pt x="6169436" y="-7510"/>
                  <a:pt x="6333105" y="-858"/>
                  <a:pt x="6507319" y="0"/>
                </a:cubicBezTo>
                <a:cubicBezTo>
                  <a:pt x="6681533" y="858"/>
                  <a:pt x="6808934" y="2548"/>
                  <a:pt x="7098933" y="0"/>
                </a:cubicBezTo>
                <a:cubicBezTo>
                  <a:pt x="7388932" y="-2548"/>
                  <a:pt x="7723146" y="-13442"/>
                  <a:pt x="7883166" y="0"/>
                </a:cubicBezTo>
                <a:cubicBezTo>
                  <a:pt x="8043186" y="13442"/>
                  <a:pt x="8427189" y="-21921"/>
                  <a:pt x="8571089" y="0"/>
                </a:cubicBezTo>
                <a:cubicBezTo>
                  <a:pt x="8714989" y="21921"/>
                  <a:pt x="8946593" y="23071"/>
                  <a:pt x="9162703" y="0"/>
                </a:cubicBezTo>
                <a:cubicBezTo>
                  <a:pt x="9378813" y="-23071"/>
                  <a:pt x="9567012" y="625"/>
                  <a:pt x="9754317" y="0"/>
                </a:cubicBezTo>
                <a:cubicBezTo>
                  <a:pt x="9941622" y="-625"/>
                  <a:pt x="10268865" y="-6445"/>
                  <a:pt x="10497274" y="0"/>
                </a:cubicBezTo>
                <a:cubicBezTo>
                  <a:pt x="10924174" y="24575"/>
                  <a:pt x="11366959" y="365765"/>
                  <a:pt x="11363622" y="866348"/>
                </a:cubicBezTo>
                <a:cubicBezTo>
                  <a:pt x="11368186" y="1089043"/>
                  <a:pt x="11355339" y="1201111"/>
                  <a:pt x="11363622" y="1364378"/>
                </a:cubicBezTo>
                <a:cubicBezTo>
                  <a:pt x="11371906" y="1527645"/>
                  <a:pt x="11363044" y="1901895"/>
                  <a:pt x="11363622" y="2083054"/>
                </a:cubicBezTo>
                <a:cubicBezTo>
                  <a:pt x="11364200" y="2264213"/>
                  <a:pt x="11375689" y="2447214"/>
                  <a:pt x="11363622" y="2713471"/>
                </a:cubicBezTo>
                <a:cubicBezTo>
                  <a:pt x="11351555" y="2979728"/>
                  <a:pt x="11362384" y="3098179"/>
                  <a:pt x="11363622" y="3255631"/>
                </a:cubicBezTo>
                <a:cubicBezTo>
                  <a:pt x="11364860" y="3413083"/>
                  <a:pt x="11344194" y="3765611"/>
                  <a:pt x="11363622" y="3974307"/>
                </a:cubicBezTo>
                <a:cubicBezTo>
                  <a:pt x="11383050" y="4183003"/>
                  <a:pt x="11363204" y="4410988"/>
                  <a:pt x="11363622" y="4560595"/>
                </a:cubicBezTo>
                <a:cubicBezTo>
                  <a:pt x="11364040" y="4710202"/>
                  <a:pt x="11339216" y="5129865"/>
                  <a:pt x="11363622" y="5279271"/>
                </a:cubicBezTo>
                <a:cubicBezTo>
                  <a:pt x="11273720" y="5716555"/>
                  <a:pt x="10983956" y="6132864"/>
                  <a:pt x="10497274" y="6145619"/>
                </a:cubicBezTo>
                <a:cubicBezTo>
                  <a:pt x="10138010" y="6152601"/>
                  <a:pt x="9922103" y="6150420"/>
                  <a:pt x="9713041" y="6145619"/>
                </a:cubicBezTo>
                <a:cubicBezTo>
                  <a:pt x="9503979" y="6140818"/>
                  <a:pt x="9363386" y="6133460"/>
                  <a:pt x="9217737" y="6145619"/>
                </a:cubicBezTo>
                <a:cubicBezTo>
                  <a:pt x="9072088" y="6157778"/>
                  <a:pt x="8837631" y="6130930"/>
                  <a:pt x="8529813" y="6145619"/>
                </a:cubicBezTo>
                <a:cubicBezTo>
                  <a:pt x="8221995" y="6160308"/>
                  <a:pt x="8300170" y="6153999"/>
                  <a:pt x="8130818" y="6145619"/>
                </a:cubicBezTo>
                <a:cubicBezTo>
                  <a:pt x="7961467" y="6137239"/>
                  <a:pt x="7846629" y="6158106"/>
                  <a:pt x="7731822" y="6145619"/>
                </a:cubicBezTo>
                <a:cubicBezTo>
                  <a:pt x="7617015" y="6133132"/>
                  <a:pt x="7463390" y="6136126"/>
                  <a:pt x="7236518" y="6145619"/>
                </a:cubicBezTo>
                <a:cubicBezTo>
                  <a:pt x="7009646" y="6155112"/>
                  <a:pt x="6717115" y="6165486"/>
                  <a:pt x="6548594" y="6145619"/>
                </a:cubicBezTo>
                <a:cubicBezTo>
                  <a:pt x="6380073" y="6125752"/>
                  <a:pt x="6196269" y="6151256"/>
                  <a:pt x="5956980" y="6145619"/>
                </a:cubicBezTo>
                <a:cubicBezTo>
                  <a:pt x="5717691" y="6139982"/>
                  <a:pt x="5590818" y="6158388"/>
                  <a:pt x="5365366" y="6145619"/>
                </a:cubicBezTo>
                <a:cubicBezTo>
                  <a:pt x="5139914" y="6132850"/>
                  <a:pt x="5024405" y="6162957"/>
                  <a:pt x="4773752" y="6145619"/>
                </a:cubicBezTo>
                <a:cubicBezTo>
                  <a:pt x="4523099" y="6128281"/>
                  <a:pt x="4247840" y="6166880"/>
                  <a:pt x="4085829" y="6145619"/>
                </a:cubicBezTo>
                <a:cubicBezTo>
                  <a:pt x="3923818" y="6124358"/>
                  <a:pt x="3489982" y="6182303"/>
                  <a:pt x="3205287" y="6145619"/>
                </a:cubicBezTo>
                <a:cubicBezTo>
                  <a:pt x="2920592" y="6108935"/>
                  <a:pt x="2908847" y="6156511"/>
                  <a:pt x="2709982" y="6145619"/>
                </a:cubicBezTo>
                <a:cubicBezTo>
                  <a:pt x="2511117" y="6134727"/>
                  <a:pt x="2011263" y="6188542"/>
                  <a:pt x="1829441" y="6145619"/>
                </a:cubicBezTo>
                <a:cubicBezTo>
                  <a:pt x="1647619" y="6102696"/>
                  <a:pt x="1289195" y="6133276"/>
                  <a:pt x="866348" y="6145619"/>
                </a:cubicBezTo>
                <a:cubicBezTo>
                  <a:pt x="312493" y="6095445"/>
                  <a:pt x="43367" y="5764352"/>
                  <a:pt x="0" y="5279271"/>
                </a:cubicBezTo>
                <a:cubicBezTo>
                  <a:pt x="17173" y="5051533"/>
                  <a:pt x="14473" y="4845913"/>
                  <a:pt x="0" y="4692983"/>
                </a:cubicBezTo>
                <a:cubicBezTo>
                  <a:pt x="-14473" y="4540053"/>
                  <a:pt x="-15602" y="4326480"/>
                  <a:pt x="0" y="4062565"/>
                </a:cubicBezTo>
                <a:cubicBezTo>
                  <a:pt x="15602" y="3798650"/>
                  <a:pt x="-9318" y="3630830"/>
                  <a:pt x="0" y="3476277"/>
                </a:cubicBezTo>
                <a:cubicBezTo>
                  <a:pt x="9318" y="3321724"/>
                  <a:pt x="-23972" y="2952921"/>
                  <a:pt x="0" y="2757601"/>
                </a:cubicBezTo>
                <a:cubicBezTo>
                  <a:pt x="23972" y="2562281"/>
                  <a:pt x="10276" y="2332427"/>
                  <a:pt x="0" y="2083054"/>
                </a:cubicBezTo>
                <a:cubicBezTo>
                  <a:pt x="-10276" y="1833681"/>
                  <a:pt x="15357" y="1663793"/>
                  <a:pt x="0" y="1452636"/>
                </a:cubicBezTo>
                <a:cubicBezTo>
                  <a:pt x="-15357" y="1241479"/>
                  <a:pt x="-8961" y="1054407"/>
                  <a:pt x="0" y="86634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6664E70-F18F-B97C-871C-6EFF195F6ACF}"/>
              </a:ext>
            </a:extLst>
          </p:cNvPr>
          <p:cNvSpPr txBox="1"/>
          <p:nvPr/>
        </p:nvSpPr>
        <p:spPr>
          <a:xfrm>
            <a:off x="616688" y="467833"/>
            <a:ext cx="10738883" cy="5586145"/>
          </a:xfrm>
          <a:prstGeom prst="rect">
            <a:avLst/>
          </a:prstGeom>
          <a:noFill/>
        </p:spPr>
        <p:txBody>
          <a:bodyPr wrap="square" rtlCol="0">
            <a:spAutoFit/>
          </a:bodyPr>
          <a:lstStyle/>
          <a:p>
            <a:pPr lvl="0" algn="just"/>
            <a:r>
              <a:rPr lang="en-US" sz="2100" dirty="0">
                <a:solidFill>
                  <a:srgbClr val="000000"/>
                </a:solidFill>
                <a:latin typeface="Cambria" panose="02040503050406030204" pitchFamily="18" charset="0"/>
                <a:ea typeface="Cambria" panose="02040503050406030204" pitchFamily="18" charset="0"/>
              </a:rPr>
              <a:t>   </a:t>
            </a:r>
            <a:r>
              <a:rPr lang="vi-VN" sz="2100" dirty="0">
                <a:solidFill>
                  <a:srgbClr val="000000"/>
                </a:solidFill>
                <a:latin typeface="Cambria" panose="02040503050406030204" pitchFamily="18" charset="0"/>
                <a:ea typeface="Cambria" panose="02040503050406030204" pitchFamily="18" charset="0"/>
              </a:rPr>
              <a:t>Có những trưa, bà cháu nằm võng trong vườn, bà vừa khe khẽ lướt chiếc quạt mo, vừa thong thả hát bài đồng dao:</a:t>
            </a:r>
          </a:p>
          <a:p>
            <a:pPr lvl="0" algn="ctr"/>
            <a:r>
              <a:rPr lang="vi-VN" sz="2100" dirty="0">
                <a:solidFill>
                  <a:srgbClr val="000000"/>
                </a:solidFill>
                <a:latin typeface="Cambria" panose="02040503050406030204" pitchFamily="18" charset="0"/>
                <a:ea typeface="Cambria" panose="02040503050406030204" pitchFamily="18" charset="0"/>
              </a:rPr>
              <a:t>Thằng Bờm có cái quạt mo</a:t>
            </a:r>
          </a:p>
          <a:p>
            <a:pPr lvl="0" algn="ctr"/>
            <a:r>
              <a:rPr lang="vi-VN" sz="2100" dirty="0">
                <a:solidFill>
                  <a:srgbClr val="000000"/>
                </a:solidFill>
                <a:latin typeface="Cambria" panose="02040503050406030204" pitchFamily="18" charset="0"/>
                <a:ea typeface="Cambria" panose="02040503050406030204" pitchFamily="18" charset="0"/>
              </a:rPr>
              <a:t>Phú ông xin đổi ba bò, chín trâu</a:t>
            </a:r>
          </a:p>
          <a:p>
            <a:pPr lvl="0" algn="ctr"/>
            <a:r>
              <a:rPr lang="vi-VN" sz="2100" dirty="0">
                <a:solidFill>
                  <a:srgbClr val="000000"/>
                </a:solidFill>
                <a:latin typeface="Cambria" panose="02040503050406030204" pitchFamily="18" charset="0"/>
                <a:ea typeface="Cambria" panose="02040503050406030204" pitchFamily="18" charset="0"/>
              </a:rPr>
              <a:t>Bờm rằng Bờm chẳng lấy trâu</a:t>
            </a:r>
          </a:p>
          <a:p>
            <a:pPr lvl="0" algn="ctr"/>
            <a:r>
              <a:rPr lang="vi-VN" sz="2100" dirty="0">
                <a:solidFill>
                  <a:srgbClr val="000000"/>
                </a:solidFill>
                <a:latin typeface="Cambria" panose="02040503050406030204" pitchFamily="18" charset="0"/>
                <a:ea typeface="Cambria" panose="02040503050406030204" pitchFamily="18" charset="0"/>
              </a:rPr>
              <a:t>Phú ông xin đổi ao sâu cá mè...</a:t>
            </a:r>
            <a:endParaRPr lang="en-US" sz="2100" dirty="0">
              <a:solidFill>
                <a:srgbClr val="000000"/>
              </a:solidFill>
              <a:latin typeface="Cambria" panose="02040503050406030204" pitchFamily="18" charset="0"/>
              <a:ea typeface="Cambria" panose="02040503050406030204" pitchFamily="18" charset="0"/>
            </a:endParaRPr>
          </a:p>
          <a:p>
            <a:pPr lvl="0" algn="just"/>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Tay bà đưa quạt nhịp nhàng. Gió nối gió ùa về mát rượi. Tôi lim dim chìm vào giấc ngủ. Trong mơ tôi gặp phú ông dắt chú trâu mập mạp, còn tôi cầm chiếc quạt mo. Rồi tôi mơ thấy mình ngồi vắt vẻo trên lưng chú trâu ấy, đi qua một ao cá... Tiếng lá cau rụng khiến tôi choàng tỉnh. Tôi hốt hoảng oà lên nức nở: “Cháu đổi quạt mo lấy trâu của phú ông mất rồi, bà ơi!”. Bà cười, chỉ cho tôi chiếc quạt mo vẫn còn nguyên trên võng, tôi mới nín khóc. Sau hôm ấy, tôi cứ mong gặp lại phú ông để nói rằng, tôi sẽ không đổi chiếc quạt mo của bà tôi lấy bất cứ thứ gì. Nhưng phú ông chẳng xuất hiện lần nào nữa trong giấc mơ của tôi.</a:t>
            </a:r>
          </a:p>
          <a:p>
            <a:pPr lvl="0" algn="just"/>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Bây giờ, dù ít người còn dùng quạt mo, nhưng tôi vẫn giữ một chiếc làm kỉ niệm. Mỗi khi nhớ bà, tôi lại mang chiếc quạt mo ra phe phẩy, lòng xôn xao hồi ức tuổi thơ. Làn gió dịu dàng cứ thổi hoài, thổi mãi...</a:t>
            </a:r>
          </a:p>
          <a:p>
            <a:pPr lvl="0" algn="r"/>
            <a:r>
              <a:rPr lang="vi-VN" sz="2100" dirty="0">
                <a:solidFill>
                  <a:prstClr val="black"/>
                </a:solidFill>
                <a:latin typeface="Cambria" panose="02040503050406030204" pitchFamily="18" charset="0"/>
                <a:ea typeface="Cambria" panose="02040503050406030204" pitchFamily="18" charset="0"/>
              </a:rPr>
              <a:t>(Phan Đức Lộc)</a:t>
            </a:r>
            <a:endParaRPr kumimoji="0" lang="en-US" sz="21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4244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460993"/>
              <a:ext cx="11455560" cy="646331"/>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 Chiếc quạt mo được miêu tả như thế nào trong bài đọc?</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211790"/>
            <a:ext cx="7793665"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Nguyên liệu</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Mo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cau</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khô</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rụng</a:t>
            </a:r>
            <a:endPar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Cách làm: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cắt mo cau thành hình quạt  giống tai voi, rất vừa tay cầm.</a:t>
            </a: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Màu sắc: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nâu sẫm.</a:t>
            </a: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Đặc điểm khác: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nhiều nếp nhăn</a:t>
            </a:r>
          </a:p>
        </p:txBody>
      </p:sp>
    </p:spTree>
    <p:extLst>
      <p:ext uri="{BB962C8B-B14F-4D97-AF65-F5344CB8AC3E}">
        <p14:creationId xmlns:p14="http://schemas.microsoft.com/office/powerpoint/2010/main" val="289599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b. Chiếc quạt mo gợi nhớ những kỉ niệm gì về bà trong tuổi thơ của người cháu?</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211790"/>
            <a:ext cx="7793665"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Những kỉ niệm như</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cháu quạt cho bà khi bà đi chợ xa về; Bà ôm cháu vào lòng nói: “Cháu bà thương bà nhất”; Hai bà cháu nằm võng, bà quạt cho cháu ngủ.</a:t>
            </a:r>
            <a:endParaRPr kumimoji="0" lang="vi-VN" sz="40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6191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4"/>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18484" y="234021"/>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c. Kể lại giấc mơ của người cháu về chiếc quạt mo. Theo em, giấc mơ đó có gì thú vị?</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595423" y="1956390"/>
            <a:ext cx="11249247" cy="442179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spcAft>
                <a:spcPts val="800"/>
              </a:spcAft>
              <a:tabLst>
                <a:tab pos="2286000" algn="l"/>
              </a:tabLst>
            </a:pP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Giấc mơ của người cháu: </a:t>
            </a: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cháu đã mơ thấy mình cầm quạt mo và gặp phú ông. Sau đó, người cháu mơ thấy mình cưỡi trâu của phú ông đi ngang qua một ao cá. Người cháu rất hoảng hốt vì thấy mình đã đổi chiếc quạt mo lấy trâu của phú ông. </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indent="202565" algn="just">
              <a:spcAft>
                <a:spcPts val="800"/>
              </a:spcAft>
              <a:tabLst>
                <a:tab pos="2286000" algn="l"/>
              </a:tabLst>
            </a:pP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Giấc mơ đó thú vị vì </a:t>
            </a: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tái hiện lại bài đồng dao về chiếc quạt mo, cậu bé nghĩ mình giống như thằng Bờm. Có điều thằng Bờm không đổi quạt, cò n cậu bé với sự hồn nhiên và vô tư của một đứa trẻ đã đổi chiếc quạt lấy chú trâu mập mạp của phú ông. Đó có lẽ cũng là cách suy nghĩ phổ biến của nhiều bạn nhỏ,...</a:t>
            </a:r>
          </a:p>
        </p:txBody>
      </p:sp>
    </p:spTree>
    <p:extLst>
      <p:ext uri="{BB962C8B-B14F-4D97-AF65-F5344CB8AC3E}">
        <p14:creationId xmlns:p14="http://schemas.microsoft.com/office/powerpoint/2010/main" val="3277044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4"/>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18484" y="234021"/>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d. Chi tiết người cháu khi lớn vẫn giữ một chiếc quạt mo làm kỉ niệm gợi cho em những suy nghĩ gì?</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137145"/>
            <a:ext cx="7793665" cy="3593805"/>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VD: Cháu rất gắn bó với bà, nhớ bà và luôn muốn giữ kỉ niệm về bà bên mình. Người cháu là một người rất tình cảm.</a:t>
            </a:r>
          </a:p>
        </p:txBody>
      </p:sp>
    </p:spTree>
    <p:extLst>
      <p:ext uri="{BB962C8B-B14F-4D97-AF65-F5344CB8AC3E}">
        <p14:creationId xmlns:p14="http://schemas.microsoft.com/office/powerpoint/2010/main" val="148357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rgbClr val="002060"/>
                </a:solidFill>
                <a:latin typeface="Cambria" panose="02040503050406030204" pitchFamily="18" charset="0"/>
                <a:ea typeface="Cambria" panose="02040503050406030204" pitchFamily="18" charset="0"/>
              </a:rPr>
              <a:t>4. </a:t>
            </a:r>
            <a:r>
              <a:rPr lang="vi-VN" sz="2800" dirty="0">
                <a:solidFill>
                  <a:srgbClr val="002060"/>
                </a:solidFill>
                <a:latin typeface="Cambria" panose="02040503050406030204" pitchFamily="18" charset="0"/>
                <a:ea typeface="Cambria" panose="02040503050406030204" pitchFamily="18" charset="0"/>
              </a:rPr>
              <a:t>Tìm từ ngữ có tác dụng liên kết câu trong mỗi đoạn văn dưới đây và cho biết biện pháp liên kết được sử dụng trong mỗi đoạn.</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588EC7C-3279-2B41-71DF-A9879A7D4BF1}"/>
              </a:ext>
            </a:extLst>
          </p:cNvPr>
          <p:cNvPicPr>
            <a:picLocks noChangeAspect="1"/>
          </p:cNvPicPr>
          <p:nvPr/>
        </p:nvPicPr>
        <p:blipFill>
          <a:blip r:embed="rId3"/>
          <a:stretch>
            <a:fillRect/>
          </a:stretch>
        </p:blipFill>
        <p:spPr>
          <a:xfrm>
            <a:off x="793011" y="1980203"/>
            <a:ext cx="10290622" cy="3835806"/>
          </a:xfrm>
          <a:prstGeom prst="rect">
            <a:avLst/>
          </a:prstGeom>
        </p:spPr>
      </p:pic>
    </p:spTree>
    <p:extLst>
      <p:ext uri="{BB962C8B-B14F-4D97-AF65-F5344CB8AC3E}">
        <p14:creationId xmlns:p14="http://schemas.microsoft.com/office/powerpoint/2010/main" val="2406908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DF4D07C-F934-65C6-8CED-918FFB3073B3}"/>
              </a:ext>
            </a:extLst>
          </p:cNvPr>
          <p:cNvPicPr>
            <a:picLocks noChangeAspect="1"/>
          </p:cNvPicPr>
          <p:nvPr/>
        </p:nvPicPr>
        <p:blipFill>
          <a:blip r:embed="rId4"/>
          <a:stretch>
            <a:fillRect/>
          </a:stretch>
        </p:blipFill>
        <p:spPr>
          <a:xfrm>
            <a:off x="1061372" y="640722"/>
            <a:ext cx="9948030" cy="2219436"/>
          </a:xfrm>
          <a:prstGeom prst="rect">
            <a:avLst/>
          </a:prstGeom>
        </p:spPr>
      </p:pic>
      <p:sp>
        <p:nvSpPr>
          <p:cNvPr id="8" name="Rectangle: Rounded Corners 7">
            <a:extLst>
              <a:ext uri="{FF2B5EF4-FFF2-40B4-BE49-F238E27FC236}">
                <a16:creationId xmlns:a16="http://schemas.microsoft.com/office/drawing/2014/main" id="{740F8C40-FA9D-353A-0B07-7F55C5E5EC3C}"/>
              </a:ext>
            </a:extLst>
          </p:cNvPr>
          <p:cNvSpPr/>
          <p:nvPr/>
        </p:nvSpPr>
        <p:spPr>
          <a:xfrm>
            <a:off x="2519916" y="3296093"/>
            <a:ext cx="7793665"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lặp từ ngữ.</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được lặp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rPr>
              <a:t>người.</a:t>
            </a:r>
            <a:endPar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33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740F8C40-FA9D-353A-0B07-7F55C5E5EC3C}"/>
              </a:ext>
            </a:extLst>
          </p:cNvPr>
          <p:cNvSpPr/>
          <p:nvPr/>
        </p:nvSpPr>
        <p:spPr>
          <a:xfrm>
            <a:off x="754912" y="3296093"/>
            <a:ext cx="10632558"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thay thế.</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thay thế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cậu thay cho Thào A Sùng.</a:t>
            </a:r>
            <a:endParaRPr kumimoji="0" lang="vi-VN" sz="40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C28E946-C60C-39D5-707B-0A56C3DB2261}"/>
              </a:ext>
            </a:extLst>
          </p:cNvPr>
          <p:cNvPicPr>
            <a:picLocks noChangeAspect="1"/>
          </p:cNvPicPr>
          <p:nvPr/>
        </p:nvPicPr>
        <p:blipFill>
          <a:blip r:embed="rId4"/>
          <a:stretch>
            <a:fillRect/>
          </a:stretch>
        </p:blipFill>
        <p:spPr>
          <a:xfrm>
            <a:off x="772854" y="926471"/>
            <a:ext cx="10766018" cy="1657241"/>
          </a:xfrm>
          <a:prstGeom prst="rect">
            <a:avLst/>
          </a:prstGeom>
        </p:spPr>
      </p:pic>
    </p:spTree>
    <p:extLst>
      <p:ext uri="{BB962C8B-B14F-4D97-AF65-F5344CB8AC3E}">
        <p14:creationId xmlns:p14="http://schemas.microsoft.com/office/powerpoint/2010/main" val="9952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5. </a:t>
            </a:r>
            <a:r>
              <a:rPr lang="vi-VN" sz="3600" dirty="0">
                <a:solidFill>
                  <a:srgbClr val="002060"/>
                </a:solidFill>
                <a:latin typeface="Cambria" panose="02040503050406030204" pitchFamily="18" charset="0"/>
                <a:ea typeface="Cambria" panose="02040503050406030204" pitchFamily="18" charset="0"/>
              </a:rPr>
              <a:t>Đọc đoạn văn dưới đây và thực hiện yêu cầu.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D8C4577E-3249-0206-1CC1-4B9FD8D5C5F3}"/>
              </a:ext>
            </a:extLst>
          </p:cNvPr>
          <p:cNvPicPr>
            <a:picLocks noChangeAspect="1"/>
          </p:cNvPicPr>
          <p:nvPr/>
        </p:nvPicPr>
        <p:blipFill>
          <a:blip r:embed="rId3"/>
          <a:stretch>
            <a:fillRect/>
          </a:stretch>
        </p:blipFill>
        <p:spPr>
          <a:xfrm>
            <a:off x="655452" y="1976106"/>
            <a:ext cx="10668683" cy="3850536"/>
          </a:xfrm>
          <a:prstGeom prst="rect">
            <a:avLst/>
          </a:prstGeom>
        </p:spPr>
      </p:pic>
    </p:spTree>
    <p:extLst>
      <p:ext uri="{BB962C8B-B14F-4D97-AF65-F5344CB8AC3E}">
        <p14:creationId xmlns:p14="http://schemas.microsoft.com/office/powerpoint/2010/main" val="2295530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 Tìm những từ ngữ nối có tác dụng liên kết câu trong đoạn văn.</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785950"/>
            <a:ext cx="7793665" cy="2285782"/>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nối: nhưng, và, vì thế.</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8563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1. </a:t>
            </a:r>
            <a:r>
              <a:rPr lang="vi-VN" sz="3600" dirty="0">
                <a:solidFill>
                  <a:srgbClr val="002060"/>
                </a:solidFill>
                <a:latin typeface="Cambria" panose="02040503050406030204" pitchFamily="18" charset="0"/>
                <a:ea typeface="Cambria" panose="02040503050406030204" pitchFamily="18" charset="0"/>
              </a:rPr>
              <a:t>Đọc những dòng thơ dưới đây và thực hiện yêu cầu.</a:t>
            </a:r>
            <a:endParaRPr lang="en-US" sz="36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244010"/>
            <a:ext cx="11363622" cy="5220586"/>
          </a:xfrm>
          <a:custGeom>
            <a:avLst/>
            <a:gdLst>
              <a:gd name="connsiteX0" fmla="*/ 0 w 11363622"/>
              <a:gd name="connsiteY0" fmla="*/ 735946 h 5220586"/>
              <a:gd name="connsiteX1" fmla="*/ 735946 w 11363622"/>
              <a:gd name="connsiteY1" fmla="*/ 0 h 5220586"/>
              <a:gd name="connsiteX2" fmla="*/ 1296477 w 11363622"/>
              <a:gd name="connsiteY2" fmla="*/ 0 h 5220586"/>
              <a:gd name="connsiteX3" fmla="*/ 1955926 w 11363622"/>
              <a:gd name="connsiteY3" fmla="*/ 0 h 5220586"/>
              <a:gd name="connsiteX4" fmla="*/ 2615375 w 11363622"/>
              <a:gd name="connsiteY4" fmla="*/ 0 h 5220586"/>
              <a:gd name="connsiteX5" fmla="*/ 3373741 w 11363622"/>
              <a:gd name="connsiteY5" fmla="*/ 0 h 5220586"/>
              <a:gd name="connsiteX6" fmla="*/ 3934272 w 11363622"/>
              <a:gd name="connsiteY6" fmla="*/ 0 h 5220586"/>
              <a:gd name="connsiteX7" fmla="*/ 4593721 w 11363622"/>
              <a:gd name="connsiteY7" fmla="*/ 0 h 5220586"/>
              <a:gd name="connsiteX8" fmla="*/ 5055335 w 11363622"/>
              <a:gd name="connsiteY8" fmla="*/ 0 h 5220586"/>
              <a:gd name="connsiteX9" fmla="*/ 5615866 w 11363622"/>
              <a:gd name="connsiteY9" fmla="*/ 0 h 5220586"/>
              <a:gd name="connsiteX10" fmla="*/ 6077480 w 11363622"/>
              <a:gd name="connsiteY10" fmla="*/ 0 h 5220586"/>
              <a:gd name="connsiteX11" fmla="*/ 6539094 w 11363622"/>
              <a:gd name="connsiteY11" fmla="*/ 0 h 5220586"/>
              <a:gd name="connsiteX12" fmla="*/ 7297460 w 11363622"/>
              <a:gd name="connsiteY12" fmla="*/ 0 h 5220586"/>
              <a:gd name="connsiteX13" fmla="*/ 8154743 w 11363622"/>
              <a:gd name="connsiteY13" fmla="*/ 0 h 5220586"/>
              <a:gd name="connsiteX14" fmla="*/ 8913109 w 11363622"/>
              <a:gd name="connsiteY14" fmla="*/ 0 h 5220586"/>
              <a:gd name="connsiteX15" fmla="*/ 9770393 w 11363622"/>
              <a:gd name="connsiteY15" fmla="*/ 0 h 5220586"/>
              <a:gd name="connsiteX16" fmla="*/ 10627676 w 11363622"/>
              <a:gd name="connsiteY16" fmla="*/ 0 h 5220586"/>
              <a:gd name="connsiteX17" fmla="*/ 11363622 w 11363622"/>
              <a:gd name="connsiteY17" fmla="*/ 735946 h 5220586"/>
              <a:gd name="connsiteX18" fmla="*/ 11363622 w 11363622"/>
              <a:gd name="connsiteY18" fmla="*/ 1323241 h 5220586"/>
              <a:gd name="connsiteX19" fmla="*/ 11363622 w 11363622"/>
              <a:gd name="connsiteY19" fmla="*/ 2022998 h 5220586"/>
              <a:gd name="connsiteX20" fmla="*/ 11363622 w 11363622"/>
              <a:gd name="connsiteY20" fmla="*/ 2647780 h 5220586"/>
              <a:gd name="connsiteX21" fmla="*/ 11363622 w 11363622"/>
              <a:gd name="connsiteY21" fmla="*/ 3272562 h 5220586"/>
              <a:gd name="connsiteX22" fmla="*/ 11363622 w 11363622"/>
              <a:gd name="connsiteY22" fmla="*/ 4484640 h 5220586"/>
              <a:gd name="connsiteX23" fmla="*/ 10627676 w 11363622"/>
              <a:gd name="connsiteY23" fmla="*/ 5220586 h 5220586"/>
              <a:gd name="connsiteX24" fmla="*/ 10264979 w 11363622"/>
              <a:gd name="connsiteY24" fmla="*/ 5220586 h 5220586"/>
              <a:gd name="connsiteX25" fmla="*/ 9506613 w 11363622"/>
              <a:gd name="connsiteY25" fmla="*/ 5220586 h 5220586"/>
              <a:gd name="connsiteX26" fmla="*/ 8748247 w 11363622"/>
              <a:gd name="connsiteY26" fmla="*/ 5220586 h 5220586"/>
              <a:gd name="connsiteX27" fmla="*/ 7989881 w 11363622"/>
              <a:gd name="connsiteY27" fmla="*/ 5220586 h 5220586"/>
              <a:gd name="connsiteX28" fmla="*/ 7627185 w 11363622"/>
              <a:gd name="connsiteY28" fmla="*/ 5220586 h 5220586"/>
              <a:gd name="connsiteX29" fmla="*/ 7264488 w 11363622"/>
              <a:gd name="connsiteY29" fmla="*/ 5220586 h 5220586"/>
              <a:gd name="connsiteX30" fmla="*/ 6802874 w 11363622"/>
              <a:gd name="connsiteY30" fmla="*/ 5220586 h 5220586"/>
              <a:gd name="connsiteX31" fmla="*/ 6044508 w 11363622"/>
              <a:gd name="connsiteY31" fmla="*/ 5220586 h 5220586"/>
              <a:gd name="connsiteX32" fmla="*/ 5286142 w 11363622"/>
              <a:gd name="connsiteY32" fmla="*/ 5220586 h 5220586"/>
              <a:gd name="connsiteX33" fmla="*/ 4824528 w 11363622"/>
              <a:gd name="connsiteY33" fmla="*/ 5220586 h 5220586"/>
              <a:gd name="connsiteX34" fmla="*/ 3967244 w 11363622"/>
              <a:gd name="connsiteY34" fmla="*/ 5220586 h 5220586"/>
              <a:gd name="connsiteX35" fmla="*/ 3109961 w 11363622"/>
              <a:gd name="connsiteY35" fmla="*/ 5220586 h 5220586"/>
              <a:gd name="connsiteX36" fmla="*/ 2747264 w 11363622"/>
              <a:gd name="connsiteY36" fmla="*/ 5220586 h 5220586"/>
              <a:gd name="connsiteX37" fmla="*/ 1988898 w 11363622"/>
              <a:gd name="connsiteY37" fmla="*/ 5220586 h 5220586"/>
              <a:gd name="connsiteX38" fmla="*/ 735946 w 11363622"/>
              <a:gd name="connsiteY38" fmla="*/ 5220586 h 5220586"/>
              <a:gd name="connsiteX39" fmla="*/ 0 w 11363622"/>
              <a:gd name="connsiteY39" fmla="*/ 4484640 h 5220586"/>
              <a:gd name="connsiteX40" fmla="*/ 0 w 11363622"/>
              <a:gd name="connsiteY40" fmla="*/ 3934832 h 5220586"/>
              <a:gd name="connsiteX41" fmla="*/ 0 w 11363622"/>
              <a:gd name="connsiteY41" fmla="*/ 3385023 h 5220586"/>
              <a:gd name="connsiteX42" fmla="*/ 0 w 11363622"/>
              <a:gd name="connsiteY42" fmla="*/ 2797728 h 5220586"/>
              <a:gd name="connsiteX43" fmla="*/ 0 w 11363622"/>
              <a:gd name="connsiteY43" fmla="*/ 2172945 h 5220586"/>
              <a:gd name="connsiteX44" fmla="*/ 0 w 11363622"/>
              <a:gd name="connsiteY44" fmla="*/ 1473189 h 5220586"/>
              <a:gd name="connsiteX45" fmla="*/ 0 w 11363622"/>
              <a:gd name="connsiteY45" fmla="*/ 735946 h 5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220586" fill="none" extrusionOk="0">
                <a:moveTo>
                  <a:pt x="0" y="735946"/>
                </a:moveTo>
                <a:cubicBezTo>
                  <a:pt x="36683" y="346481"/>
                  <a:pt x="391425" y="53116"/>
                  <a:pt x="735946" y="0"/>
                </a:cubicBezTo>
                <a:cubicBezTo>
                  <a:pt x="895317" y="-22389"/>
                  <a:pt x="1053156" y="19269"/>
                  <a:pt x="1296477" y="0"/>
                </a:cubicBezTo>
                <a:cubicBezTo>
                  <a:pt x="1539798" y="-19269"/>
                  <a:pt x="1730008" y="14664"/>
                  <a:pt x="1955926" y="0"/>
                </a:cubicBezTo>
                <a:cubicBezTo>
                  <a:pt x="2181844" y="-14664"/>
                  <a:pt x="2448345" y="30939"/>
                  <a:pt x="2615375" y="0"/>
                </a:cubicBezTo>
                <a:cubicBezTo>
                  <a:pt x="2782405" y="-30939"/>
                  <a:pt x="3038882" y="-19319"/>
                  <a:pt x="3373741" y="0"/>
                </a:cubicBezTo>
                <a:cubicBezTo>
                  <a:pt x="3708600" y="19319"/>
                  <a:pt x="3670772" y="-20391"/>
                  <a:pt x="3934272" y="0"/>
                </a:cubicBezTo>
                <a:cubicBezTo>
                  <a:pt x="4197772" y="20391"/>
                  <a:pt x="4427444" y="31121"/>
                  <a:pt x="4593721" y="0"/>
                </a:cubicBezTo>
                <a:cubicBezTo>
                  <a:pt x="4759998" y="-31121"/>
                  <a:pt x="4859488" y="-15596"/>
                  <a:pt x="5055335" y="0"/>
                </a:cubicBezTo>
                <a:cubicBezTo>
                  <a:pt x="5251182" y="15596"/>
                  <a:pt x="5359434" y="-26267"/>
                  <a:pt x="5615866" y="0"/>
                </a:cubicBezTo>
                <a:cubicBezTo>
                  <a:pt x="5872298" y="26267"/>
                  <a:pt x="5900576" y="12943"/>
                  <a:pt x="6077480" y="0"/>
                </a:cubicBezTo>
                <a:cubicBezTo>
                  <a:pt x="6254384" y="-12943"/>
                  <a:pt x="6397441" y="-8484"/>
                  <a:pt x="6539094" y="0"/>
                </a:cubicBezTo>
                <a:cubicBezTo>
                  <a:pt x="6680747" y="8484"/>
                  <a:pt x="7031044" y="-36859"/>
                  <a:pt x="7297460" y="0"/>
                </a:cubicBezTo>
                <a:cubicBezTo>
                  <a:pt x="7563876" y="36859"/>
                  <a:pt x="7821551" y="-30275"/>
                  <a:pt x="8154743" y="0"/>
                </a:cubicBezTo>
                <a:cubicBezTo>
                  <a:pt x="8487935" y="30275"/>
                  <a:pt x="8600891" y="28032"/>
                  <a:pt x="8913109" y="0"/>
                </a:cubicBezTo>
                <a:cubicBezTo>
                  <a:pt x="9225327" y="-28032"/>
                  <a:pt x="9403059" y="34183"/>
                  <a:pt x="9770393" y="0"/>
                </a:cubicBezTo>
                <a:cubicBezTo>
                  <a:pt x="10137727" y="-34183"/>
                  <a:pt x="10452323" y="-15366"/>
                  <a:pt x="10627676" y="0"/>
                </a:cubicBezTo>
                <a:cubicBezTo>
                  <a:pt x="11031174" y="9457"/>
                  <a:pt x="11398302" y="320430"/>
                  <a:pt x="11363622" y="735946"/>
                </a:cubicBezTo>
                <a:cubicBezTo>
                  <a:pt x="11344760" y="919281"/>
                  <a:pt x="11383697" y="1039064"/>
                  <a:pt x="11363622" y="1323241"/>
                </a:cubicBezTo>
                <a:cubicBezTo>
                  <a:pt x="11343547" y="1607419"/>
                  <a:pt x="11331023" y="1852811"/>
                  <a:pt x="11363622" y="2022998"/>
                </a:cubicBezTo>
                <a:cubicBezTo>
                  <a:pt x="11396221" y="2193185"/>
                  <a:pt x="11340600" y="2484218"/>
                  <a:pt x="11363622" y="2647780"/>
                </a:cubicBezTo>
                <a:cubicBezTo>
                  <a:pt x="11386644" y="2811342"/>
                  <a:pt x="11339726" y="3035549"/>
                  <a:pt x="11363622" y="3272562"/>
                </a:cubicBezTo>
                <a:cubicBezTo>
                  <a:pt x="11387518" y="3509575"/>
                  <a:pt x="11363038" y="3969375"/>
                  <a:pt x="11363622" y="4484640"/>
                </a:cubicBezTo>
                <a:cubicBezTo>
                  <a:pt x="11368687" y="4836875"/>
                  <a:pt x="11064711" y="5245854"/>
                  <a:pt x="10627676" y="5220586"/>
                </a:cubicBezTo>
                <a:cubicBezTo>
                  <a:pt x="10486238" y="5205551"/>
                  <a:pt x="10433306" y="5208980"/>
                  <a:pt x="10264979" y="5220586"/>
                </a:cubicBezTo>
                <a:cubicBezTo>
                  <a:pt x="10096652" y="5232192"/>
                  <a:pt x="9667227" y="5234251"/>
                  <a:pt x="9506613" y="5220586"/>
                </a:cubicBezTo>
                <a:cubicBezTo>
                  <a:pt x="9345999" y="5206921"/>
                  <a:pt x="9055983" y="5188898"/>
                  <a:pt x="8748247" y="5220586"/>
                </a:cubicBezTo>
                <a:cubicBezTo>
                  <a:pt x="8440511" y="5252274"/>
                  <a:pt x="8180058" y="5237611"/>
                  <a:pt x="7989881" y="5220586"/>
                </a:cubicBezTo>
                <a:cubicBezTo>
                  <a:pt x="7799704" y="5203561"/>
                  <a:pt x="7788371" y="5223488"/>
                  <a:pt x="7627185" y="5220586"/>
                </a:cubicBezTo>
                <a:cubicBezTo>
                  <a:pt x="7465999" y="5217684"/>
                  <a:pt x="7404605" y="5207205"/>
                  <a:pt x="7264488" y="5220586"/>
                </a:cubicBezTo>
                <a:cubicBezTo>
                  <a:pt x="7124371" y="5233967"/>
                  <a:pt x="7008566" y="5227583"/>
                  <a:pt x="6802874" y="5220586"/>
                </a:cubicBezTo>
                <a:cubicBezTo>
                  <a:pt x="6597182" y="5213589"/>
                  <a:pt x="6295316" y="5229127"/>
                  <a:pt x="6044508" y="5220586"/>
                </a:cubicBezTo>
                <a:cubicBezTo>
                  <a:pt x="5793700" y="5212045"/>
                  <a:pt x="5467068" y="5189820"/>
                  <a:pt x="5286142" y="5220586"/>
                </a:cubicBezTo>
                <a:cubicBezTo>
                  <a:pt x="5105216" y="5251352"/>
                  <a:pt x="5028811" y="5226338"/>
                  <a:pt x="4824528" y="5220586"/>
                </a:cubicBezTo>
                <a:cubicBezTo>
                  <a:pt x="4620245" y="5214834"/>
                  <a:pt x="4332964" y="5256146"/>
                  <a:pt x="3967244" y="5220586"/>
                </a:cubicBezTo>
                <a:cubicBezTo>
                  <a:pt x="3601524" y="5185026"/>
                  <a:pt x="3397588" y="5188479"/>
                  <a:pt x="3109961" y="5220586"/>
                </a:cubicBezTo>
                <a:cubicBezTo>
                  <a:pt x="2822334" y="5252693"/>
                  <a:pt x="2831683" y="5215167"/>
                  <a:pt x="2747264" y="5220586"/>
                </a:cubicBezTo>
                <a:cubicBezTo>
                  <a:pt x="2662845" y="5226005"/>
                  <a:pt x="2210318" y="5206017"/>
                  <a:pt x="1988898" y="5220586"/>
                </a:cubicBezTo>
                <a:cubicBezTo>
                  <a:pt x="1767478" y="5235155"/>
                  <a:pt x="1278755" y="5158219"/>
                  <a:pt x="735946" y="5220586"/>
                </a:cubicBezTo>
                <a:cubicBezTo>
                  <a:pt x="356185" y="5297610"/>
                  <a:pt x="-18155" y="4923322"/>
                  <a:pt x="0" y="4484640"/>
                </a:cubicBezTo>
                <a:cubicBezTo>
                  <a:pt x="10269" y="4224603"/>
                  <a:pt x="13322" y="4115922"/>
                  <a:pt x="0" y="3934832"/>
                </a:cubicBezTo>
                <a:cubicBezTo>
                  <a:pt x="-13322" y="3753742"/>
                  <a:pt x="12778" y="3617530"/>
                  <a:pt x="0" y="3385023"/>
                </a:cubicBezTo>
                <a:cubicBezTo>
                  <a:pt x="-12778" y="3152516"/>
                  <a:pt x="-4236" y="3054084"/>
                  <a:pt x="0" y="2797728"/>
                </a:cubicBezTo>
                <a:cubicBezTo>
                  <a:pt x="4236" y="2541373"/>
                  <a:pt x="-20163" y="2450574"/>
                  <a:pt x="0" y="2172945"/>
                </a:cubicBezTo>
                <a:cubicBezTo>
                  <a:pt x="20163" y="1895316"/>
                  <a:pt x="-12783" y="1769711"/>
                  <a:pt x="0" y="1473189"/>
                </a:cubicBezTo>
                <a:cubicBezTo>
                  <a:pt x="12783" y="1176667"/>
                  <a:pt x="-4274" y="891115"/>
                  <a:pt x="0" y="735946"/>
                </a:cubicBezTo>
                <a:close/>
              </a:path>
              <a:path w="11363622" h="5220586" stroke="0" extrusionOk="0">
                <a:moveTo>
                  <a:pt x="0" y="735946"/>
                </a:moveTo>
                <a:cubicBezTo>
                  <a:pt x="-18943" y="349376"/>
                  <a:pt x="352342" y="96652"/>
                  <a:pt x="735946" y="0"/>
                </a:cubicBezTo>
                <a:cubicBezTo>
                  <a:pt x="932524" y="2971"/>
                  <a:pt x="993434" y="-6417"/>
                  <a:pt x="1197560" y="0"/>
                </a:cubicBezTo>
                <a:cubicBezTo>
                  <a:pt x="1401686" y="6417"/>
                  <a:pt x="1621736" y="23088"/>
                  <a:pt x="1758091" y="0"/>
                </a:cubicBezTo>
                <a:cubicBezTo>
                  <a:pt x="1894446" y="-23088"/>
                  <a:pt x="2032813" y="4404"/>
                  <a:pt x="2120788" y="0"/>
                </a:cubicBezTo>
                <a:cubicBezTo>
                  <a:pt x="2208763" y="-4404"/>
                  <a:pt x="2581112" y="5612"/>
                  <a:pt x="2879154" y="0"/>
                </a:cubicBezTo>
                <a:cubicBezTo>
                  <a:pt x="3177196" y="-5612"/>
                  <a:pt x="3061336" y="-14252"/>
                  <a:pt x="3241851" y="0"/>
                </a:cubicBezTo>
                <a:cubicBezTo>
                  <a:pt x="3422366" y="14252"/>
                  <a:pt x="3760652" y="27305"/>
                  <a:pt x="3901300" y="0"/>
                </a:cubicBezTo>
                <a:cubicBezTo>
                  <a:pt x="4041948" y="-27305"/>
                  <a:pt x="4158530" y="8650"/>
                  <a:pt x="4362914" y="0"/>
                </a:cubicBezTo>
                <a:cubicBezTo>
                  <a:pt x="4567298" y="-8650"/>
                  <a:pt x="4644341" y="-3188"/>
                  <a:pt x="4824528" y="0"/>
                </a:cubicBezTo>
                <a:cubicBezTo>
                  <a:pt x="5004715" y="3188"/>
                  <a:pt x="5061090" y="-380"/>
                  <a:pt x="5187225" y="0"/>
                </a:cubicBezTo>
                <a:cubicBezTo>
                  <a:pt x="5313360" y="380"/>
                  <a:pt x="5378534" y="8639"/>
                  <a:pt x="5549921" y="0"/>
                </a:cubicBezTo>
                <a:cubicBezTo>
                  <a:pt x="5721308" y="-8639"/>
                  <a:pt x="5886129" y="4287"/>
                  <a:pt x="6011535" y="0"/>
                </a:cubicBezTo>
                <a:cubicBezTo>
                  <a:pt x="6136941" y="-4287"/>
                  <a:pt x="6318513" y="21820"/>
                  <a:pt x="6572067" y="0"/>
                </a:cubicBezTo>
                <a:cubicBezTo>
                  <a:pt x="6825621" y="-21820"/>
                  <a:pt x="7083636" y="11881"/>
                  <a:pt x="7330433" y="0"/>
                </a:cubicBezTo>
                <a:cubicBezTo>
                  <a:pt x="7577230" y="-11881"/>
                  <a:pt x="7841557" y="25729"/>
                  <a:pt x="7989881" y="0"/>
                </a:cubicBezTo>
                <a:cubicBezTo>
                  <a:pt x="8138205" y="-25729"/>
                  <a:pt x="8344949" y="11293"/>
                  <a:pt x="8550413" y="0"/>
                </a:cubicBezTo>
                <a:cubicBezTo>
                  <a:pt x="8755877" y="-11293"/>
                  <a:pt x="8955842" y="17128"/>
                  <a:pt x="9110944" y="0"/>
                </a:cubicBezTo>
                <a:cubicBezTo>
                  <a:pt x="9266046" y="-17128"/>
                  <a:pt x="9412150" y="12593"/>
                  <a:pt x="9572558" y="0"/>
                </a:cubicBezTo>
                <a:cubicBezTo>
                  <a:pt x="9732966" y="-12593"/>
                  <a:pt x="10196093" y="45885"/>
                  <a:pt x="10627676" y="0"/>
                </a:cubicBezTo>
                <a:cubicBezTo>
                  <a:pt x="10955036" y="42886"/>
                  <a:pt x="11438629" y="324711"/>
                  <a:pt x="11363622" y="735946"/>
                </a:cubicBezTo>
                <a:cubicBezTo>
                  <a:pt x="11352699" y="1060337"/>
                  <a:pt x="11339385" y="1232674"/>
                  <a:pt x="11363622" y="1398215"/>
                </a:cubicBezTo>
                <a:cubicBezTo>
                  <a:pt x="11387859" y="1563756"/>
                  <a:pt x="11339817" y="1809593"/>
                  <a:pt x="11363622" y="2022998"/>
                </a:cubicBezTo>
                <a:cubicBezTo>
                  <a:pt x="11387427" y="2236403"/>
                  <a:pt x="11338899" y="2447544"/>
                  <a:pt x="11363622" y="2572806"/>
                </a:cubicBezTo>
                <a:cubicBezTo>
                  <a:pt x="11388345" y="2698068"/>
                  <a:pt x="11351477" y="3107853"/>
                  <a:pt x="11363622" y="3272562"/>
                </a:cubicBezTo>
                <a:cubicBezTo>
                  <a:pt x="11375767" y="3437271"/>
                  <a:pt x="11390655" y="3649395"/>
                  <a:pt x="11363622" y="3859858"/>
                </a:cubicBezTo>
                <a:cubicBezTo>
                  <a:pt x="11336589" y="4070321"/>
                  <a:pt x="11393610" y="4334302"/>
                  <a:pt x="11363622" y="4484640"/>
                </a:cubicBezTo>
                <a:cubicBezTo>
                  <a:pt x="11333766" y="4877414"/>
                  <a:pt x="11063845" y="5174420"/>
                  <a:pt x="10627676" y="5220586"/>
                </a:cubicBezTo>
                <a:cubicBezTo>
                  <a:pt x="10273565" y="5237756"/>
                  <a:pt x="10040679" y="5250781"/>
                  <a:pt x="9869310" y="5220586"/>
                </a:cubicBezTo>
                <a:cubicBezTo>
                  <a:pt x="9697941" y="5190391"/>
                  <a:pt x="9513813" y="5237602"/>
                  <a:pt x="9407696" y="5220586"/>
                </a:cubicBezTo>
                <a:cubicBezTo>
                  <a:pt x="9301579" y="5203570"/>
                  <a:pt x="8970839" y="5248220"/>
                  <a:pt x="8748247" y="5220586"/>
                </a:cubicBezTo>
                <a:cubicBezTo>
                  <a:pt x="8525655" y="5192952"/>
                  <a:pt x="8532561" y="5210096"/>
                  <a:pt x="8385551" y="5220586"/>
                </a:cubicBezTo>
                <a:cubicBezTo>
                  <a:pt x="8238541" y="5231076"/>
                  <a:pt x="8103148" y="5215495"/>
                  <a:pt x="8022854" y="5220586"/>
                </a:cubicBezTo>
                <a:cubicBezTo>
                  <a:pt x="7942560" y="5225677"/>
                  <a:pt x="7751787" y="5199222"/>
                  <a:pt x="7561240" y="5220586"/>
                </a:cubicBezTo>
                <a:cubicBezTo>
                  <a:pt x="7370693" y="5241950"/>
                  <a:pt x="7131305" y="5252014"/>
                  <a:pt x="6901791" y="5220586"/>
                </a:cubicBezTo>
                <a:cubicBezTo>
                  <a:pt x="6672277" y="5189158"/>
                  <a:pt x="6492495" y="5208245"/>
                  <a:pt x="6341260" y="5220586"/>
                </a:cubicBezTo>
                <a:cubicBezTo>
                  <a:pt x="6190025" y="5232927"/>
                  <a:pt x="5965956" y="5196246"/>
                  <a:pt x="5780728" y="5220586"/>
                </a:cubicBezTo>
                <a:cubicBezTo>
                  <a:pt x="5595500" y="5244926"/>
                  <a:pt x="5361307" y="5219203"/>
                  <a:pt x="5220197" y="5220586"/>
                </a:cubicBezTo>
                <a:cubicBezTo>
                  <a:pt x="5079087" y="5221969"/>
                  <a:pt x="4756321" y="5219775"/>
                  <a:pt x="4560748" y="5220586"/>
                </a:cubicBezTo>
                <a:cubicBezTo>
                  <a:pt x="4365175" y="5221397"/>
                  <a:pt x="4002463" y="5254763"/>
                  <a:pt x="3703465" y="5220586"/>
                </a:cubicBezTo>
                <a:cubicBezTo>
                  <a:pt x="3404467" y="5186409"/>
                  <a:pt x="3422249" y="5199610"/>
                  <a:pt x="3241851" y="5220586"/>
                </a:cubicBezTo>
                <a:cubicBezTo>
                  <a:pt x="3061453" y="5241562"/>
                  <a:pt x="2735274" y="5178462"/>
                  <a:pt x="2384568" y="5220586"/>
                </a:cubicBezTo>
                <a:cubicBezTo>
                  <a:pt x="2033862" y="5262710"/>
                  <a:pt x="1987110" y="5214152"/>
                  <a:pt x="1725119" y="5220586"/>
                </a:cubicBezTo>
                <a:cubicBezTo>
                  <a:pt x="1463128" y="5227020"/>
                  <a:pt x="1114075" y="5266914"/>
                  <a:pt x="735946" y="5220586"/>
                </a:cubicBezTo>
                <a:cubicBezTo>
                  <a:pt x="350564" y="5226585"/>
                  <a:pt x="36857" y="4830861"/>
                  <a:pt x="0" y="4484640"/>
                </a:cubicBezTo>
                <a:cubicBezTo>
                  <a:pt x="13426" y="4142032"/>
                  <a:pt x="18484" y="4053670"/>
                  <a:pt x="0" y="3784884"/>
                </a:cubicBezTo>
                <a:cubicBezTo>
                  <a:pt x="-18484" y="3516098"/>
                  <a:pt x="14092" y="3444421"/>
                  <a:pt x="0" y="3197588"/>
                </a:cubicBezTo>
                <a:cubicBezTo>
                  <a:pt x="-14092" y="2950755"/>
                  <a:pt x="15335" y="2674232"/>
                  <a:pt x="0" y="2497832"/>
                </a:cubicBezTo>
                <a:cubicBezTo>
                  <a:pt x="-15335" y="2321432"/>
                  <a:pt x="-23413" y="2044402"/>
                  <a:pt x="0" y="1835563"/>
                </a:cubicBezTo>
                <a:cubicBezTo>
                  <a:pt x="23413" y="1626724"/>
                  <a:pt x="-4511" y="1173038"/>
                  <a:pt x="0" y="735946"/>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492D5C1-91A7-7261-219C-A1244C01015A}"/>
              </a:ext>
            </a:extLst>
          </p:cNvPr>
          <p:cNvPicPr>
            <a:picLocks noChangeAspect="1"/>
          </p:cNvPicPr>
          <p:nvPr/>
        </p:nvPicPr>
        <p:blipFill>
          <a:blip r:embed="rId3"/>
          <a:stretch>
            <a:fillRect/>
          </a:stretch>
        </p:blipFill>
        <p:spPr>
          <a:xfrm>
            <a:off x="893134" y="1402277"/>
            <a:ext cx="10585043" cy="2976784"/>
          </a:xfrm>
          <a:prstGeom prst="rect">
            <a:avLst/>
          </a:prstGeom>
        </p:spPr>
      </p:pic>
      <p:pic>
        <p:nvPicPr>
          <p:cNvPr id="5" name="Picture 4">
            <a:extLst>
              <a:ext uri="{FF2B5EF4-FFF2-40B4-BE49-F238E27FC236}">
                <a16:creationId xmlns:a16="http://schemas.microsoft.com/office/drawing/2014/main" id="{A0EC3CAA-5FC6-02BC-A848-5F7E3DF4D53A}"/>
              </a:ext>
            </a:extLst>
          </p:cNvPr>
          <p:cNvPicPr>
            <a:picLocks noChangeAspect="1"/>
          </p:cNvPicPr>
          <p:nvPr/>
        </p:nvPicPr>
        <p:blipFill>
          <a:blip r:embed="rId4"/>
          <a:stretch>
            <a:fillRect/>
          </a:stretch>
        </p:blipFill>
        <p:spPr>
          <a:xfrm>
            <a:off x="688790" y="4435549"/>
            <a:ext cx="10956122" cy="1625010"/>
          </a:xfrm>
          <a:prstGeom prst="rect">
            <a:avLst/>
          </a:prstGeom>
        </p:spPr>
      </p:pic>
    </p:spTree>
    <p:extLst>
      <p:ext uri="{BB962C8B-B14F-4D97-AF65-F5344CB8AC3E}">
        <p14:creationId xmlns:p14="http://schemas.microsoft.com/office/powerpoint/2010/main" val="2704149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b. Tìm thêm những từ ngữ nổi có thể thay thế cho các từ ngữ đã tìm được ở bài tập a.</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434855"/>
            <a:ext cx="7793665" cy="390214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có thể thay thế:</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nhưng: tuy nhiên, tuy vậy, dù vậy,...</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và: ngoài ra, bên cạnh đó,...</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vì thế: bởi vậy, vì vậy,...</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787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6. </a:t>
            </a:r>
            <a:r>
              <a:rPr lang="vi-VN" sz="3600" dirty="0">
                <a:solidFill>
                  <a:srgbClr val="002060"/>
                </a:solidFill>
                <a:latin typeface="Cambria" panose="02040503050406030204" pitchFamily="18" charset="0"/>
                <a:ea typeface="Cambria" panose="02040503050406030204" pitchFamily="18" charset="0"/>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C4D6F731-F139-FCDB-CC61-4F0C286085F1}"/>
              </a:ext>
            </a:extLst>
          </p:cNvPr>
          <p:cNvPicPr>
            <a:picLocks noChangeAspect="1"/>
          </p:cNvPicPr>
          <p:nvPr/>
        </p:nvPicPr>
        <p:blipFill>
          <a:blip r:embed="rId3"/>
          <a:stretch>
            <a:fillRect/>
          </a:stretch>
        </p:blipFill>
        <p:spPr>
          <a:xfrm>
            <a:off x="1023051" y="1629882"/>
            <a:ext cx="9763125" cy="876300"/>
          </a:xfrm>
          <a:prstGeom prst="rect">
            <a:avLst/>
          </a:prstGeom>
        </p:spPr>
      </p:pic>
      <p:pic>
        <p:nvPicPr>
          <p:cNvPr id="9" name="Picture 8">
            <a:extLst>
              <a:ext uri="{FF2B5EF4-FFF2-40B4-BE49-F238E27FC236}">
                <a16:creationId xmlns:a16="http://schemas.microsoft.com/office/drawing/2014/main" id="{CD8F3E31-3766-2C1F-193E-3FBA76B54C18}"/>
              </a:ext>
            </a:extLst>
          </p:cNvPr>
          <p:cNvPicPr>
            <a:picLocks noChangeAspect="1"/>
          </p:cNvPicPr>
          <p:nvPr/>
        </p:nvPicPr>
        <p:blipFill>
          <a:blip r:embed="rId4"/>
          <a:stretch>
            <a:fillRect/>
          </a:stretch>
        </p:blipFill>
        <p:spPr>
          <a:xfrm>
            <a:off x="1020724" y="2629551"/>
            <a:ext cx="10161181" cy="3725766"/>
          </a:xfrm>
          <a:prstGeom prst="rect">
            <a:avLst/>
          </a:prstGeom>
        </p:spPr>
      </p:pic>
    </p:spTree>
    <p:extLst>
      <p:ext uri="{BB962C8B-B14F-4D97-AF65-F5344CB8AC3E}">
        <p14:creationId xmlns:p14="http://schemas.microsoft.com/office/powerpoint/2010/main" val="547846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64700831-0D06-1035-4E08-79232598C994}"/>
              </a:ext>
            </a:extLst>
          </p:cNvPr>
          <p:cNvSpPr txBox="1"/>
          <p:nvPr/>
        </p:nvSpPr>
        <p:spPr>
          <a:xfrm>
            <a:off x="786810" y="1562985"/>
            <a:ext cx="10324214" cy="4708981"/>
          </a:xfrm>
          <a:prstGeom prst="rect">
            <a:avLst/>
          </a:prstGeom>
          <a:noFill/>
        </p:spPr>
        <p:txBody>
          <a:bodyPr wrap="square" rtlCol="0">
            <a:spAutoFit/>
          </a:bodyPr>
          <a:lstStyle/>
          <a:p>
            <a:pPr algn="just"/>
            <a:r>
              <a:rPr lang="en-US" sz="3000" b="0" i="0" dirty="0">
                <a:solidFill>
                  <a:srgbClr val="000000"/>
                </a:solidFill>
                <a:effectLst/>
                <a:latin typeface="Cambria" panose="02040503050406030204" pitchFamily="18" charset="0"/>
                <a:ea typeface="Cambria" panose="02040503050406030204" pitchFamily="18" charset="0"/>
              </a:rPr>
              <a:t>   </a:t>
            </a:r>
            <a:r>
              <a:rPr lang="vi-VN" sz="3000" b="0" i="0" dirty="0">
                <a:solidFill>
                  <a:srgbClr val="000000"/>
                </a:solidFill>
                <a:effectLst/>
                <a:latin typeface="Cambria" panose="02040503050406030204" pitchFamily="18" charset="0"/>
                <a:ea typeface="Cambria" panose="02040503050406030204" pitchFamily="18" charset="0"/>
              </a:rPr>
              <a:t>Tôi định ngủ một giấc. </a:t>
            </a:r>
            <a:r>
              <a:rPr lang="vi-VN" sz="3000" b="1" i="0" dirty="0">
                <a:solidFill>
                  <a:srgbClr val="000000"/>
                </a:solidFill>
                <a:effectLst/>
                <a:latin typeface="Cambria" panose="02040503050406030204" pitchFamily="18" charset="0"/>
                <a:ea typeface="Cambria" panose="02040503050406030204" pitchFamily="18" charset="0"/>
              </a:rPr>
              <a:t>Nhưng</a:t>
            </a:r>
            <a:r>
              <a:rPr lang="vi-VN" sz="3000" b="0" i="0" dirty="0">
                <a:solidFill>
                  <a:srgbClr val="000000"/>
                </a:solidFill>
                <a:effectLst/>
                <a:latin typeface="Cambria" panose="02040503050406030204" pitchFamily="18" charset="0"/>
                <a:ea typeface="Cambria" panose="02040503050406030204" pitchFamily="18" charset="0"/>
              </a:rPr>
              <a:t> những mảng màu rực rỡ ngoài ô cửa đã kéo tôi ra khỏi giấc ngủ. </a:t>
            </a:r>
            <a:r>
              <a:rPr lang="vi-VN" sz="3000" b="1" i="0" dirty="0">
                <a:solidFill>
                  <a:srgbClr val="000000"/>
                </a:solidFill>
                <a:effectLst/>
                <a:latin typeface="Cambria" panose="02040503050406030204" pitchFamily="18" charset="0"/>
                <a:ea typeface="Cambria" panose="02040503050406030204" pitchFamily="18" charset="0"/>
              </a:rPr>
              <a:t>Ban đầu</a:t>
            </a:r>
            <a:r>
              <a:rPr lang="vi-VN" sz="3000" b="0" i="0" dirty="0">
                <a:solidFill>
                  <a:srgbClr val="000000"/>
                </a:solidFill>
                <a:effectLst/>
                <a:latin typeface="Cambria" panose="02040503050406030204" pitchFamily="18" charset="0"/>
                <a:ea typeface="Cambria" panose="02040503050406030204" pitchFamily="18" charset="0"/>
              </a:rPr>
              <a:t>, tôi chỉ thấy màu xanh. Nhìn từ trên máy bay, Ấn Độ Dương trắng như viên đá lam ngọc lấp lánh, còn đảo Ma-đa-ga-xca thì như viên ngọc lục bảo đính trên viên đá này. </a:t>
            </a:r>
            <a:r>
              <a:rPr lang="vi-VN" sz="3000" b="1" i="0" dirty="0">
                <a:solidFill>
                  <a:srgbClr val="000000"/>
                </a:solidFill>
                <a:effectLst/>
                <a:latin typeface="Cambria" panose="02040503050406030204" pitchFamily="18" charset="0"/>
                <a:ea typeface="Cambria" panose="02040503050406030204" pitchFamily="18" charset="0"/>
              </a:rPr>
              <a:t>Sau đó</a:t>
            </a:r>
            <a:r>
              <a:rPr lang="vi-VN" sz="3000" b="0" i="0" dirty="0">
                <a:solidFill>
                  <a:srgbClr val="000000"/>
                </a:solidFill>
                <a:effectLst/>
                <a:latin typeface="Cambria" panose="02040503050406030204" pitchFamily="18" charset="0"/>
                <a:ea typeface="Cambria" panose="02040503050406030204" pitchFamily="18" charset="0"/>
              </a:rPr>
              <a:t>, tôi mới thấy giữa dải màu xanh tuyệt đẹp, thỉnh thoảng lộ ra khoảng màu nâu đỏ. Đó chính là những nơi rừng bị chặt phá. Nhìn từ trên cao, chúng như những vết thương của rừng già vậy. </a:t>
            </a:r>
            <a:r>
              <a:rPr lang="vi-VN" sz="3000" b="1" i="0" dirty="0">
                <a:solidFill>
                  <a:srgbClr val="000000"/>
                </a:solidFill>
                <a:effectLst/>
                <a:latin typeface="Cambria" panose="02040503050406030204" pitchFamily="18" charset="0"/>
                <a:ea typeface="Cambria" panose="02040503050406030204" pitchFamily="18" charset="0"/>
              </a:rPr>
              <a:t>Thế là</a:t>
            </a:r>
            <a:r>
              <a:rPr lang="vi-VN" sz="3000" b="0" i="0" dirty="0">
                <a:solidFill>
                  <a:srgbClr val="000000"/>
                </a:solidFill>
                <a:effectLst/>
                <a:latin typeface="Cambria" panose="02040503050406030204" pitchFamily="18" charset="0"/>
                <a:ea typeface="Cambria" panose="02040503050406030204" pitchFamily="18" charset="0"/>
              </a:rPr>
              <a:t> dù chưa đặt chân lên Ma-đa-ga-xca, tôi đã cảm thấy xót xa như chính mình bị thương tổn...</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482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endParaRPr lang="en-US"/>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85182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3200" b="0" i="0" dirty="0">
                  <a:solidFill>
                    <a:srgbClr val="000000"/>
                  </a:solidFill>
                  <a:effectLst/>
                  <a:latin typeface="Cambria" panose="02040503050406030204" pitchFamily="18" charset="0"/>
                  <a:ea typeface="Cambria" panose="02040503050406030204" pitchFamily="18" charset="0"/>
                </a:rPr>
                <a:t>– Nêu tên bài thơ có chứa các dòng trên.</a:t>
              </a:r>
            </a:p>
            <a:p>
              <a:pPr algn="just"/>
              <a:r>
                <a:rPr lang="vi-VN" sz="3200" b="0" i="0" dirty="0">
                  <a:solidFill>
                    <a:srgbClr val="000000"/>
                  </a:solidFill>
                  <a:effectLst/>
                  <a:latin typeface="Cambria" panose="02040503050406030204" pitchFamily="18" charset="0"/>
                  <a:ea typeface="Cambria" panose="02040503050406030204" pitchFamily="18" charset="0"/>
                </a:rPr>
                <a:t>– Trong mỗi bài thơ, em thích hình ảnh nào nhất? Vì sao?</a:t>
              </a:r>
            </a:p>
            <a:p>
              <a:pPr algn="just"/>
              <a:r>
                <a:rPr lang="vi-VN" sz="3200" b="0" i="0" dirty="0">
                  <a:solidFill>
                    <a:srgbClr val="000000"/>
                  </a:solidFill>
                  <a:effectLst/>
                  <a:latin typeface="Cambria" panose="02040503050406030204" pitchFamily="18" charset="0"/>
                  <a:ea typeface="Cambria" panose="02040503050406030204" pitchFamily="18" charset="0"/>
                </a:rPr>
                <a:t>– Đọc thuộc lòng 2 – 3 khổ thơ em thích của một trong những bài thơ trên.</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4" name="Picture 3">
            <a:extLst>
              <a:ext uri="{FF2B5EF4-FFF2-40B4-BE49-F238E27FC236}">
                <a16:creationId xmlns:a16="http://schemas.microsoft.com/office/drawing/2014/main" id="{7FAB9E25-A6A0-117A-6D41-629F48162E45}"/>
              </a:ext>
            </a:extLst>
          </p:cNvPr>
          <p:cNvPicPr>
            <a:picLocks noChangeAspect="1"/>
          </p:cNvPicPr>
          <p:nvPr/>
        </p:nvPicPr>
        <p:blipFill>
          <a:blip r:embed="rId5"/>
          <a:stretch>
            <a:fillRect/>
          </a:stretch>
        </p:blipFill>
        <p:spPr>
          <a:xfrm>
            <a:off x="2815856" y="1213109"/>
            <a:ext cx="5829232" cy="2029822"/>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553819" y="3509083"/>
            <a:ext cx="9081010" cy="1349996"/>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Cambria" panose="02040503050406030204" pitchFamily="18" charset="0"/>
                <a:ea typeface="Cambria" panose="02040503050406030204" pitchFamily="18" charset="0"/>
              </a:rPr>
              <a:t>Hạt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Gạo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Làng</a:t>
            </a:r>
            <a:r>
              <a:rPr lang="en-US" sz="4000" b="1" dirty="0">
                <a:solidFill>
                  <a:srgbClr val="FF0000"/>
                </a:solidFill>
                <a:latin typeface="Cambria" panose="02040503050406030204" pitchFamily="18" charset="0"/>
                <a:ea typeface="Cambria" panose="02040503050406030204" pitchFamily="18" charset="0"/>
              </a:rPr>
              <a:t> Ta - </a:t>
            </a:r>
            <a:r>
              <a:rPr lang="en-US" sz="4000" b="1" dirty="0" err="1">
                <a:solidFill>
                  <a:srgbClr val="FF0000"/>
                </a:solidFill>
                <a:latin typeface="Cambria" panose="02040503050406030204" pitchFamily="18" charset="0"/>
                <a:ea typeface="Cambria" panose="02040503050406030204" pitchFamily="18" charset="0"/>
              </a:rPr>
              <a:t>Trần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Đăng</a:t>
            </a:r>
            <a:r>
              <a:rPr lang="en-US" sz="4000" b="1" dirty="0">
                <a:solidFill>
                  <a:srgbClr val="FF0000"/>
                </a:solidFill>
                <a:latin typeface="Cambria" panose="02040503050406030204" pitchFamily="18" charset="0"/>
                <a:ea typeface="Cambria" panose="02040503050406030204" pitchFamily="18" charset="0"/>
              </a:rPr>
              <a:t> Khoa </a:t>
            </a:r>
            <a:endParaRPr lang="vi-VN"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553819" y="3509082"/>
            <a:ext cx="9081010"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FF0000"/>
                </a:solidFill>
                <a:latin typeface="Cambria" panose="02040503050406030204" pitchFamily="18" charset="0"/>
                <a:ea typeface="Cambria" panose="02040503050406030204" pitchFamily="18" charset="0"/>
              </a:rPr>
              <a:t>Khúc hát ru những em bé lớn trên lưng mẹ - Nguyễn Khoa Điềm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EFA45444-D2BC-D0B0-26E8-6AF3F4E2A2AC}"/>
              </a:ext>
            </a:extLst>
          </p:cNvPr>
          <p:cNvPicPr>
            <a:picLocks noChangeAspect="1"/>
          </p:cNvPicPr>
          <p:nvPr/>
        </p:nvPicPr>
        <p:blipFill>
          <a:blip r:embed="rId5"/>
          <a:stretch>
            <a:fillRect/>
          </a:stretch>
        </p:blipFill>
        <p:spPr>
          <a:xfrm>
            <a:off x="1929588" y="1183758"/>
            <a:ext cx="8228712" cy="1835888"/>
          </a:xfrm>
          <a:prstGeom prst="rect">
            <a:avLst/>
          </a:prstGeom>
        </p:spPr>
      </p:pic>
    </p:spTree>
    <p:extLst>
      <p:ext uri="{BB962C8B-B14F-4D97-AF65-F5344CB8AC3E}">
        <p14:creationId xmlns:p14="http://schemas.microsoft.com/office/powerpoint/2010/main" val="2083623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2648973" y="3349594"/>
            <a:ext cx="7005390"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Thư của bố - Thụy Anh</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188B65B3-8A44-D5E5-1523-2F4CF59BA1C4}"/>
              </a:ext>
            </a:extLst>
          </p:cNvPr>
          <p:cNvPicPr>
            <a:picLocks noChangeAspect="1"/>
          </p:cNvPicPr>
          <p:nvPr/>
        </p:nvPicPr>
        <p:blipFill>
          <a:blip r:embed="rId5"/>
          <a:stretch>
            <a:fillRect/>
          </a:stretch>
        </p:blipFill>
        <p:spPr>
          <a:xfrm>
            <a:off x="2189420" y="1271808"/>
            <a:ext cx="7626889" cy="1705308"/>
          </a:xfrm>
          <a:prstGeom prst="rect">
            <a:avLst/>
          </a:prstGeom>
        </p:spPr>
      </p:pic>
    </p:spTree>
    <p:extLst>
      <p:ext uri="{BB962C8B-B14F-4D97-AF65-F5344CB8AC3E}">
        <p14:creationId xmlns:p14="http://schemas.microsoft.com/office/powerpoint/2010/main" val="1163670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477926" y="3349594"/>
            <a:ext cx="8963246"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Đoàn Thuyền Đánh Cá - Huy Cận </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192E35DA-B9CA-9B25-B2A0-189B4685F86A}"/>
              </a:ext>
            </a:extLst>
          </p:cNvPr>
          <p:cNvPicPr>
            <a:picLocks noChangeAspect="1"/>
          </p:cNvPicPr>
          <p:nvPr/>
        </p:nvPicPr>
        <p:blipFill>
          <a:blip r:embed="rId5"/>
          <a:stretch>
            <a:fillRect/>
          </a:stretch>
        </p:blipFill>
        <p:spPr>
          <a:xfrm>
            <a:off x="2491895" y="1263723"/>
            <a:ext cx="6726533" cy="1742329"/>
          </a:xfrm>
          <a:prstGeom prst="rect">
            <a:avLst/>
          </a:prstGeom>
        </p:spPr>
      </p:pic>
    </p:spTree>
    <p:extLst>
      <p:ext uri="{BB962C8B-B14F-4D97-AF65-F5344CB8AC3E}">
        <p14:creationId xmlns:p14="http://schemas.microsoft.com/office/powerpoint/2010/main" val="223811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477926" y="3349594"/>
            <a:ext cx="8963246" cy="1679606"/>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Đường Quê Đồng Tháp Mười - Trần Quốc  Toàn.</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0D55D5F-F7A5-A6C6-EF7C-89A36EC4C240}"/>
              </a:ext>
            </a:extLst>
          </p:cNvPr>
          <p:cNvPicPr>
            <a:picLocks noChangeAspect="1"/>
          </p:cNvPicPr>
          <p:nvPr/>
        </p:nvPicPr>
        <p:blipFill>
          <a:blip r:embed="rId5"/>
          <a:stretch>
            <a:fillRect/>
          </a:stretch>
        </p:blipFill>
        <p:spPr>
          <a:xfrm>
            <a:off x="2917640" y="1240243"/>
            <a:ext cx="5849702" cy="1747506"/>
          </a:xfrm>
          <a:prstGeom prst="rect">
            <a:avLst/>
          </a:prstGeom>
        </p:spPr>
      </p:pic>
    </p:spTree>
    <p:extLst>
      <p:ext uri="{BB962C8B-B14F-4D97-AF65-F5344CB8AC3E}">
        <p14:creationId xmlns:p14="http://schemas.microsoft.com/office/powerpoint/2010/main" val="2419104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2. </a:t>
            </a:r>
            <a:r>
              <a:rPr lang="vi-VN" sz="3600" dirty="0">
                <a:solidFill>
                  <a:srgbClr val="002060"/>
                </a:solidFill>
                <a:latin typeface="Cambria" panose="02040503050406030204" pitchFamily="18" charset="0"/>
                <a:ea typeface="Cambria" panose="02040503050406030204" pitchFamily="18" charset="0"/>
              </a:rPr>
              <a:t>Đọc văn bản dưới đây và trả lời câu hỏi.</a:t>
            </a:r>
            <a:endParaRPr lang="en-US" sz="36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244010"/>
            <a:ext cx="11363622" cy="5220586"/>
          </a:xfrm>
          <a:custGeom>
            <a:avLst/>
            <a:gdLst>
              <a:gd name="connsiteX0" fmla="*/ 0 w 11363622"/>
              <a:gd name="connsiteY0" fmla="*/ 735946 h 5220586"/>
              <a:gd name="connsiteX1" fmla="*/ 735946 w 11363622"/>
              <a:gd name="connsiteY1" fmla="*/ 0 h 5220586"/>
              <a:gd name="connsiteX2" fmla="*/ 1296477 w 11363622"/>
              <a:gd name="connsiteY2" fmla="*/ 0 h 5220586"/>
              <a:gd name="connsiteX3" fmla="*/ 1955926 w 11363622"/>
              <a:gd name="connsiteY3" fmla="*/ 0 h 5220586"/>
              <a:gd name="connsiteX4" fmla="*/ 2615375 w 11363622"/>
              <a:gd name="connsiteY4" fmla="*/ 0 h 5220586"/>
              <a:gd name="connsiteX5" fmla="*/ 3373741 w 11363622"/>
              <a:gd name="connsiteY5" fmla="*/ 0 h 5220586"/>
              <a:gd name="connsiteX6" fmla="*/ 3934272 w 11363622"/>
              <a:gd name="connsiteY6" fmla="*/ 0 h 5220586"/>
              <a:gd name="connsiteX7" fmla="*/ 4593721 w 11363622"/>
              <a:gd name="connsiteY7" fmla="*/ 0 h 5220586"/>
              <a:gd name="connsiteX8" fmla="*/ 5055335 w 11363622"/>
              <a:gd name="connsiteY8" fmla="*/ 0 h 5220586"/>
              <a:gd name="connsiteX9" fmla="*/ 5615866 w 11363622"/>
              <a:gd name="connsiteY9" fmla="*/ 0 h 5220586"/>
              <a:gd name="connsiteX10" fmla="*/ 6077480 w 11363622"/>
              <a:gd name="connsiteY10" fmla="*/ 0 h 5220586"/>
              <a:gd name="connsiteX11" fmla="*/ 6539094 w 11363622"/>
              <a:gd name="connsiteY11" fmla="*/ 0 h 5220586"/>
              <a:gd name="connsiteX12" fmla="*/ 7297460 w 11363622"/>
              <a:gd name="connsiteY12" fmla="*/ 0 h 5220586"/>
              <a:gd name="connsiteX13" fmla="*/ 8154743 w 11363622"/>
              <a:gd name="connsiteY13" fmla="*/ 0 h 5220586"/>
              <a:gd name="connsiteX14" fmla="*/ 8913109 w 11363622"/>
              <a:gd name="connsiteY14" fmla="*/ 0 h 5220586"/>
              <a:gd name="connsiteX15" fmla="*/ 9770393 w 11363622"/>
              <a:gd name="connsiteY15" fmla="*/ 0 h 5220586"/>
              <a:gd name="connsiteX16" fmla="*/ 10627676 w 11363622"/>
              <a:gd name="connsiteY16" fmla="*/ 0 h 5220586"/>
              <a:gd name="connsiteX17" fmla="*/ 11363622 w 11363622"/>
              <a:gd name="connsiteY17" fmla="*/ 735946 h 5220586"/>
              <a:gd name="connsiteX18" fmla="*/ 11363622 w 11363622"/>
              <a:gd name="connsiteY18" fmla="*/ 1323241 h 5220586"/>
              <a:gd name="connsiteX19" fmla="*/ 11363622 w 11363622"/>
              <a:gd name="connsiteY19" fmla="*/ 2022998 h 5220586"/>
              <a:gd name="connsiteX20" fmla="*/ 11363622 w 11363622"/>
              <a:gd name="connsiteY20" fmla="*/ 2647780 h 5220586"/>
              <a:gd name="connsiteX21" fmla="*/ 11363622 w 11363622"/>
              <a:gd name="connsiteY21" fmla="*/ 3272562 h 5220586"/>
              <a:gd name="connsiteX22" fmla="*/ 11363622 w 11363622"/>
              <a:gd name="connsiteY22" fmla="*/ 4484640 h 5220586"/>
              <a:gd name="connsiteX23" fmla="*/ 10627676 w 11363622"/>
              <a:gd name="connsiteY23" fmla="*/ 5220586 h 5220586"/>
              <a:gd name="connsiteX24" fmla="*/ 10264979 w 11363622"/>
              <a:gd name="connsiteY24" fmla="*/ 5220586 h 5220586"/>
              <a:gd name="connsiteX25" fmla="*/ 9506613 w 11363622"/>
              <a:gd name="connsiteY25" fmla="*/ 5220586 h 5220586"/>
              <a:gd name="connsiteX26" fmla="*/ 8748247 w 11363622"/>
              <a:gd name="connsiteY26" fmla="*/ 5220586 h 5220586"/>
              <a:gd name="connsiteX27" fmla="*/ 7989881 w 11363622"/>
              <a:gd name="connsiteY27" fmla="*/ 5220586 h 5220586"/>
              <a:gd name="connsiteX28" fmla="*/ 7627185 w 11363622"/>
              <a:gd name="connsiteY28" fmla="*/ 5220586 h 5220586"/>
              <a:gd name="connsiteX29" fmla="*/ 7264488 w 11363622"/>
              <a:gd name="connsiteY29" fmla="*/ 5220586 h 5220586"/>
              <a:gd name="connsiteX30" fmla="*/ 6802874 w 11363622"/>
              <a:gd name="connsiteY30" fmla="*/ 5220586 h 5220586"/>
              <a:gd name="connsiteX31" fmla="*/ 6044508 w 11363622"/>
              <a:gd name="connsiteY31" fmla="*/ 5220586 h 5220586"/>
              <a:gd name="connsiteX32" fmla="*/ 5286142 w 11363622"/>
              <a:gd name="connsiteY32" fmla="*/ 5220586 h 5220586"/>
              <a:gd name="connsiteX33" fmla="*/ 4824528 w 11363622"/>
              <a:gd name="connsiteY33" fmla="*/ 5220586 h 5220586"/>
              <a:gd name="connsiteX34" fmla="*/ 3967244 w 11363622"/>
              <a:gd name="connsiteY34" fmla="*/ 5220586 h 5220586"/>
              <a:gd name="connsiteX35" fmla="*/ 3109961 w 11363622"/>
              <a:gd name="connsiteY35" fmla="*/ 5220586 h 5220586"/>
              <a:gd name="connsiteX36" fmla="*/ 2747264 w 11363622"/>
              <a:gd name="connsiteY36" fmla="*/ 5220586 h 5220586"/>
              <a:gd name="connsiteX37" fmla="*/ 1988898 w 11363622"/>
              <a:gd name="connsiteY37" fmla="*/ 5220586 h 5220586"/>
              <a:gd name="connsiteX38" fmla="*/ 735946 w 11363622"/>
              <a:gd name="connsiteY38" fmla="*/ 5220586 h 5220586"/>
              <a:gd name="connsiteX39" fmla="*/ 0 w 11363622"/>
              <a:gd name="connsiteY39" fmla="*/ 4484640 h 5220586"/>
              <a:gd name="connsiteX40" fmla="*/ 0 w 11363622"/>
              <a:gd name="connsiteY40" fmla="*/ 3934832 h 5220586"/>
              <a:gd name="connsiteX41" fmla="*/ 0 w 11363622"/>
              <a:gd name="connsiteY41" fmla="*/ 3385023 h 5220586"/>
              <a:gd name="connsiteX42" fmla="*/ 0 w 11363622"/>
              <a:gd name="connsiteY42" fmla="*/ 2797728 h 5220586"/>
              <a:gd name="connsiteX43" fmla="*/ 0 w 11363622"/>
              <a:gd name="connsiteY43" fmla="*/ 2172945 h 5220586"/>
              <a:gd name="connsiteX44" fmla="*/ 0 w 11363622"/>
              <a:gd name="connsiteY44" fmla="*/ 1473189 h 5220586"/>
              <a:gd name="connsiteX45" fmla="*/ 0 w 11363622"/>
              <a:gd name="connsiteY45" fmla="*/ 735946 h 5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220586" fill="none" extrusionOk="0">
                <a:moveTo>
                  <a:pt x="0" y="735946"/>
                </a:moveTo>
                <a:cubicBezTo>
                  <a:pt x="36683" y="346481"/>
                  <a:pt x="391425" y="53116"/>
                  <a:pt x="735946" y="0"/>
                </a:cubicBezTo>
                <a:cubicBezTo>
                  <a:pt x="895317" y="-22389"/>
                  <a:pt x="1053156" y="19269"/>
                  <a:pt x="1296477" y="0"/>
                </a:cubicBezTo>
                <a:cubicBezTo>
                  <a:pt x="1539798" y="-19269"/>
                  <a:pt x="1730008" y="14664"/>
                  <a:pt x="1955926" y="0"/>
                </a:cubicBezTo>
                <a:cubicBezTo>
                  <a:pt x="2181844" y="-14664"/>
                  <a:pt x="2448345" y="30939"/>
                  <a:pt x="2615375" y="0"/>
                </a:cubicBezTo>
                <a:cubicBezTo>
                  <a:pt x="2782405" y="-30939"/>
                  <a:pt x="3038882" y="-19319"/>
                  <a:pt x="3373741" y="0"/>
                </a:cubicBezTo>
                <a:cubicBezTo>
                  <a:pt x="3708600" y="19319"/>
                  <a:pt x="3670772" y="-20391"/>
                  <a:pt x="3934272" y="0"/>
                </a:cubicBezTo>
                <a:cubicBezTo>
                  <a:pt x="4197772" y="20391"/>
                  <a:pt x="4427444" y="31121"/>
                  <a:pt x="4593721" y="0"/>
                </a:cubicBezTo>
                <a:cubicBezTo>
                  <a:pt x="4759998" y="-31121"/>
                  <a:pt x="4859488" y="-15596"/>
                  <a:pt x="5055335" y="0"/>
                </a:cubicBezTo>
                <a:cubicBezTo>
                  <a:pt x="5251182" y="15596"/>
                  <a:pt x="5359434" y="-26267"/>
                  <a:pt x="5615866" y="0"/>
                </a:cubicBezTo>
                <a:cubicBezTo>
                  <a:pt x="5872298" y="26267"/>
                  <a:pt x="5900576" y="12943"/>
                  <a:pt x="6077480" y="0"/>
                </a:cubicBezTo>
                <a:cubicBezTo>
                  <a:pt x="6254384" y="-12943"/>
                  <a:pt x="6397441" y="-8484"/>
                  <a:pt x="6539094" y="0"/>
                </a:cubicBezTo>
                <a:cubicBezTo>
                  <a:pt x="6680747" y="8484"/>
                  <a:pt x="7031044" y="-36859"/>
                  <a:pt x="7297460" y="0"/>
                </a:cubicBezTo>
                <a:cubicBezTo>
                  <a:pt x="7563876" y="36859"/>
                  <a:pt x="7821551" y="-30275"/>
                  <a:pt x="8154743" y="0"/>
                </a:cubicBezTo>
                <a:cubicBezTo>
                  <a:pt x="8487935" y="30275"/>
                  <a:pt x="8600891" y="28032"/>
                  <a:pt x="8913109" y="0"/>
                </a:cubicBezTo>
                <a:cubicBezTo>
                  <a:pt x="9225327" y="-28032"/>
                  <a:pt x="9403059" y="34183"/>
                  <a:pt x="9770393" y="0"/>
                </a:cubicBezTo>
                <a:cubicBezTo>
                  <a:pt x="10137727" y="-34183"/>
                  <a:pt x="10452323" y="-15366"/>
                  <a:pt x="10627676" y="0"/>
                </a:cubicBezTo>
                <a:cubicBezTo>
                  <a:pt x="11031174" y="9457"/>
                  <a:pt x="11398302" y="320430"/>
                  <a:pt x="11363622" y="735946"/>
                </a:cubicBezTo>
                <a:cubicBezTo>
                  <a:pt x="11344760" y="919281"/>
                  <a:pt x="11383697" y="1039064"/>
                  <a:pt x="11363622" y="1323241"/>
                </a:cubicBezTo>
                <a:cubicBezTo>
                  <a:pt x="11343547" y="1607419"/>
                  <a:pt x="11331023" y="1852811"/>
                  <a:pt x="11363622" y="2022998"/>
                </a:cubicBezTo>
                <a:cubicBezTo>
                  <a:pt x="11396221" y="2193185"/>
                  <a:pt x="11340600" y="2484218"/>
                  <a:pt x="11363622" y="2647780"/>
                </a:cubicBezTo>
                <a:cubicBezTo>
                  <a:pt x="11386644" y="2811342"/>
                  <a:pt x="11339726" y="3035549"/>
                  <a:pt x="11363622" y="3272562"/>
                </a:cubicBezTo>
                <a:cubicBezTo>
                  <a:pt x="11387518" y="3509575"/>
                  <a:pt x="11363038" y="3969375"/>
                  <a:pt x="11363622" y="4484640"/>
                </a:cubicBezTo>
                <a:cubicBezTo>
                  <a:pt x="11368687" y="4836875"/>
                  <a:pt x="11064711" y="5245854"/>
                  <a:pt x="10627676" y="5220586"/>
                </a:cubicBezTo>
                <a:cubicBezTo>
                  <a:pt x="10486238" y="5205551"/>
                  <a:pt x="10433306" y="5208980"/>
                  <a:pt x="10264979" y="5220586"/>
                </a:cubicBezTo>
                <a:cubicBezTo>
                  <a:pt x="10096652" y="5232192"/>
                  <a:pt x="9667227" y="5234251"/>
                  <a:pt x="9506613" y="5220586"/>
                </a:cubicBezTo>
                <a:cubicBezTo>
                  <a:pt x="9345999" y="5206921"/>
                  <a:pt x="9055983" y="5188898"/>
                  <a:pt x="8748247" y="5220586"/>
                </a:cubicBezTo>
                <a:cubicBezTo>
                  <a:pt x="8440511" y="5252274"/>
                  <a:pt x="8180058" y="5237611"/>
                  <a:pt x="7989881" y="5220586"/>
                </a:cubicBezTo>
                <a:cubicBezTo>
                  <a:pt x="7799704" y="5203561"/>
                  <a:pt x="7788371" y="5223488"/>
                  <a:pt x="7627185" y="5220586"/>
                </a:cubicBezTo>
                <a:cubicBezTo>
                  <a:pt x="7465999" y="5217684"/>
                  <a:pt x="7404605" y="5207205"/>
                  <a:pt x="7264488" y="5220586"/>
                </a:cubicBezTo>
                <a:cubicBezTo>
                  <a:pt x="7124371" y="5233967"/>
                  <a:pt x="7008566" y="5227583"/>
                  <a:pt x="6802874" y="5220586"/>
                </a:cubicBezTo>
                <a:cubicBezTo>
                  <a:pt x="6597182" y="5213589"/>
                  <a:pt x="6295316" y="5229127"/>
                  <a:pt x="6044508" y="5220586"/>
                </a:cubicBezTo>
                <a:cubicBezTo>
                  <a:pt x="5793700" y="5212045"/>
                  <a:pt x="5467068" y="5189820"/>
                  <a:pt x="5286142" y="5220586"/>
                </a:cubicBezTo>
                <a:cubicBezTo>
                  <a:pt x="5105216" y="5251352"/>
                  <a:pt x="5028811" y="5226338"/>
                  <a:pt x="4824528" y="5220586"/>
                </a:cubicBezTo>
                <a:cubicBezTo>
                  <a:pt x="4620245" y="5214834"/>
                  <a:pt x="4332964" y="5256146"/>
                  <a:pt x="3967244" y="5220586"/>
                </a:cubicBezTo>
                <a:cubicBezTo>
                  <a:pt x="3601524" y="5185026"/>
                  <a:pt x="3397588" y="5188479"/>
                  <a:pt x="3109961" y="5220586"/>
                </a:cubicBezTo>
                <a:cubicBezTo>
                  <a:pt x="2822334" y="5252693"/>
                  <a:pt x="2831683" y="5215167"/>
                  <a:pt x="2747264" y="5220586"/>
                </a:cubicBezTo>
                <a:cubicBezTo>
                  <a:pt x="2662845" y="5226005"/>
                  <a:pt x="2210318" y="5206017"/>
                  <a:pt x="1988898" y="5220586"/>
                </a:cubicBezTo>
                <a:cubicBezTo>
                  <a:pt x="1767478" y="5235155"/>
                  <a:pt x="1278755" y="5158219"/>
                  <a:pt x="735946" y="5220586"/>
                </a:cubicBezTo>
                <a:cubicBezTo>
                  <a:pt x="356185" y="5297610"/>
                  <a:pt x="-18155" y="4923322"/>
                  <a:pt x="0" y="4484640"/>
                </a:cubicBezTo>
                <a:cubicBezTo>
                  <a:pt x="10269" y="4224603"/>
                  <a:pt x="13322" y="4115922"/>
                  <a:pt x="0" y="3934832"/>
                </a:cubicBezTo>
                <a:cubicBezTo>
                  <a:pt x="-13322" y="3753742"/>
                  <a:pt x="12778" y="3617530"/>
                  <a:pt x="0" y="3385023"/>
                </a:cubicBezTo>
                <a:cubicBezTo>
                  <a:pt x="-12778" y="3152516"/>
                  <a:pt x="-4236" y="3054084"/>
                  <a:pt x="0" y="2797728"/>
                </a:cubicBezTo>
                <a:cubicBezTo>
                  <a:pt x="4236" y="2541373"/>
                  <a:pt x="-20163" y="2450574"/>
                  <a:pt x="0" y="2172945"/>
                </a:cubicBezTo>
                <a:cubicBezTo>
                  <a:pt x="20163" y="1895316"/>
                  <a:pt x="-12783" y="1769711"/>
                  <a:pt x="0" y="1473189"/>
                </a:cubicBezTo>
                <a:cubicBezTo>
                  <a:pt x="12783" y="1176667"/>
                  <a:pt x="-4274" y="891115"/>
                  <a:pt x="0" y="735946"/>
                </a:cubicBezTo>
                <a:close/>
              </a:path>
              <a:path w="11363622" h="5220586" stroke="0" extrusionOk="0">
                <a:moveTo>
                  <a:pt x="0" y="735946"/>
                </a:moveTo>
                <a:cubicBezTo>
                  <a:pt x="-18943" y="349376"/>
                  <a:pt x="352342" y="96652"/>
                  <a:pt x="735946" y="0"/>
                </a:cubicBezTo>
                <a:cubicBezTo>
                  <a:pt x="932524" y="2971"/>
                  <a:pt x="993434" y="-6417"/>
                  <a:pt x="1197560" y="0"/>
                </a:cubicBezTo>
                <a:cubicBezTo>
                  <a:pt x="1401686" y="6417"/>
                  <a:pt x="1621736" y="23088"/>
                  <a:pt x="1758091" y="0"/>
                </a:cubicBezTo>
                <a:cubicBezTo>
                  <a:pt x="1894446" y="-23088"/>
                  <a:pt x="2032813" y="4404"/>
                  <a:pt x="2120788" y="0"/>
                </a:cubicBezTo>
                <a:cubicBezTo>
                  <a:pt x="2208763" y="-4404"/>
                  <a:pt x="2581112" y="5612"/>
                  <a:pt x="2879154" y="0"/>
                </a:cubicBezTo>
                <a:cubicBezTo>
                  <a:pt x="3177196" y="-5612"/>
                  <a:pt x="3061336" y="-14252"/>
                  <a:pt x="3241851" y="0"/>
                </a:cubicBezTo>
                <a:cubicBezTo>
                  <a:pt x="3422366" y="14252"/>
                  <a:pt x="3760652" y="27305"/>
                  <a:pt x="3901300" y="0"/>
                </a:cubicBezTo>
                <a:cubicBezTo>
                  <a:pt x="4041948" y="-27305"/>
                  <a:pt x="4158530" y="8650"/>
                  <a:pt x="4362914" y="0"/>
                </a:cubicBezTo>
                <a:cubicBezTo>
                  <a:pt x="4567298" y="-8650"/>
                  <a:pt x="4644341" y="-3188"/>
                  <a:pt x="4824528" y="0"/>
                </a:cubicBezTo>
                <a:cubicBezTo>
                  <a:pt x="5004715" y="3188"/>
                  <a:pt x="5061090" y="-380"/>
                  <a:pt x="5187225" y="0"/>
                </a:cubicBezTo>
                <a:cubicBezTo>
                  <a:pt x="5313360" y="380"/>
                  <a:pt x="5378534" y="8639"/>
                  <a:pt x="5549921" y="0"/>
                </a:cubicBezTo>
                <a:cubicBezTo>
                  <a:pt x="5721308" y="-8639"/>
                  <a:pt x="5886129" y="4287"/>
                  <a:pt x="6011535" y="0"/>
                </a:cubicBezTo>
                <a:cubicBezTo>
                  <a:pt x="6136941" y="-4287"/>
                  <a:pt x="6318513" y="21820"/>
                  <a:pt x="6572067" y="0"/>
                </a:cubicBezTo>
                <a:cubicBezTo>
                  <a:pt x="6825621" y="-21820"/>
                  <a:pt x="7083636" y="11881"/>
                  <a:pt x="7330433" y="0"/>
                </a:cubicBezTo>
                <a:cubicBezTo>
                  <a:pt x="7577230" y="-11881"/>
                  <a:pt x="7841557" y="25729"/>
                  <a:pt x="7989881" y="0"/>
                </a:cubicBezTo>
                <a:cubicBezTo>
                  <a:pt x="8138205" y="-25729"/>
                  <a:pt x="8344949" y="11293"/>
                  <a:pt x="8550413" y="0"/>
                </a:cubicBezTo>
                <a:cubicBezTo>
                  <a:pt x="8755877" y="-11293"/>
                  <a:pt x="8955842" y="17128"/>
                  <a:pt x="9110944" y="0"/>
                </a:cubicBezTo>
                <a:cubicBezTo>
                  <a:pt x="9266046" y="-17128"/>
                  <a:pt x="9412150" y="12593"/>
                  <a:pt x="9572558" y="0"/>
                </a:cubicBezTo>
                <a:cubicBezTo>
                  <a:pt x="9732966" y="-12593"/>
                  <a:pt x="10196093" y="45885"/>
                  <a:pt x="10627676" y="0"/>
                </a:cubicBezTo>
                <a:cubicBezTo>
                  <a:pt x="10955036" y="42886"/>
                  <a:pt x="11438629" y="324711"/>
                  <a:pt x="11363622" y="735946"/>
                </a:cubicBezTo>
                <a:cubicBezTo>
                  <a:pt x="11352699" y="1060337"/>
                  <a:pt x="11339385" y="1232674"/>
                  <a:pt x="11363622" y="1398215"/>
                </a:cubicBezTo>
                <a:cubicBezTo>
                  <a:pt x="11387859" y="1563756"/>
                  <a:pt x="11339817" y="1809593"/>
                  <a:pt x="11363622" y="2022998"/>
                </a:cubicBezTo>
                <a:cubicBezTo>
                  <a:pt x="11387427" y="2236403"/>
                  <a:pt x="11338899" y="2447544"/>
                  <a:pt x="11363622" y="2572806"/>
                </a:cubicBezTo>
                <a:cubicBezTo>
                  <a:pt x="11388345" y="2698068"/>
                  <a:pt x="11351477" y="3107853"/>
                  <a:pt x="11363622" y="3272562"/>
                </a:cubicBezTo>
                <a:cubicBezTo>
                  <a:pt x="11375767" y="3437271"/>
                  <a:pt x="11390655" y="3649395"/>
                  <a:pt x="11363622" y="3859858"/>
                </a:cubicBezTo>
                <a:cubicBezTo>
                  <a:pt x="11336589" y="4070321"/>
                  <a:pt x="11393610" y="4334302"/>
                  <a:pt x="11363622" y="4484640"/>
                </a:cubicBezTo>
                <a:cubicBezTo>
                  <a:pt x="11333766" y="4877414"/>
                  <a:pt x="11063845" y="5174420"/>
                  <a:pt x="10627676" y="5220586"/>
                </a:cubicBezTo>
                <a:cubicBezTo>
                  <a:pt x="10273565" y="5237756"/>
                  <a:pt x="10040679" y="5250781"/>
                  <a:pt x="9869310" y="5220586"/>
                </a:cubicBezTo>
                <a:cubicBezTo>
                  <a:pt x="9697941" y="5190391"/>
                  <a:pt x="9513813" y="5237602"/>
                  <a:pt x="9407696" y="5220586"/>
                </a:cubicBezTo>
                <a:cubicBezTo>
                  <a:pt x="9301579" y="5203570"/>
                  <a:pt x="8970839" y="5248220"/>
                  <a:pt x="8748247" y="5220586"/>
                </a:cubicBezTo>
                <a:cubicBezTo>
                  <a:pt x="8525655" y="5192952"/>
                  <a:pt x="8532561" y="5210096"/>
                  <a:pt x="8385551" y="5220586"/>
                </a:cubicBezTo>
                <a:cubicBezTo>
                  <a:pt x="8238541" y="5231076"/>
                  <a:pt x="8103148" y="5215495"/>
                  <a:pt x="8022854" y="5220586"/>
                </a:cubicBezTo>
                <a:cubicBezTo>
                  <a:pt x="7942560" y="5225677"/>
                  <a:pt x="7751787" y="5199222"/>
                  <a:pt x="7561240" y="5220586"/>
                </a:cubicBezTo>
                <a:cubicBezTo>
                  <a:pt x="7370693" y="5241950"/>
                  <a:pt x="7131305" y="5252014"/>
                  <a:pt x="6901791" y="5220586"/>
                </a:cubicBezTo>
                <a:cubicBezTo>
                  <a:pt x="6672277" y="5189158"/>
                  <a:pt x="6492495" y="5208245"/>
                  <a:pt x="6341260" y="5220586"/>
                </a:cubicBezTo>
                <a:cubicBezTo>
                  <a:pt x="6190025" y="5232927"/>
                  <a:pt x="5965956" y="5196246"/>
                  <a:pt x="5780728" y="5220586"/>
                </a:cubicBezTo>
                <a:cubicBezTo>
                  <a:pt x="5595500" y="5244926"/>
                  <a:pt x="5361307" y="5219203"/>
                  <a:pt x="5220197" y="5220586"/>
                </a:cubicBezTo>
                <a:cubicBezTo>
                  <a:pt x="5079087" y="5221969"/>
                  <a:pt x="4756321" y="5219775"/>
                  <a:pt x="4560748" y="5220586"/>
                </a:cubicBezTo>
                <a:cubicBezTo>
                  <a:pt x="4365175" y="5221397"/>
                  <a:pt x="4002463" y="5254763"/>
                  <a:pt x="3703465" y="5220586"/>
                </a:cubicBezTo>
                <a:cubicBezTo>
                  <a:pt x="3404467" y="5186409"/>
                  <a:pt x="3422249" y="5199610"/>
                  <a:pt x="3241851" y="5220586"/>
                </a:cubicBezTo>
                <a:cubicBezTo>
                  <a:pt x="3061453" y="5241562"/>
                  <a:pt x="2735274" y="5178462"/>
                  <a:pt x="2384568" y="5220586"/>
                </a:cubicBezTo>
                <a:cubicBezTo>
                  <a:pt x="2033862" y="5262710"/>
                  <a:pt x="1987110" y="5214152"/>
                  <a:pt x="1725119" y="5220586"/>
                </a:cubicBezTo>
                <a:cubicBezTo>
                  <a:pt x="1463128" y="5227020"/>
                  <a:pt x="1114075" y="5266914"/>
                  <a:pt x="735946" y="5220586"/>
                </a:cubicBezTo>
                <a:cubicBezTo>
                  <a:pt x="350564" y="5226585"/>
                  <a:pt x="36857" y="4830861"/>
                  <a:pt x="0" y="4484640"/>
                </a:cubicBezTo>
                <a:cubicBezTo>
                  <a:pt x="13426" y="4142032"/>
                  <a:pt x="18484" y="4053670"/>
                  <a:pt x="0" y="3784884"/>
                </a:cubicBezTo>
                <a:cubicBezTo>
                  <a:pt x="-18484" y="3516098"/>
                  <a:pt x="14092" y="3444421"/>
                  <a:pt x="0" y="3197588"/>
                </a:cubicBezTo>
                <a:cubicBezTo>
                  <a:pt x="-14092" y="2950755"/>
                  <a:pt x="15335" y="2674232"/>
                  <a:pt x="0" y="2497832"/>
                </a:cubicBezTo>
                <a:cubicBezTo>
                  <a:pt x="-15335" y="2321432"/>
                  <a:pt x="-23413" y="2044402"/>
                  <a:pt x="0" y="1835563"/>
                </a:cubicBezTo>
                <a:cubicBezTo>
                  <a:pt x="23413" y="1626724"/>
                  <a:pt x="-4511" y="1173038"/>
                  <a:pt x="0" y="735946"/>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6664E70-F18F-B97C-871C-6EFF195F6ACF}"/>
              </a:ext>
            </a:extLst>
          </p:cNvPr>
          <p:cNvSpPr txBox="1"/>
          <p:nvPr/>
        </p:nvSpPr>
        <p:spPr>
          <a:xfrm>
            <a:off x="680483" y="1584251"/>
            <a:ext cx="10738883" cy="470898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Quạt mo</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Nhà bà tôi nằm lặng lẽ giữa màu xanh mướt của mấy hàng cau. Mỗi lần nghe tiếng rơi “đập” ngoài sân gạch, tôi vội chạy ra nhặt tàu lá cau rụng, phơi bên hiên nhà, đợi bà tôi làm thành những chiếc quạt mo nho nhỏ.</a:t>
            </a: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Chọn một bẹ cau khô thơm nồng mùi nắng, bà cắt thành chiếc quạt mo hình tai voi rất vừa tay cầm. Chiếc quạt theo bà cháu tôi suốt mùa hè miền Trung nắng đổ lửa. Lâu dần, quạt ngả màu nâu sẫm, mấy vết nhăn hằn rõ nét hơn. Những hôm bà đi chợ xa về, tôi lăng xăng đến bên bà phe phẩy quạt mo. Bà thường ôm tôi vào lòng: “Cháu bà thương bà nhất.”.</a:t>
            </a:r>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5F89078B-8DF6-A56F-A5EF-7AC460D2D853}"/>
              </a:ext>
            </a:extLst>
          </p:cNvPr>
          <p:cNvPicPr>
            <a:picLocks noChangeAspect="1"/>
          </p:cNvPicPr>
          <p:nvPr/>
        </p:nvPicPr>
        <p:blipFill>
          <a:blip r:embed="rId3"/>
          <a:stretch>
            <a:fillRect/>
          </a:stretch>
        </p:blipFill>
        <p:spPr>
          <a:xfrm>
            <a:off x="4149798" y="2680070"/>
            <a:ext cx="3467100" cy="2114550"/>
          </a:xfrm>
          <a:prstGeom prst="rect">
            <a:avLst/>
          </a:prstGeom>
        </p:spPr>
      </p:pic>
    </p:spTree>
    <p:extLst>
      <p:ext uri="{BB962C8B-B14F-4D97-AF65-F5344CB8AC3E}">
        <p14:creationId xmlns:p14="http://schemas.microsoft.com/office/powerpoint/2010/main" val="2957829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197</TotalTime>
  <Words>1105</Words>
  <Application>Microsoft Office PowerPoint</Application>
  <PresentationFormat>Widescreen</PresentationFormat>
  <Paragraphs>58</Paragraphs>
  <Slides>22</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Algerian</vt:lpstr>
      <vt:lpstr>Aptos</vt:lpstr>
      <vt:lpstr>Aptos Display</vt:lpstr>
      <vt:lpstr>Arial</vt:lpstr>
      <vt:lpstr>Calibri</vt:lpstr>
      <vt:lpstr>Calibri Light</vt:lpstr>
      <vt:lpstr>Cambria</vt:lpstr>
      <vt:lpstr>等线</vt:lpstr>
      <vt:lpstr>等线 Light</vt:lpstr>
      <vt:lpstr>隶书</vt:lpstr>
      <vt:lpstr>华文行楷</vt:lpstr>
      <vt:lpstr>方正正粗黑简体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Techsi.vn</cp:lastModifiedBy>
  <cp:revision>44</cp:revision>
  <dcterms:created xsi:type="dcterms:W3CDTF">2023-08-05T09:11:05Z</dcterms:created>
  <dcterms:modified xsi:type="dcterms:W3CDTF">2026-03-23T04:52:02Z</dcterms:modified>
  <cp:category>9Slide.vn</cp:category>
</cp:coreProperties>
</file>