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561" r:id="rId2"/>
    <p:sldId id="552" r:id="rId3"/>
    <p:sldId id="562" r:id="rId4"/>
    <p:sldId id="534" r:id="rId5"/>
    <p:sldId id="567" r:id="rId6"/>
  </p:sldIdLst>
  <p:sldSz cx="12192000" cy="685800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2026/3/23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7" name="Picture 6">
            <a:extLst>
              <a:ext uri="{FF2B5EF4-FFF2-40B4-BE49-F238E27FC236}">
                <a16:creationId xmlns:a16="http://schemas.microsoft.com/office/drawing/2014/main" id="{9BCD7790-C022-AA8E-E8E4-1ABED61A1BAA}"/>
              </a:ext>
            </a:extLst>
          </p:cNvPr>
          <p:cNvPicPr>
            <a:picLocks noChangeAspect="1"/>
          </p:cNvPicPr>
          <p:nvPr/>
        </p:nvPicPr>
        <p:blipFill>
          <a:blip r:embed="rId5"/>
          <a:stretch>
            <a:fillRect/>
          </a:stretch>
        </p:blipFill>
        <p:spPr>
          <a:xfrm>
            <a:off x="3932695" y="770574"/>
            <a:ext cx="3461684" cy="890757"/>
          </a:xfrm>
          <a:prstGeom prst="rect">
            <a:avLst/>
          </a:prstGeom>
        </p:spPr>
      </p:pic>
      <p:pic>
        <p:nvPicPr>
          <p:cNvPr id="9" name="Picture 8">
            <a:extLst>
              <a:ext uri="{FF2B5EF4-FFF2-40B4-BE49-F238E27FC236}">
                <a16:creationId xmlns:a16="http://schemas.microsoft.com/office/drawing/2014/main" id="{53D4E20C-C19B-BD72-B022-49BFC2D10623}"/>
              </a:ext>
            </a:extLst>
          </p:cNvPr>
          <p:cNvPicPr>
            <a:picLocks noChangeAspect="1"/>
          </p:cNvPicPr>
          <p:nvPr/>
        </p:nvPicPr>
        <p:blipFill>
          <a:blip r:embed="rId6"/>
          <a:stretch>
            <a:fillRect/>
          </a:stretch>
        </p:blipFill>
        <p:spPr>
          <a:xfrm>
            <a:off x="1524705" y="1555531"/>
            <a:ext cx="8451199" cy="2455473"/>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342B8CE6-2488-56A6-A39D-375FFF0C37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BC211FF1-B9E9-C2FB-D883-C248634E13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spTree>
    <p:extLst>
      <p:ext uri="{BB962C8B-B14F-4D97-AF65-F5344CB8AC3E}">
        <p14:creationId xmlns:p14="http://schemas.microsoft.com/office/powerpoint/2010/main" val="36171662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8DB4BA8E-F5DB-C16E-78F5-8C06CDF7BAA2}"/>
              </a:ext>
            </a:extLst>
          </p:cNvPr>
          <p:cNvSpPr/>
          <p:nvPr/>
        </p:nvSpPr>
        <p:spPr>
          <a:xfrm>
            <a:off x="6261362" y="1026160"/>
            <a:ext cx="5534398" cy="4582159"/>
          </a:xfrm>
          <a:prstGeom prst="wedgeRoundRectCallout">
            <a:avLst>
              <a:gd name="adj1" fmla="val -60706"/>
              <a:gd name="adj2" fmla="val -32130"/>
              <a:gd name="adj3" fmla="val 16667"/>
            </a:avLst>
          </a:prstGeom>
          <a:solidFill>
            <a:schemeClr val="accent4">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mbria" panose="02040503050406030204" pitchFamily="18" charset="0"/>
                <a:ea typeface="Cambria" panose="02040503050406030204" pitchFamily="18" charset="0"/>
              </a:rPr>
              <a:t>Hình 9: vấn đề ngứa da do không tắm. </a:t>
            </a:r>
          </a:p>
          <a:p>
            <a:pPr marL="571500" indent="-571500" algn="just">
              <a:buFont typeface="Wingdings" panose="05000000000000000000" pitchFamily="2" charset="2"/>
              <a:buChar char="à"/>
            </a:pPr>
            <a:r>
              <a:rPr lang="vi-VN" sz="3600" dirty="0">
                <a:solidFill>
                  <a:schemeClr val="tx1"/>
                </a:solidFill>
                <a:latin typeface="Cambria" panose="02040503050406030204" pitchFamily="18" charset="0"/>
                <a:ea typeface="Cambria" panose="02040503050406030204" pitchFamily="18" charset="0"/>
              </a:rPr>
              <a:t>Việc cần làm tắm rửa thường xuyên bằng nước ấm, nơi kín gió. </a:t>
            </a:r>
            <a:endParaRPr lang="en-US" sz="3600" dirty="0">
              <a:solidFill>
                <a:schemeClr val="tx1"/>
              </a:solidFill>
              <a:latin typeface="Cambria" panose="02040503050406030204" pitchFamily="18" charset="0"/>
              <a:ea typeface="Cambria" panose="02040503050406030204" pitchFamily="18" charset="0"/>
            </a:endParaRPr>
          </a:p>
          <a:p>
            <a:pPr marL="571500" indent="-571500" algn="just">
              <a:buFont typeface="Wingdings" panose="05000000000000000000" pitchFamily="2" charset="2"/>
              <a:buChar char="à"/>
            </a:pPr>
            <a:r>
              <a:rPr lang="vi-VN" sz="3600" dirty="0">
                <a:solidFill>
                  <a:schemeClr val="tx1"/>
                </a:solidFill>
                <a:latin typeface="Cambria" panose="02040503050406030204" pitchFamily="18" charset="0"/>
                <a:ea typeface="Cambria" panose="02040503050406030204" pitchFamily="18" charset="0"/>
              </a:rPr>
              <a:t>Ý nghĩa da (cơ thể) sạch sẽ da thông thoáng không bị ngứa.</a:t>
            </a:r>
          </a:p>
        </p:txBody>
      </p:sp>
      <p:pic>
        <p:nvPicPr>
          <p:cNvPr id="3" name="Picture 2">
            <a:extLst>
              <a:ext uri="{FF2B5EF4-FFF2-40B4-BE49-F238E27FC236}">
                <a16:creationId xmlns:a16="http://schemas.microsoft.com/office/drawing/2014/main" id="{1A61B50E-D7E6-9C9F-BE5B-B76F59D40292}"/>
              </a:ext>
            </a:extLst>
          </p:cNvPr>
          <p:cNvPicPr>
            <a:picLocks noChangeAspect="1"/>
          </p:cNvPicPr>
          <p:nvPr/>
        </p:nvPicPr>
        <p:blipFill>
          <a:blip r:embed="rId2"/>
          <a:stretch>
            <a:fillRect/>
          </a:stretch>
        </p:blipFill>
        <p:spPr>
          <a:xfrm>
            <a:off x="766127" y="1456372"/>
            <a:ext cx="4803386" cy="3918268"/>
          </a:xfrm>
          <a:prstGeom prst="rect">
            <a:avLst/>
          </a:prstGeom>
        </p:spPr>
      </p:pic>
    </p:spTree>
    <p:extLst>
      <p:ext uri="{BB962C8B-B14F-4D97-AF65-F5344CB8AC3E}">
        <p14:creationId xmlns:p14="http://schemas.microsoft.com/office/powerpoint/2010/main" val="2776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8DB4BA8E-F5DB-C16E-78F5-8C06CDF7BAA2}"/>
              </a:ext>
            </a:extLst>
          </p:cNvPr>
          <p:cNvSpPr/>
          <p:nvPr/>
        </p:nvSpPr>
        <p:spPr>
          <a:xfrm>
            <a:off x="5882640" y="568960"/>
            <a:ext cx="5913120" cy="5394960"/>
          </a:xfrm>
          <a:prstGeom prst="wedgeRoundRectCallout">
            <a:avLst>
              <a:gd name="adj1" fmla="val -61050"/>
              <a:gd name="adj2" fmla="val -7836"/>
              <a:gd name="adj3" fmla="val 16667"/>
            </a:avLst>
          </a:prstGeom>
          <a:solidFill>
            <a:schemeClr val="accent4">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mbria" panose="02040503050406030204" pitchFamily="18" charset="0"/>
                <a:ea typeface="Cambria" panose="02040503050406030204" pitchFamily="18" charset="0"/>
              </a:rPr>
              <a:t>Hình 10: Da mặt dính nổi mụn đỏ, vệ sinh da mặt chưa phù hợp.</a:t>
            </a:r>
          </a:p>
          <a:p>
            <a:pPr lvl="0" algn="just"/>
            <a:r>
              <a:rPr lang="en-US" sz="3600"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3600" dirty="0">
                <a:solidFill>
                  <a:prstClr val="black"/>
                </a:solidFill>
                <a:latin typeface="Cambria" panose="02040503050406030204" pitchFamily="18" charset="0"/>
                <a:ea typeface="Cambria" panose="02040503050406030204" pitchFamily="18" charset="0"/>
              </a:rPr>
              <a:t>Việc cần làm rữa mặt với nước sạch sẽ thường xuyên, ít nhất 2 lần/ngày.</a:t>
            </a:r>
          </a:p>
          <a:p>
            <a:pPr lvl="0" algn="just"/>
            <a:r>
              <a:rPr lang="en-US" sz="3600"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3600" dirty="0">
                <a:solidFill>
                  <a:prstClr val="black"/>
                </a:solidFill>
                <a:latin typeface="Cambria" panose="02040503050406030204" pitchFamily="18" charset="0"/>
                <a:ea typeface="Cambria" panose="02040503050406030204" pitchFamily="18" charset="0"/>
              </a:rPr>
              <a:t>Ý nghĩa sạch  chất nhờn trên da không gây tắc lỗ chân lông.</a:t>
            </a:r>
          </a:p>
        </p:txBody>
      </p:sp>
      <p:pic>
        <p:nvPicPr>
          <p:cNvPr id="4" name="Picture 3">
            <a:extLst>
              <a:ext uri="{FF2B5EF4-FFF2-40B4-BE49-F238E27FC236}">
                <a16:creationId xmlns:a16="http://schemas.microsoft.com/office/drawing/2014/main" id="{2F276527-C57D-6FBE-C040-8C83FEE4574A}"/>
              </a:ext>
            </a:extLst>
          </p:cNvPr>
          <p:cNvPicPr>
            <a:picLocks noChangeAspect="1"/>
          </p:cNvPicPr>
          <p:nvPr/>
        </p:nvPicPr>
        <p:blipFill>
          <a:blip r:embed="rId2"/>
          <a:stretch>
            <a:fillRect/>
          </a:stretch>
        </p:blipFill>
        <p:spPr>
          <a:xfrm>
            <a:off x="760729" y="1395094"/>
            <a:ext cx="4485597" cy="4142105"/>
          </a:xfrm>
          <a:prstGeom prst="rect">
            <a:avLst/>
          </a:prstGeom>
        </p:spPr>
      </p:pic>
    </p:spTree>
    <p:extLst>
      <p:ext uri="{BB962C8B-B14F-4D97-AF65-F5344CB8AC3E}">
        <p14:creationId xmlns:p14="http://schemas.microsoft.com/office/powerpoint/2010/main" val="27272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550544" y="1137920"/>
            <a:ext cx="11489055"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4646" y="3441"/>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Nếu không thường xuyên giữ vệ sinh cơ thể sẽ có những tác hại rất lớn đối với cơ thể</a:t>
              </a:r>
              <a:r>
                <a:rPr lang="en-US"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 đ</a:t>
              </a: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ó là: </a:t>
              </a:r>
              <a:r>
                <a:rPr lang="vi-VN" altLang="zh-CN" sz="3200" b="1" i="1" dirty="0">
                  <a:solidFill>
                    <a:schemeClr val="tx1"/>
                  </a:solidFill>
                  <a:latin typeface="Cambria" panose="02040503050406030204" pitchFamily="18" charset="0"/>
                  <a:ea typeface="思源黑体 CN Light" panose="020B0300000000000000" charset="-122"/>
                  <a:cs typeface="思源黑体 CN Light" panose="020B0300000000000000" charset="-122"/>
                </a:rPr>
                <a:t>Làm cho cơ thể khó chịu gây cho chúng ta cảm giác mệt mỏi, có mùi khó chịu, dễ mắc các bệnh viêm nhiễm, lâu ngày sẽ mắc các bệnh mãn tính.</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3" name="图片 2" descr="组 53"/>
          <p:cNvPicPr>
            <a:picLocks noChangeAspect="1"/>
          </p:cNvPicPr>
          <p:nvPr/>
        </p:nvPicPr>
        <p:blipFill>
          <a:blip r:embed="rId6"/>
          <a:stretch>
            <a:fillRect/>
          </a:stretch>
        </p:blipFill>
        <p:spPr>
          <a:xfrm>
            <a:off x="323850" y="3422015"/>
            <a:ext cx="2695575" cy="2753995"/>
          </a:xfrm>
          <a:prstGeom prst="rect">
            <a:avLst/>
          </a:prstGeom>
        </p:spPr>
      </p:pic>
      <p:pic>
        <p:nvPicPr>
          <p:cNvPr id="2" name="Picture 1">
            <a:extLst>
              <a:ext uri="{FF2B5EF4-FFF2-40B4-BE49-F238E27FC236}">
                <a16:creationId xmlns:a16="http://schemas.microsoft.com/office/drawing/2014/main" id="{708AA277-DFE1-7F5C-C79C-4817FA0F6F9F}"/>
              </a:ext>
            </a:extLst>
          </p:cNvPr>
          <p:cNvPicPr>
            <a:picLocks noChangeAspect="1"/>
          </p:cNvPicPr>
          <p:nvPr/>
        </p:nvPicPr>
        <p:blipFill>
          <a:blip r:embed="rId7"/>
          <a:stretch>
            <a:fillRect/>
          </a:stretch>
        </p:blipFill>
        <p:spPr>
          <a:xfrm>
            <a:off x="-164716" y="148390"/>
            <a:ext cx="4653721" cy="206415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8DB4BA8E-F5DB-C16E-78F5-8C06CDF7BAA2}"/>
              </a:ext>
            </a:extLst>
          </p:cNvPr>
          <p:cNvSpPr/>
          <p:nvPr/>
        </p:nvSpPr>
        <p:spPr>
          <a:xfrm>
            <a:off x="5781040" y="1087120"/>
            <a:ext cx="6055360" cy="4775200"/>
          </a:xfrm>
          <a:prstGeom prst="wedgeRoundRectCallout">
            <a:avLst>
              <a:gd name="adj1" fmla="val -61050"/>
              <a:gd name="adj2" fmla="val -7836"/>
              <a:gd name="adj3" fmla="val 16667"/>
            </a:avLst>
          </a:prstGeom>
          <a:solidFill>
            <a:schemeClr val="accent4">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Việc làm chưa đúng: </a:t>
            </a:r>
            <a:r>
              <a:rPr lang="vi-VN" sz="3200" dirty="0">
                <a:solidFill>
                  <a:prstClr val="black"/>
                </a:solidFill>
                <a:latin typeface="Cambria" panose="02040503050406030204" pitchFamily="18" charset="0"/>
                <a:ea typeface="Cambria" panose="02040503050406030204" pitchFamily="18" charset="0"/>
              </a:rPr>
              <a:t>có ý định mặc quần áo lót còn ẩm</a:t>
            </a:r>
            <a:r>
              <a:rPr lang="en-US" sz="3200" dirty="0">
                <a:solidFill>
                  <a:prstClr val="black"/>
                </a:solidFill>
                <a:latin typeface="Cambria" panose="02040503050406030204" pitchFamily="18" charset="0"/>
                <a:ea typeface="Cambria" panose="02040503050406030204" pitchFamily="18" charset="0"/>
              </a:rPr>
              <a:t>.</a:t>
            </a:r>
          </a:p>
          <a:p>
            <a:pPr lvl="0" algn="just"/>
            <a:r>
              <a:rPr lang="vi-VN" sz="3200" b="1" dirty="0">
                <a:solidFill>
                  <a:prstClr val="black"/>
                </a:solidFill>
                <a:latin typeface="Cambria" panose="02040503050406030204" pitchFamily="18" charset="0"/>
                <a:ea typeface="Cambria" panose="02040503050406030204" pitchFamily="18" charset="0"/>
              </a:rPr>
              <a:t>+ Cách làm đúng: </a:t>
            </a:r>
            <a:r>
              <a:rPr lang="vi-VN" sz="3200" dirty="0">
                <a:solidFill>
                  <a:prstClr val="black"/>
                </a:solidFill>
                <a:latin typeface="Cambria" panose="02040503050406030204" pitchFamily="18" charset="0"/>
                <a:ea typeface="Cambria" panose="02040503050406030204" pitchFamily="18" charset="0"/>
              </a:rPr>
              <a:t>không dùng quần áo khi còn ẩm, đặc biệt là đồ lót. Cần h</a:t>
            </a:r>
            <a:r>
              <a:rPr lang="en-US" sz="3200" dirty="0">
                <a:solidFill>
                  <a:prstClr val="black"/>
                </a:solidFill>
                <a:latin typeface="Cambria" panose="02040503050406030204" pitchFamily="18" charset="0"/>
                <a:ea typeface="Cambria" panose="02040503050406030204" pitchFamily="18" charset="0"/>
              </a:rPr>
              <a:t>o</a:t>
            </a:r>
            <a:r>
              <a:rPr lang="vi-VN" sz="3200" dirty="0">
                <a:solidFill>
                  <a:prstClr val="black"/>
                </a:solidFill>
                <a:latin typeface="Cambria" panose="02040503050406030204" pitchFamily="18" charset="0"/>
                <a:ea typeface="Cambria" panose="02040503050406030204" pitchFamily="18" charset="0"/>
              </a:rPr>
              <a:t>ng (sấy) khô quần áo trước khi mặc. Mang quần áo ra ngoài chỗ có ánh sáng phơi để diệt khuẩn và nhanh khô.</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ACAC192-20D0-E2AB-97D1-0D98830C2133}"/>
              </a:ext>
            </a:extLst>
          </p:cNvPr>
          <p:cNvPicPr>
            <a:picLocks noChangeAspect="1"/>
          </p:cNvPicPr>
          <p:nvPr/>
        </p:nvPicPr>
        <p:blipFill>
          <a:blip r:embed="rId2"/>
          <a:stretch>
            <a:fillRect/>
          </a:stretch>
        </p:blipFill>
        <p:spPr>
          <a:xfrm>
            <a:off x="690812" y="1117600"/>
            <a:ext cx="4328863" cy="4673917"/>
          </a:xfrm>
          <a:prstGeom prst="rect">
            <a:avLst/>
          </a:prstGeom>
        </p:spPr>
      </p:pic>
    </p:spTree>
    <p:extLst>
      <p:ext uri="{BB962C8B-B14F-4D97-AF65-F5344CB8AC3E}">
        <p14:creationId xmlns:p14="http://schemas.microsoft.com/office/powerpoint/2010/main" val="16166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220</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微软雅黑</vt:lpstr>
      <vt:lpstr>宋体</vt:lpstr>
      <vt:lpstr>Arial</vt:lpstr>
      <vt:lpstr>Calibri</vt:lpstr>
      <vt:lpstr>Cambria</vt:lpstr>
      <vt:lpstr>Wingdings</vt:lpstr>
      <vt:lpstr>思源黑体 CN Light</vt:lpstr>
      <vt:lpstr>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
  <cp:lastModifiedBy>Techsi.vn</cp:lastModifiedBy>
  <cp:revision>129</cp:revision>
  <dcterms:created xsi:type="dcterms:W3CDTF">2020-04-08T06:54:00Z</dcterms:created>
  <dcterms:modified xsi:type="dcterms:W3CDTF">2026-03-23T04:56:38Z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