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8" r:id="rId3"/>
    <p:sldId id="259" r:id="rId4"/>
    <p:sldId id="1426" r:id="rId5"/>
    <p:sldId id="1427" r:id="rId6"/>
    <p:sldId id="1428" r:id="rId7"/>
    <p:sldId id="1429" r:id="rId8"/>
    <p:sldId id="1431" r:id="rId9"/>
    <p:sldId id="276" r:id="rId10"/>
    <p:sldId id="1432" r:id="rId11"/>
    <p:sldId id="1433" r:id="rId12"/>
    <p:sldId id="1434" r:id="rId13"/>
    <p:sldId id="277" r:id="rId14"/>
    <p:sldId id="267" r:id="rId15"/>
    <p:sldId id="1435" r:id="rId16"/>
    <p:sldId id="1436" r:id="rId17"/>
    <p:sldId id="1437" r:id="rId18"/>
    <p:sldId id="1438" r:id="rId19"/>
    <p:sldId id="1439" r:id="rId20"/>
    <p:sldId id="14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6E"/>
    <a:srgbClr val="F20068"/>
    <a:srgbClr val="7A1729"/>
    <a:srgbClr val="C5DFFF"/>
    <a:srgbClr val="B7D8FF"/>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06CB9-8BA9-4850-94D1-33A755E849C3}"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5E1D8-7D5F-46E1-BA3C-857BDE8644B4}" type="slidenum">
              <a:rPr lang="en-US" smtClean="0"/>
              <a:t>‹#›</a:t>
            </a:fld>
            <a:endParaRPr lang="en-US"/>
          </a:p>
        </p:txBody>
      </p:sp>
    </p:spTree>
    <p:extLst>
      <p:ext uri="{BB962C8B-B14F-4D97-AF65-F5344CB8AC3E}">
        <p14:creationId xmlns:p14="http://schemas.microsoft.com/office/powerpoint/2010/main" val="38599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904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007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992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6951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2163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9563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022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30351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7026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4413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8908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347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0674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28432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0774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74171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615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3659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442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7960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594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3329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2748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98773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58481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7383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88671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40912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0013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xmlns=""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xmlns=""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xmlns=""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312074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135418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467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0414F490-DB28-C75E-2267-E392E2CDF9A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pic>
        <p:nvPicPr>
          <p:cNvPr id="2" name="Picture 1" descr="A round pink circle with white text and a black background&#10;&#10;Description automatically generated">
            <a:extLst>
              <a:ext uri="{FF2B5EF4-FFF2-40B4-BE49-F238E27FC236}">
                <a16:creationId xmlns:a16="http://schemas.microsoft.com/office/drawing/2014/main" id="{438E1535-BA83-68B7-AD25-5CF2F7A62DFF}"/>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31575875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slide" Target="slide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3"/>
          <a:srcRect/>
          <a:stretch>
            <a:fillRect/>
          </a:stretch>
        </p:blipFill>
        <p:spPr>
          <a:xfrm>
            <a:off x="214154" y="1299109"/>
            <a:ext cx="6774473" cy="4259780"/>
          </a:xfrm>
          <a:prstGeom prst="rect">
            <a:avLst/>
          </a:prstGeom>
        </p:spPr>
      </p:pic>
      <p:pic>
        <p:nvPicPr>
          <p:cNvPr id="2" name="Picture 1">
            <a:extLst>
              <a:ext uri="{FF2B5EF4-FFF2-40B4-BE49-F238E27FC236}">
                <a16:creationId xmlns:a16="http://schemas.microsoft.com/office/drawing/2014/main" id="{BB1E95E2-A73C-B89A-254F-B3DC2067B9CF}"/>
              </a:ext>
            </a:extLst>
          </p:cNvPr>
          <p:cNvPicPr>
            <a:picLocks noChangeAspect="1"/>
          </p:cNvPicPr>
          <p:nvPr/>
        </p:nvPicPr>
        <p:blipFill>
          <a:blip r:embed="rId4"/>
          <a:stretch>
            <a:fillRect/>
          </a:stretch>
        </p:blipFill>
        <p:spPr>
          <a:xfrm>
            <a:off x="1188929" y="2476453"/>
            <a:ext cx="4986960" cy="1883827"/>
          </a:xfrm>
          <a:prstGeom prst="rect">
            <a:avLst/>
          </a:prstGeom>
        </p:spPr>
      </p:pic>
    </p:spTree>
    <p:extLst>
      <p:ext uri="{BB962C8B-B14F-4D97-AF65-F5344CB8AC3E}">
        <p14:creationId xmlns:p14="http://schemas.microsoft.com/office/powerpoint/2010/main" val="310214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5078313"/>
          </a:xfrm>
          <a:prstGeom prst="rect">
            <a:avLst/>
          </a:prstGeom>
          <a:noFill/>
        </p:spPr>
        <p:txBody>
          <a:bodyPr wrap="square" rtlCol="0">
            <a:spAutoFit/>
          </a:bodyPr>
          <a:lstStyle/>
          <a:p>
            <a:pPr lvl="0" algn="just">
              <a:defRPr/>
            </a:pPr>
            <a:r>
              <a:rPr lang="vi-VN" sz="5400" b="1" dirty="0">
                <a:solidFill>
                  <a:srgbClr val="FF016E"/>
                </a:solidFill>
                <a:latin typeface="Calibri" panose="020F0502020204030204"/>
                <a:cs typeface="Calibri" panose="020F0502020204030204" pitchFamily="34" charset="0"/>
              </a:rPr>
              <a:t>Tiếng hát của người đá câu chuyện cổ tích kể về tiếng hát của một người đá đã giúp đuổi muông thú phá lúa, khuyên nhủ </a:t>
            </a:r>
            <a:r>
              <a:rPr lang="en-US" sz="5400" b="1" dirty="0" err="1">
                <a:solidFill>
                  <a:srgbClr val="FF016E"/>
                </a:solidFill>
                <a:latin typeface="Calibri" panose="020F0502020204030204"/>
                <a:cs typeface="Calibri" panose="020F0502020204030204" pitchFamily="34" charset="0"/>
              </a:rPr>
              <a:t>chúng</a:t>
            </a:r>
            <a:r>
              <a:rPr lang="en-US" sz="5400" b="1" dirty="0">
                <a:solidFill>
                  <a:srgbClr val="FF016E"/>
                </a:solidFill>
                <a:latin typeface="Calibri" panose="020F0502020204030204"/>
                <a:cs typeface="Calibri" panose="020F0502020204030204" pitchFamily="34" charset="0"/>
              </a:rPr>
              <a:t> </a:t>
            </a:r>
            <a:r>
              <a:rPr lang="vi-VN" sz="5400" b="1" dirty="0">
                <a:solidFill>
                  <a:srgbClr val="FF016E"/>
                </a:solidFill>
                <a:latin typeface="Calibri" panose="020F0502020204030204"/>
                <a:cs typeface="Calibri" panose="020F0502020204030204" pitchFamily="34" charset="0"/>
              </a:rPr>
              <a:t>trở về sống bên gia đình để dân làm được sống yên vui. </a:t>
            </a:r>
            <a:endParaRPr kumimoji="0" lang="en-US" sz="54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Tree>
    <p:extLst>
      <p:ext uri="{BB962C8B-B14F-4D97-AF65-F5344CB8AC3E}">
        <p14:creationId xmlns:p14="http://schemas.microsoft.com/office/powerpoint/2010/main" val="104158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Những búp </a:t>
            </a:r>
            <a:r>
              <a:rPr lang="en-US" sz="4800" b="1" dirty="0" err="1">
                <a:solidFill>
                  <a:srgbClr val="FF016E"/>
                </a:solidFill>
                <a:latin typeface="Calibri" panose="020F0502020204030204"/>
                <a:cs typeface="Calibri" panose="020F0502020204030204" pitchFamily="34" charset="0"/>
              </a:rPr>
              <a:t>chè</a:t>
            </a:r>
            <a:r>
              <a:rPr lang="vi-VN" sz="4800" b="1" dirty="0">
                <a:solidFill>
                  <a:srgbClr val="FF016E"/>
                </a:solidFill>
                <a:latin typeface="Calibri" panose="020F0502020204030204"/>
                <a:cs typeface="Calibri" panose="020F0502020204030204" pitchFamily="34" charset="0"/>
              </a:rPr>
              <a:t> trên cây cổ thụ câu chuyện kể về cậu bé Thào A sùng với tình yêu, niềm tự hào, ước mơ mãnh liệt mà cậu đã dành cho sản vật quê hương mình- những búp chè trên cây cổ thụ ở bản Tà Xùa.</a:t>
            </a:r>
          </a:p>
        </p:txBody>
      </p:sp>
    </p:spTree>
    <p:extLst>
      <p:ext uri="{BB962C8B-B14F-4D97-AF65-F5344CB8AC3E}">
        <p14:creationId xmlns:p14="http://schemas.microsoft.com/office/powerpoint/2010/main" val="248938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0"/>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113607"/>
            <a:ext cx="11533767" cy="1277589"/>
            <a:chOff x="368220" y="1227077"/>
            <a:chExt cx="1153376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46427" y="1227077"/>
              <a:ext cx="11455560" cy="107721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Trong đoạn văn dưới đây, câu nào là câu đơn, câu nào là câu ghép? Xác định các vế của những câu ghép vừa tìm được.</a:t>
              </a:r>
              <a:endPar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246120" y="1634490"/>
            <a:ext cx="8835390" cy="4733059"/>
          </a:xfrm>
          <a:prstGeom prst="wedgeRoundRectCallout">
            <a:avLst>
              <a:gd name="adj1" fmla="val -56532"/>
              <a:gd name="adj2" fmla="val -16268"/>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aseline="30000" dirty="0">
                <a:solidFill>
                  <a:srgbClr val="FF016E"/>
                </a:solidFill>
                <a:latin typeface="Cambria" panose="02040503050406030204" pitchFamily="18" charset="0"/>
                <a:ea typeface="Cambria" panose="02040503050406030204" pitchFamily="18" charset="0"/>
              </a:rPr>
              <a:t>(</a:t>
            </a:r>
            <a:r>
              <a:rPr lang="vi-VN" sz="2800" baseline="30000" dirty="0">
                <a:solidFill>
                  <a:srgbClr val="FF016E"/>
                </a:solidFill>
                <a:latin typeface="Cambria" panose="02040503050406030204" pitchFamily="18" charset="0"/>
                <a:ea typeface="Cambria" panose="02040503050406030204" pitchFamily="18" charset="0"/>
              </a:rPr>
              <a:t>1) </a:t>
            </a:r>
            <a:r>
              <a:rPr lang="vi-VN" sz="2800" dirty="0">
                <a:solidFill>
                  <a:srgbClr val="FF016E"/>
                </a:solidFill>
                <a:latin typeface="Cambria" panose="02040503050406030204" pitchFamily="18" charset="0"/>
                <a:ea typeface="Cambria" panose="02040503050406030204" pitchFamily="18" charset="0"/>
              </a:rPr>
              <a:t>Mùa đông, rùa ngại rét. </a:t>
            </a:r>
            <a:r>
              <a:rPr lang="vi-VN" sz="2800" baseline="30000" dirty="0">
                <a:solidFill>
                  <a:srgbClr val="FF016E"/>
                </a:solidFill>
                <a:latin typeface="Cambria" panose="02040503050406030204" pitchFamily="18" charset="0"/>
                <a:ea typeface="Cambria" panose="02040503050406030204" pitchFamily="18" charset="0"/>
              </a:rPr>
              <a:t>(2) </a:t>
            </a:r>
            <a:r>
              <a:rPr lang="vi-VN" sz="2800" dirty="0">
                <a:solidFill>
                  <a:srgbClr val="FF016E"/>
                </a:solidFill>
                <a:latin typeface="Cambria" panose="02040503050406030204" pitchFamily="18" charset="0"/>
                <a:ea typeface="Cambria" panose="02040503050406030204" pitchFamily="18" charset="0"/>
              </a:rPr>
              <a:t>Gió cứ  thổi vù vù. </a:t>
            </a:r>
            <a:r>
              <a:rPr lang="vi-VN" sz="2800" baseline="30000" dirty="0">
                <a:solidFill>
                  <a:srgbClr val="FF016E"/>
                </a:solidFill>
                <a:latin typeface="Cambria" panose="02040503050406030204" pitchFamily="18" charset="0"/>
                <a:ea typeface="Cambria" panose="02040503050406030204" pitchFamily="18" charset="0"/>
              </a:rPr>
              <a:t>(3) </a:t>
            </a:r>
            <a:r>
              <a:rPr lang="vi-VN" sz="2800" dirty="0">
                <a:solidFill>
                  <a:srgbClr val="FF016E"/>
                </a:solidFill>
                <a:latin typeface="Cambria" panose="02040503050406030204" pitchFamily="18" charset="0"/>
                <a:ea typeface="Cambria" panose="02040503050406030204" pitchFamily="18" charset="0"/>
              </a:rPr>
              <a:t>Rùa đợi đến mùa xuân. </a:t>
            </a:r>
            <a:r>
              <a:rPr lang="vi-VN" sz="2800" baseline="30000" dirty="0">
                <a:solidFill>
                  <a:srgbClr val="FF016E"/>
                </a:solidFill>
                <a:latin typeface="Cambria" panose="02040503050406030204" pitchFamily="18" charset="0"/>
                <a:ea typeface="Cambria" panose="02040503050406030204" pitchFamily="18" charset="0"/>
              </a:rPr>
              <a:t>(4) </a:t>
            </a:r>
            <a:r>
              <a:rPr lang="vi-VN" sz="28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r>
              <a:rPr lang="vi-VN" sz="2800" baseline="30000" dirty="0">
                <a:solidFill>
                  <a:srgbClr val="FF016E"/>
                </a:solidFill>
                <a:latin typeface="Cambria" panose="02040503050406030204" pitchFamily="18" charset="0"/>
                <a:ea typeface="Cambria" panose="02040503050406030204" pitchFamily="18" charset="0"/>
              </a:rPr>
              <a:t>(5) </a:t>
            </a:r>
            <a:r>
              <a:rPr lang="vi-VN" sz="28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r>
              <a:rPr lang="vi-VN" sz="2800" baseline="30000" dirty="0">
                <a:solidFill>
                  <a:srgbClr val="FF016E"/>
                </a:solidFill>
                <a:latin typeface="Cambria" panose="02040503050406030204" pitchFamily="18" charset="0"/>
                <a:ea typeface="Cambria" panose="02040503050406030204" pitchFamily="18" charset="0"/>
              </a:rPr>
              <a:t>(6) </a:t>
            </a:r>
            <a:r>
              <a:rPr lang="vi-VN" sz="2800" dirty="0">
                <a:solidFill>
                  <a:srgbClr val="FF016E"/>
                </a:solidFill>
                <a:latin typeface="Cambria" panose="02040503050406030204" pitchFamily="18" charset="0"/>
                <a:ea typeface="Cambria" panose="02040503050406030204" pitchFamily="18" charset="0"/>
              </a:rPr>
              <a:t>Rùa lại đợi đến hè. </a:t>
            </a:r>
            <a:r>
              <a:rPr lang="vi-VN" sz="2800" baseline="30000" dirty="0">
                <a:solidFill>
                  <a:srgbClr val="FF016E"/>
                </a:solidFill>
                <a:latin typeface="Cambria" panose="02040503050406030204" pitchFamily="18" charset="0"/>
                <a:ea typeface="Cambria" panose="02040503050406030204" pitchFamily="18" charset="0"/>
              </a:rPr>
              <a:t>(7) </a:t>
            </a:r>
            <a:r>
              <a:rPr lang="vi-VN" sz="2800" dirty="0">
                <a:solidFill>
                  <a:srgbClr val="FF016E"/>
                </a:solidFill>
                <a:latin typeface="Cambria" panose="02040503050406030204" pitchFamily="18" charset="0"/>
                <a:ea typeface="Cambria" panose="02040503050406030204" pitchFamily="18" charset="0"/>
              </a:rPr>
              <a:t>Mùa hè tạnh ráo.</a:t>
            </a:r>
            <a:br>
              <a:rPr lang="vi-VN" sz="2800" dirty="0">
                <a:solidFill>
                  <a:srgbClr val="FF016E"/>
                </a:solidFill>
                <a:latin typeface="Cambria" panose="02040503050406030204" pitchFamily="18" charset="0"/>
                <a:ea typeface="Cambria" panose="02040503050406030204" pitchFamily="18" charset="0"/>
              </a:rPr>
            </a:br>
            <a:r>
              <a:rPr lang="vi-VN" sz="2800" baseline="30000" dirty="0">
                <a:solidFill>
                  <a:srgbClr val="FF016E"/>
                </a:solidFill>
                <a:latin typeface="Cambria" panose="02040503050406030204" pitchFamily="18" charset="0"/>
                <a:ea typeface="Cambria" panose="02040503050406030204" pitchFamily="18" charset="0"/>
              </a:rPr>
              <a:t>(8) </a:t>
            </a:r>
            <a:r>
              <a:rPr lang="vi-VN" sz="2800" dirty="0">
                <a:solidFill>
                  <a:srgbClr val="FF016E"/>
                </a:solidFill>
                <a:latin typeface="Cambria" panose="02040503050406030204" pitchFamily="18" charset="0"/>
                <a:ea typeface="Cambria" panose="02040503050406030204" pitchFamily="18" charset="0"/>
              </a:rPr>
              <a:t>Cây cối có nhiều quả chín thơm tho. </a:t>
            </a:r>
            <a:r>
              <a:rPr lang="vi-VN" sz="2800" baseline="30000" dirty="0">
                <a:solidFill>
                  <a:srgbClr val="FF016E"/>
                </a:solidFill>
                <a:latin typeface="Cambria" panose="02040503050406030204" pitchFamily="18" charset="0"/>
                <a:ea typeface="Cambria" panose="02040503050406030204" pitchFamily="18" charset="0"/>
              </a:rPr>
              <a:t>(9) </a:t>
            </a:r>
            <a:r>
              <a:rPr lang="vi-VN" sz="2800" dirty="0">
                <a:solidFill>
                  <a:srgbClr val="FF016E"/>
                </a:solidFill>
                <a:latin typeface="Cambria" panose="02040503050406030204" pitchFamily="18" charset="0"/>
                <a:ea typeface="Cambria" panose="02040503050406030204" pitchFamily="18" charset="0"/>
              </a:rPr>
              <a:t>Nhưng cái nóng cứ hầm hập. </a:t>
            </a:r>
            <a:r>
              <a:rPr lang="vi-VN" sz="2800" baseline="30000" dirty="0">
                <a:solidFill>
                  <a:srgbClr val="FF016E"/>
                </a:solidFill>
                <a:latin typeface="Cambria" panose="02040503050406030204" pitchFamily="18" charset="0"/>
                <a:ea typeface="Cambria" panose="02040503050406030204" pitchFamily="18" charset="0"/>
              </a:rPr>
              <a:t>(10) </a:t>
            </a:r>
            <a:r>
              <a:rPr lang="vi-VN" sz="2800" dirty="0">
                <a:solidFill>
                  <a:srgbClr val="FF016E"/>
                </a:solidFill>
                <a:latin typeface="Cambria" panose="02040503050406030204" pitchFamily="18" charset="0"/>
                <a:ea typeface="Cambria" panose="02040503050406030204" pitchFamily="18" charset="0"/>
              </a:rPr>
              <a:t>Cả ngày, bụi cuốn mịt mùng. </a:t>
            </a:r>
            <a:r>
              <a:rPr lang="vi-VN" sz="2800" baseline="30000" dirty="0">
                <a:solidFill>
                  <a:srgbClr val="FF016E"/>
                </a:solidFill>
                <a:latin typeface="Cambria" panose="02040503050406030204" pitchFamily="18" charset="0"/>
                <a:ea typeface="Cambria" panose="02040503050406030204" pitchFamily="18" charset="0"/>
              </a:rPr>
              <a:t>(11)</a:t>
            </a:r>
            <a:r>
              <a:rPr lang="vi-VN" sz="28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p>
          <a:p>
            <a:pPr algn="r"/>
            <a:r>
              <a:rPr lang="vi-VN" sz="2800" dirty="0">
                <a:solidFill>
                  <a:srgbClr val="FF016E"/>
                </a:solidFill>
                <a:latin typeface="Cambria" panose="02040503050406030204" pitchFamily="18" charset="0"/>
                <a:ea typeface="Cambria" panose="02040503050406030204" pitchFamily="18" charset="0"/>
              </a:rPr>
              <a:t>(</a:t>
            </a:r>
            <a:r>
              <a:rPr lang="vi-VN" sz="2800" i="1" dirty="0">
                <a:solidFill>
                  <a:srgbClr val="FF016E"/>
                </a:solidFill>
                <a:latin typeface="Cambria" panose="02040503050406030204" pitchFamily="18" charset="0"/>
                <a:ea typeface="Cambria" panose="02040503050406030204" pitchFamily="18" charset="0"/>
              </a:rPr>
              <a:t>Theo</a:t>
            </a:r>
            <a:r>
              <a:rPr lang="vi-VN" sz="2800" dirty="0">
                <a:solidFill>
                  <a:srgbClr val="FF016E"/>
                </a:solidFill>
                <a:latin typeface="Cambria" panose="02040503050406030204" pitchFamily="18" charset="0"/>
                <a:ea typeface="Cambria" panose="02040503050406030204" pitchFamily="18" charset="0"/>
              </a:rPr>
              <a:t> Võ Quảng)</a:t>
            </a:r>
          </a:p>
        </p:txBody>
      </p:sp>
    </p:spTree>
    <p:extLst>
      <p:ext uri="{BB962C8B-B14F-4D97-AF65-F5344CB8AC3E}">
        <p14:creationId xmlns:p14="http://schemas.microsoft.com/office/powerpoint/2010/main" val="350727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61150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ctr">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Câu</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đơn</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a:lnSpc>
                <a:spcPct val="115000"/>
              </a:lnSpc>
              <a:spcAft>
                <a:spcPts val="800"/>
              </a:spcAft>
              <a:buFont typeface="Wingdings" panose="05000000000000000000" pitchFamily="2" charset="2"/>
              <a:buChar char="Ø"/>
              <a:tabLst>
                <a:tab pos="2286000" algn="l"/>
              </a:tabLst>
            </a:pPr>
            <a:r>
              <a:rPr lang="en-US" sz="3200" baseline="30000" dirty="0">
                <a:solidFill>
                  <a:srgbClr val="FF016E"/>
                </a:solidFill>
                <a:latin typeface="Cambria" panose="02040503050406030204" pitchFamily="18" charset="0"/>
                <a:ea typeface="Cambria" panose="02040503050406030204" pitchFamily="18" charset="0"/>
              </a:rPr>
              <a:t>(</a:t>
            </a:r>
            <a:r>
              <a:rPr lang="vi-VN" sz="3200" baseline="30000" dirty="0">
                <a:solidFill>
                  <a:srgbClr val="FF016E"/>
                </a:solidFill>
                <a:latin typeface="Cambria" panose="02040503050406030204" pitchFamily="18" charset="0"/>
                <a:ea typeface="Cambria" panose="02040503050406030204" pitchFamily="18" charset="0"/>
              </a:rPr>
              <a:t>1) </a:t>
            </a:r>
            <a:r>
              <a:rPr lang="vi-VN" sz="3200" dirty="0">
                <a:solidFill>
                  <a:srgbClr val="FF016E"/>
                </a:solidFill>
                <a:latin typeface="Cambria" panose="02040503050406030204" pitchFamily="18" charset="0"/>
                <a:ea typeface="Cambria" panose="02040503050406030204" pitchFamily="18" charset="0"/>
              </a:rPr>
              <a:t>Mùa đông, rùa ngại rét.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(2) </a:t>
            </a:r>
            <a:r>
              <a:rPr lang="vi-VN" sz="3200" dirty="0">
                <a:solidFill>
                  <a:srgbClr val="FF016E"/>
                </a:solidFill>
                <a:latin typeface="Cambria" panose="02040503050406030204" pitchFamily="18" charset="0"/>
                <a:ea typeface="Cambria" panose="02040503050406030204" pitchFamily="18" charset="0"/>
              </a:rPr>
              <a:t>Gió cứ  thổi vù vù.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(3) </a:t>
            </a:r>
            <a:r>
              <a:rPr lang="vi-VN" sz="3200" dirty="0">
                <a:solidFill>
                  <a:srgbClr val="FF016E"/>
                </a:solidFill>
                <a:latin typeface="Cambria" panose="02040503050406030204" pitchFamily="18" charset="0"/>
                <a:ea typeface="Cambria" panose="02040503050406030204" pitchFamily="18" charset="0"/>
              </a:rPr>
              <a:t>Rùa đợi đến mùa xuân.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(6) </a:t>
            </a:r>
            <a:r>
              <a:rPr lang="vi-VN" sz="3200" dirty="0">
                <a:solidFill>
                  <a:srgbClr val="FF016E"/>
                </a:solidFill>
                <a:latin typeface="Cambria" panose="02040503050406030204" pitchFamily="18" charset="0"/>
                <a:ea typeface="Cambria" panose="02040503050406030204" pitchFamily="18" charset="0"/>
              </a:rPr>
              <a:t>Rùa lại đợi đến hè.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(7) </a:t>
            </a:r>
            <a:r>
              <a:rPr lang="vi-VN" sz="3200" dirty="0">
                <a:solidFill>
                  <a:srgbClr val="FF016E"/>
                </a:solidFill>
                <a:latin typeface="Cambria" panose="02040503050406030204" pitchFamily="18" charset="0"/>
                <a:ea typeface="Cambria" panose="02040503050406030204" pitchFamily="18" charset="0"/>
              </a:rPr>
              <a:t>Mùa hè tạnh ráo.</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(8) </a:t>
            </a:r>
            <a:r>
              <a:rPr lang="vi-VN" sz="3200" dirty="0">
                <a:solidFill>
                  <a:srgbClr val="FF016E"/>
                </a:solidFill>
                <a:latin typeface="Cambria" panose="02040503050406030204" pitchFamily="18" charset="0"/>
                <a:ea typeface="Cambria" panose="02040503050406030204" pitchFamily="18" charset="0"/>
              </a:rPr>
              <a:t>Cây cối có nhiều quả chín thơm tho.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(9) </a:t>
            </a:r>
            <a:r>
              <a:rPr lang="vi-VN" sz="3200" dirty="0">
                <a:solidFill>
                  <a:srgbClr val="FF016E"/>
                </a:solidFill>
                <a:latin typeface="Cambria" panose="02040503050406030204" pitchFamily="18" charset="0"/>
                <a:ea typeface="Cambria" panose="02040503050406030204" pitchFamily="18" charset="0"/>
              </a:rPr>
              <a:t>Nhưng cái nóng cứ hầm hập.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10) </a:t>
            </a:r>
            <a:r>
              <a:rPr lang="vi-VN" sz="3200" dirty="0">
                <a:solidFill>
                  <a:srgbClr val="FF016E"/>
                </a:solidFill>
                <a:latin typeface="Cambria" panose="02040503050406030204" pitchFamily="18" charset="0"/>
                <a:ea typeface="Cambria" panose="02040503050406030204" pitchFamily="18" charset="0"/>
              </a:rPr>
              <a:t>Cả ngày, bụi cuốn mịt mùng.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563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48577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ctr" defTabSz="914400" rtl="0" eaLnBrk="1" fontAlgn="auto" latinLnBrk="0" hangingPunct="1">
              <a:lnSpc>
                <a:spcPct val="115000"/>
              </a:lnSpc>
              <a:spcBef>
                <a:spcPts val="0"/>
              </a:spcBef>
              <a:spcAft>
                <a:spcPts val="800"/>
              </a:spcAft>
              <a:buClrTx/>
              <a:buSzTx/>
              <a:buFontTx/>
              <a:buNone/>
              <a:tabLst>
                <a:tab pos="2286000" algn="l"/>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ghép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(4) </a:t>
            </a:r>
            <a:r>
              <a:rPr lang="vi-VN" sz="32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(5) </a:t>
            </a:r>
            <a:r>
              <a:rPr lang="vi-VN" sz="32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(11)</a:t>
            </a:r>
            <a:r>
              <a:rPr lang="vi-VN" sz="32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endParaRPr kumimoji="0" lang="en-US" sz="3200" b="0" i="0" u="none" strike="noStrike" kern="1200" cap="none" spc="0" normalizeH="0" baseline="0" noProof="0" dirty="0">
              <a:ln>
                <a:noFill/>
              </a:ln>
              <a:solidFill>
                <a:srgbClr val="FF016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437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4. </a:t>
            </a:r>
            <a:r>
              <a:rPr lang="en-US" sz="3200" b="1" dirty="0" err="1">
                <a:solidFill>
                  <a:srgbClr val="7A1729"/>
                </a:solidFill>
                <a:latin typeface="Calibri" panose="020F0502020204030204" pitchFamily="34" charset="0"/>
                <a:cs typeface="Calibri" panose="020F0502020204030204" pitchFamily="34" charset="0"/>
              </a:rPr>
              <a:t>Chọn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A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B,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hoặc</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cặp</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hô</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ứng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F58AE05-DEC8-6D19-BAD7-24C2128F8C79}"/>
              </a:ext>
            </a:extLst>
          </p:cNvPr>
          <p:cNvPicPr>
            <a:picLocks noChangeAspect="1"/>
          </p:cNvPicPr>
          <p:nvPr/>
        </p:nvPicPr>
        <p:blipFill>
          <a:blip r:embed="rId5"/>
          <a:stretch>
            <a:fillRect/>
          </a:stretch>
        </p:blipFill>
        <p:spPr>
          <a:xfrm>
            <a:off x="605789" y="2031682"/>
            <a:ext cx="5034793" cy="3957638"/>
          </a:xfrm>
          <a:prstGeom prst="rect">
            <a:avLst/>
          </a:prstGeom>
        </p:spPr>
      </p:pic>
      <p:pic>
        <p:nvPicPr>
          <p:cNvPr id="9" name="Picture 8">
            <a:extLst>
              <a:ext uri="{FF2B5EF4-FFF2-40B4-BE49-F238E27FC236}">
                <a16:creationId xmlns:a16="http://schemas.microsoft.com/office/drawing/2014/main" id="{6CB7DC66-5B36-B0B6-75AE-779D8E8535B4}"/>
              </a:ext>
            </a:extLst>
          </p:cNvPr>
          <p:cNvPicPr>
            <a:picLocks noChangeAspect="1"/>
          </p:cNvPicPr>
          <p:nvPr/>
        </p:nvPicPr>
        <p:blipFill>
          <a:blip r:embed="rId6"/>
          <a:stretch>
            <a:fillRect/>
          </a:stretch>
        </p:blipFill>
        <p:spPr>
          <a:xfrm>
            <a:off x="7003732" y="2165032"/>
            <a:ext cx="4783214" cy="3824288"/>
          </a:xfrm>
          <a:prstGeom prst="rect">
            <a:avLst/>
          </a:prstGeom>
        </p:spPr>
      </p:pic>
      <p:cxnSp>
        <p:nvCxnSpPr>
          <p:cNvPr id="11" name="Straight Connector 10">
            <a:extLst>
              <a:ext uri="{FF2B5EF4-FFF2-40B4-BE49-F238E27FC236}">
                <a16:creationId xmlns:a16="http://schemas.microsoft.com/office/drawing/2014/main" id="{54BD06C0-1C34-113F-A312-7E7F124589DB}"/>
              </a:ext>
            </a:extLst>
          </p:cNvPr>
          <p:cNvCxnSpPr/>
          <p:nvPr/>
        </p:nvCxnSpPr>
        <p:spPr>
          <a:xfrm>
            <a:off x="5520690" y="3257550"/>
            <a:ext cx="1588770" cy="219456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B4FC6F-1F60-E9A9-7FE7-C5B37EDF361B}"/>
              </a:ext>
            </a:extLst>
          </p:cNvPr>
          <p:cNvCxnSpPr>
            <a:cxnSpLocks/>
          </p:cNvCxnSpPr>
          <p:nvPr/>
        </p:nvCxnSpPr>
        <p:spPr>
          <a:xfrm flipV="1">
            <a:off x="5532120" y="344043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5949F8-9287-E046-D9BB-751BDEC78504}"/>
              </a:ext>
            </a:extLst>
          </p:cNvPr>
          <p:cNvCxnSpPr>
            <a:cxnSpLocks/>
          </p:cNvCxnSpPr>
          <p:nvPr/>
        </p:nvCxnSpPr>
        <p:spPr>
          <a:xfrm flipV="1">
            <a:off x="5543550" y="453771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8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584775"/>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5.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thay</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cho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bông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hoa</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834391"/>
            <a:ext cx="11875269" cy="5777992"/>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3A72B3-5A71-33D3-3C81-9E26E4C57EA9}"/>
              </a:ext>
            </a:extLst>
          </p:cNvPr>
          <p:cNvSpPr txBox="1"/>
          <p:nvPr/>
        </p:nvSpPr>
        <p:spPr>
          <a:xfrm>
            <a:off x="800100" y="1520190"/>
            <a:ext cx="10721340" cy="1200329"/>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Nếu em chọn một sản vật quê hương để giới thiệu với bạn bè </a:t>
            </a:r>
            <a:endParaRPr lang="en-US" sz="3600" dirty="0">
              <a:latin typeface="Cambria" panose="02040503050406030204" pitchFamily="18" charset="0"/>
              <a:ea typeface="Cambria" panose="02040503050406030204" pitchFamily="18" charset="0"/>
            </a:endParaRPr>
          </a:p>
        </p:txBody>
      </p:sp>
      <p:pic>
        <p:nvPicPr>
          <p:cNvPr id="1026" name="Picture 2" descr="Hình ảnh Bông Hoa Nhỏ Màu Xanh PNG , Nhỏ Bé, Hoa, Màu Xanh Da Trời PNG  trong suốt và Vector để tải xuống miễn phí">
            <a:extLst>
              <a:ext uri="{FF2B5EF4-FFF2-40B4-BE49-F238E27FC236}">
                <a16:creationId xmlns:a16="http://schemas.microsoft.com/office/drawing/2014/main" id="{E4188B4E-6912-71AC-D10A-680C25E42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791" y="2148839"/>
            <a:ext cx="845820" cy="75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C65B30-5D30-8775-DCEF-FA99F0DD821D}"/>
              </a:ext>
            </a:extLst>
          </p:cNvPr>
          <p:cNvSpPr txBox="1"/>
          <p:nvPr/>
        </p:nvSpPr>
        <p:spPr>
          <a:xfrm>
            <a:off x="777240" y="2960370"/>
            <a:ext cx="1072134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b.           </a:t>
            </a:r>
            <a:r>
              <a:rPr lang="vi-VN" sz="3200" dirty="0">
                <a:latin typeface="Cambria" panose="02040503050406030204" pitchFamily="18" charset="0"/>
                <a:ea typeface="Cambria" panose="02040503050406030204" pitchFamily="18" charset="0"/>
              </a:rPr>
              <a:t>nên tôi luôn háo hức mong đến giờ ông kể chuyện.</a:t>
            </a:r>
            <a:endParaRPr lang="en-US" sz="3200" dirty="0">
              <a:latin typeface="Cambria" panose="02040503050406030204" pitchFamily="18" charset="0"/>
              <a:ea typeface="Cambria" panose="02040503050406030204" pitchFamily="18" charset="0"/>
            </a:endParaRPr>
          </a:p>
        </p:txBody>
      </p:sp>
      <p:pic>
        <p:nvPicPr>
          <p:cNvPr id="8" name="Picture 2" descr="Hình ảnh Bông Hoa Nhỏ Màu Xanh PNG , Nhỏ Bé, Hoa, Màu Xanh Da Trời PNG  trong suốt và Vector để tải xuống miễn phí">
            <a:extLst>
              <a:ext uri="{FF2B5EF4-FFF2-40B4-BE49-F238E27FC236}">
                <a16:creationId xmlns:a16="http://schemas.microsoft.com/office/drawing/2014/main" id="{AC982ED3-A442-C524-C680-04A274882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310" y="2819400"/>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96D2F2-47D2-6FB1-390B-F889CC24AFA2}"/>
              </a:ext>
            </a:extLst>
          </p:cNvPr>
          <p:cNvSpPr txBox="1"/>
          <p:nvPr/>
        </p:nvSpPr>
        <p:spPr>
          <a:xfrm>
            <a:off x="868680" y="4206240"/>
            <a:ext cx="10721340"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c. Tuy những hạt gạo bé nhỏ, giản dị </a:t>
            </a:r>
            <a:endParaRPr lang="en-US" sz="3200" dirty="0">
              <a:latin typeface="Cambria" panose="02040503050406030204" pitchFamily="18" charset="0"/>
              <a:ea typeface="Cambria" panose="02040503050406030204" pitchFamily="18" charset="0"/>
            </a:endParaRPr>
          </a:p>
        </p:txBody>
      </p:sp>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id="{7C45FA2A-439D-11BF-1A4A-CA44C1990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890" y="4145280"/>
            <a:ext cx="858203" cy="8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2"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thì em sẽ chọn món cốm dẻo thơm, ngọt lành.</a:t>
            </a:r>
          </a:p>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em sẽ chọn chiếc bánh đậu xanh ngọt ngào, thơm dịu.</a:t>
            </a:r>
          </a:p>
        </p:txBody>
      </p:sp>
    </p:spTree>
    <p:extLst>
      <p:ext uri="{BB962C8B-B14F-4D97-AF65-F5344CB8AC3E}">
        <p14:creationId xmlns:p14="http://schemas.microsoft.com/office/powerpoint/2010/main" val="356244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170099"/>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Vì ông tôi có giọng nói trầm ấm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Bởi những câu chuyện ông tôi kể rất hấp dẫn người nghe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p:txBody>
      </p:sp>
    </p:spTree>
    <p:extLst>
      <p:ext uri="{BB962C8B-B14F-4D97-AF65-F5344CB8AC3E}">
        <p14:creationId xmlns:p14="http://schemas.microsoft.com/office/powerpoint/2010/main" val="234231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mà lại chứa đựng biết bao mồ hôi, công sức của người nông dân.</a:t>
            </a:r>
          </a:p>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nhưng nó lại có vai trò rất quan trọng trong cuộc sống của người dân Việt Nam.</a:t>
            </a:r>
          </a:p>
        </p:txBody>
      </p:sp>
    </p:spTree>
    <p:extLst>
      <p:ext uri="{BB962C8B-B14F-4D97-AF65-F5344CB8AC3E}">
        <p14:creationId xmlns:p14="http://schemas.microsoft.com/office/powerpoint/2010/main" val="404287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algn="ctr"/>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Dựa vào lời giới thiệu của mỗi nhân vật dưới đây, cho biết nhân vật đó là ai, xuất hiện trong câu chuyện nào đã học.</a:t>
            </a:r>
            <a:endParaRPr lang="en-US" sz="3200" b="1" dirty="0">
              <a:solidFill>
                <a:srgbClr val="7A1729"/>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38883" y="73364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C6758B77-6084-9347-C0AB-2D6925061811}"/>
              </a:ext>
            </a:extLst>
          </p:cNvPr>
          <p:cNvPicPr>
            <a:picLocks noChangeAspect="1"/>
          </p:cNvPicPr>
          <p:nvPr/>
        </p:nvPicPr>
        <p:blipFill>
          <a:blip r:embed="rId5"/>
          <a:stretch>
            <a:fillRect/>
          </a:stretch>
        </p:blipFill>
        <p:spPr>
          <a:xfrm>
            <a:off x="2732567" y="1403638"/>
            <a:ext cx="6145619" cy="5001038"/>
          </a:xfrm>
          <a:prstGeom prst="rect">
            <a:avLst/>
          </a:prstGeom>
        </p:spPr>
      </p:pic>
    </p:spTree>
    <p:extLst>
      <p:ext uri="{BB962C8B-B14F-4D97-AF65-F5344CB8AC3E}">
        <p14:creationId xmlns:p14="http://schemas.microsoft.com/office/powerpoint/2010/main" val="4703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7A5F6-2F3D-E8EF-7CAE-E3938809EF37}"/>
              </a:ext>
            </a:extLst>
          </p:cNvPr>
          <p:cNvPicPr>
            <a:picLocks noChangeAspect="1"/>
          </p:cNvPicPr>
          <p:nvPr/>
        </p:nvPicPr>
        <p:blipFill>
          <a:blip r:embed="rId4"/>
          <a:stretch>
            <a:fillRect/>
          </a:stretch>
        </p:blipFill>
        <p:spPr>
          <a:xfrm>
            <a:off x="2755896" y="198474"/>
            <a:ext cx="6784404" cy="3813456"/>
          </a:xfrm>
          <a:prstGeom prst="rect">
            <a:avLst/>
          </a:prstGeom>
        </p:spPr>
      </p:pic>
      <p:pic>
        <p:nvPicPr>
          <p:cNvPr id="4" name="PA_图片 11">
            <a:hlinkClick r:id="rId5" action="ppaction://hlinksldjump"/>
            <a:extLst>
              <a:ext uri="{FF2B5EF4-FFF2-40B4-BE49-F238E27FC236}">
                <a16:creationId xmlns:a16="http://schemas.microsoft.com/office/drawing/2014/main" id="{76E11F2D-F10A-51DC-E827-35549D4F15C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847071" y="67645"/>
            <a:ext cx="1250142" cy="1250142"/>
          </a:xfrm>
          <a:prstGeom prst="rect">
            <a:avLst/>
          </a:prstGeom>
        </p:spPr>
      </p:pic>
      <p:sp>
        <p:nvSpPr>
          <p:cNvPr id="5" name="Rounded Rectangle 42">
            <a:extLst>
              <a:ext uri="{FF2B5EF4-FFF2-40B4-BE49-F238E27FC236}">
                <a16:creationId xmlns:a16="http://schemas.microsoft.com/office/drawing/2014/main" id="{99D4D987-F166-EDBD-6C60-19BA569CEF42}"/>
              </a:ext>
            </a:extLst>
          </p:cNvPr>
          <p:cNvSpPr/>
          <p:nvPr/>
        </p:nvSpPr>
        <p:spPr>
          <a:xfrm>
            <a:off x="2868930" y="4254841"/>
            <a:ext cx="7623810" cy="715089"/>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3600" kern="0" dirty="0">
                <a:solidFill>
                  <a:srgbClr val="E5F7B3">
                    <a:lumMod val="25000"/>
                  </a:srgbClr>
                </a:solidFill>
                <a:latin typeface="Arial" panose="020B0604020202020204" pitchFamily="34" charset="0"/>
                <a:ea typeface="微软雅黑"/>
              </a:rPr>
              <a:t>Quang – </a:t>
            </a:r>
            <a:r>
              <a:rPr lang="en-US" sz="3600" kern="0" dirty="0" err="1">
                <a:solidFill>
                  <a:srgbClr val="E5F7B3">
                    <a:lumMod val="25000"/>
                  </a:srgbClr>
                </a:solidFill>
                <a:latin typeface="Arial" panose="020B0604020202020204" pitchFamily="34" charset="0"/>
                <a:ea typeface="微软雅黑"/>
              </a:rPr>
              <a:t>Hộp</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quà</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màu</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thiên</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thanh</a:t>
            </a:r>
            <a:r>
              <a:rPr lang="en-US" sz="3600" kern="0" dirty="0">
                <a:solidFill>
                  <a:srgbClr val="E5F7B3">
                    <a:lumMod val="25000"/>
                  </a:srgbClr>
                </a:solidFill>
                <a:latin typeface="Arial" panose="020B0604020202020204" pitchFamily="34" charset="0"/>
                <a:ea typeface="微软雅黑"/>
              </a:rPr>
              <a:t>.</a:t>
            </a:r>
            <a:endParaRPr kumimoji="0" lang="en-US" sz="36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777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3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32" presetClass="emph" presetSubtype="0" repeatCount="indefinite" fill="hold" nodeType="afterEffect">
                                  <p:stCondLst>
                                    <p:cond delay="0"/>
                                  </p:stCondLst>
                                  <p:childTnLst>
                                    <p:animRot by="120000">
                                      <p:cBhvr>
                                        <p:cTn id="15" dur="200" fill="hold">
                                          <p:stCondLst>
                                            <p:cond delay="0"/>
                                          </p:stCondLst>
                                        </p:cTn>
                                        <p:tgtEl>
                                          <p:spTgt spid="4"/>
                                        </p:tgtEl>
                                        <p:attrNameLst>
                                          <p:attrName>r</p:attrName>
                                        </p:attrNameLst>
                                      </p:cBhvr>
                                    </p:animRot>
                                    <p:animRot by="-240000">
                                      <p:cBhvr>
                                        <p:cTn id="16" dur="400" fill="hold">
                                          <p:stCondLst>
                                            <p:cond delay="400"/>
                                          </p:stCondLst>
                                        </p:cTn>
                                        <p:tgtEl>
                                          <p:spTgt spid="4"/>
                                        </p:tgtEl>
                                        <p:attrNameLst>
                                          <p:attrName>r</p:attrName>
                                        </p:attrNameLst>
                                      </p:cBhvr>
                                    </p:animRot>
                                    <p:animRot by="240000">
                                      <p:cBhvr>
                                        <p:cTn id="17" dur="400" fill="hold">
                                          <p:stCondLst>
                                            <p:cond delay="800"/>
                                          </p:stCondLst>
                                        </p:cTn>
                                        <p:tgtEl>
                                          <p:spTgt spid="4"/>
                                        </p:tgtEl>
                                        <p:attrNameLst>
                                          <p:attrName>r</p:attrName>
                                        </p:attrNameLst>
                                      </p:cBhvr>
                                    </p:animRot>
                                    <p:animRot by="-240000">
                                      <p:cBhvr>
                                        <p:cTn id="18" dur="400" fill="hold">
                                          <p:stCondLst>
                                            <p:cond delay="1200"/>
                                          </p:stCondLst>
                                        </p:cTn>
                                        <p:tgtEl>
                                          <p:spTgt spid="4"/>
                                        </p:tgtEl>
                                        <p:attrNameLst>
                                          <p:attrName>r</p:attrName>
                                        </p:attrNameLst>
                                      </p:cBhvr>
                                    </p:animRot>
                                    <p:animRot by="120000">
                                      <p:cBhvr>
                                        <p:cTn id="19" dur="400" fill="hold">
                                          <p:stCondLst>
                                            <p:cond delay="16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B85E1-A09A-65B1-312E-5DF7E497B1F2}"/>
              </a:ext>
            </a:extLst>
          </p:cNvPr>
          <p:cNvPicPr>
            <a:picLocks noChangeAspect="1"/>
          </p:cNvPicPr>
          <p:nvPr/>
        </p:nvPicPr>
        <p:blipFill>
          <a:blip r:embed="rId3"/>
          <a:stretch>
            <a:fillRect/>
          </a:stretch>
        </p:blipFill>
        <p:spPr>
          <a:xfrm>
            <a:off x="2560319" y="109537"/>
            <a:ext cx="6913649" cy="4005263"/>
          </a:xfrm>
          <a:prstGeom prst="rect">
            <a:avLst/>
          </a:prstGeom>
        </p:spPr>
      </p:pic>
      <p:sp>
        <p:nvSpPr>
          <p:cNvPr id="6" name="Rounded Rectangle 42">
            <a:extLst>
              <a:ext uri="{FF2B5EF4-FFF2-40B4-BE49-F238E27FC236}">
                <a16:creationId xmlns:a16="http://schemas.microsoft.com/office/drawing/2014/main" id="{E435EACF-FBCA-48BD-F239-6E76A2A60BC1}"/>
              </a:ext>
            </a:extLst>
          </p:cNvPr>
          <p:cNvSpPr/>
          <p:nvPr/>
        </p:nvSpPr>
        <p:spPr>
          <a:xfrm>
            <a:off x="2286000" y="4426291"/>
            <a:ext cx="762381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4000" kern="0" dirty="0">
                <a:solidFill>
                  <a:srgbClr val="E5F7B3">
                    <a:lumMod val="25000"/>
                  </a:srgbClr>
                </a:solidFill>
                <a:latin typeface="Arial" panose="020B0604020202020204" pitchFamily="34" charset="0"/>
                <a:ea typeface="微软雅黑"/>
              </a:rPr>
              <a:t>Xu-di – </a:t>
            </a:r>
            <a:r>
              <a:rPr lang="en-US" sz="4000" kern="0" dirty="0" err="1">
                <a:solidFill>
                  <a:srgbClr val="E5F7B3">
                    <a:lumMod val="25000"/>
                  </a:srgbClr>
                </a:solidFill>
                <a:latin typeface="Arial" panose="020B0604020202020204" pitchFamily="34" charset="0"/>
                <a:ea typeface="微软雅黑"/>
              </a:rPr>
              <a:t>Giỏ</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hoa</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tháng</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Năm</a:t>
            </a:r>
            <a:r>
              <a:rPr lang="en-US" sz="4000" kern="0" dirty="0">
                <a:solidFill>
                  <a:srgbClr val="E5F7B3">
                    <a:lumMod val="25000"/>
                  </a:srgbClr>
                </a:solidFill>
                <a:latin typeface="Arial" panose="020B0604020202020204" pitchFamily="34" charset="0"/>
                <a:ea typeface="微软雅黑"/>
              </a:rPr>
              <a:t>.</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665D2-B24F-B4CE-839F-C71FAB34FD88}"/>
              </a:ext>
            </a:extLst>
          </p:cNvPr>
          <p:cNvPicPr>
            <a:picLocks noChangeAspect="1"/>
          </p:cNvPicPr>
          <p:nvPr/>
        </p:nvPicPr>
        <p:blipFill>
          <a:blip r:embed="rId3"/>
          <a:stretch>
            <a:fillRect/>
          </a:stretch>
        </p:blipFill>
        <p:spPr>
          <a:xfrm>
            <a:off x="2565082" y="217170"/>
            <a:ext cx="7125099" cy="4103370"/>
          </a:xfrm>
          <a:prstGeom prst="rect">
            <a:avLst/>
          </a:prstGeom>
        </p:spPr>
      </p:pic>
      <p:sp>
        <p:nvSpPr>
          <p:cNvPr id="6" name="Rounded Rectangle 42">
            <a:extLst>
              <a:ext uri="{FF2B5EF4-FFF2-40B4-BE49-F238E27FC236}">
                <a16:creationId xmlns:a16="http://schemas.microsoft.com/office/drawing/2014/main" id="{60DC4C93-AD65-A26D-A0F2-4B1F0B47B285}"/>
              </a:ext>
            </a:extLst>
          </p:cNvPr>
          <p:cNvSpPr/>
          <p:nvPr/>
        </p:nvSpPr>
        <p:spPr>
          <a:xfrm>
            <a:off x="2023110" y="4632031"/>
            <a:ext cx="836676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000" kern="0" dirty="0">
                <a:solidFill>
                  <a:srgbClr val="E5F7B3">
                    <a:lumMod val="25000"/>
                  </a:srgbClr>
                </a:solidFill>
                <a:ea typeface="微软雅黑"/>
              </a:rPr>
              <a:t>Nai Ngọc – Tiếng hát của người đá</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298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32012-E55E-445D-138B-179AF5A0E8A1}"/>
              </a:ext>
            </a:extLst>
          </p:cNvPr>
          <p:cNvPicPr>
            <a:picLocks noChangeAspect="1"/>
          </p:cNvPicPr>
          <p:nvPr/>
        </p:nvPicPr>
        <p:blipFill>
          <a:blip r:embed="rId3"/>
          <a:stretch>
            <a:fillRect/>
          </a:stretch>
        </p:blipFill>
        <p:spPr>
          <a:xfrm>
            <a:off x="2835592" y="103822"/>
            <a:ext cx="7075742" cy="3930968"/>
          </a:xfrm>
          <a:prstGeom prst="rect">
            <a:avLst/>
          </a:prstGeom>
        </p:spPr>
      </p:pic>
      <p:sp>
        <p:nvSpPr>
          <p:cNvPr id="6" name="Rounded Rectangle 42">
            <a:extLst>
              <a:ext uri="{FF2B5EF4-FFF2-40B4-BE49-F238E27FC236}">
                <a16:creationId xmlns:a16="http://schemas.microsoft.com/office/drawing/2014/main" id="{7181D266-DDB3-853B-4307-43C3DB2613CA}"/>
              </a:ext>
            </a:extLst>
          </p:cNvPr>
          <p:cNvSpPr/>
          <p:nvPr/>
        </p:nvSpPr>
        <p:spPr>
          <a:xfrm>
            <a:off x="2868930" y="4380571"/>
            <a:ext cx="6892290" cy="851297"/>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Mát – Khu rừng của Mát</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065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2. </a:t>
            </a:r>
            <a:r>
              <a:rPr kumimoji="0" lang="vi-VN"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Nêu nội dung chính của một trong những câu chuyện được nhắc tới ở bài tập 1.</a:t>
            </a:r>
            <a:endPar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440180"/>
            <a:ext cx="11875269" cy="517220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83080" y="1828566"/>
            <a:ext cx="9566910" cy="4401205"/>
          </a:xfrm>
          <a:prstGeom prst="rect">
            <a:avLst/>
          </a:prstGeom>
          <a:noFill/>
        </p:spPr>
        <p:txBody>
          <a:bodyPr wrap="square" rtlCol="0">
            <a:spAutoFit/>
          </a:bodyPr>
          <a:lstStyle/>
          <a:p>
            <a:pPr lvl="0" algn="just">
              <a:defRPr/>
            </a:pPr>
            <a:r>
              <a:rPr lang="vi-VN" sz="4000" b="1" dirty="0">
                <a:solidFill>
                  <a:srgbClr val="FF016E"/>
                </a:solidFill>
                <a:cs typeface="Calibri" panose="020F0502020204030204" pitchFamily="34" charset="0"/>
              </a:rPr>
              <a:t>- Hộp quà Màu Thiên Thanh là câu chuyện kể với các bạn nhỏ trong một lớp học đã cùng nhau chuẩn bị một món quà vô cùng đặc biệt và ý nghĩa để tặng cô giáo. Đó là một chiếc hộp chứa những bức thư kể về kỉ niệm của các bạn nhỏ với cô.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Tree>
    <p:extLst>
      <p:ext uri="{BB962C8B-B14F-4D97-AF65-F5344CB8AC3E}">
        <p14:creationId xmlns:p14="http://schemas.microsoft.com/office/powerpoint/2010/main" val="7565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401205"/>
          </a:xfrm>
          <a:prstGeom prst="rect">
            <a:avLst/>
          </a:prstGeom>
          <a:noFill/>
        </p:spPr>
        <p:txBody>
          <a:bodyPr wrap="square" rtlCol="0">
            <a:spAutoFit/>
          </a:bodyPr>
          <a:lstStyle/>
          <a:p>
            <a:pPr lvl="0" algn="just">
              <a:defRPr/>
            </a:pPr>
            <a:r>
              <a:rPr lang="en-US" sz="4000" b="1" dirty="0">
                <a:solidFill>
                  <a:srgbClr val="FF016E"/>
                </a:solidFill>
                <a:cs typeface="Calibri" panose="020F0502020204030204" pitchFamily="34" charset="0"/>
              </a:rPr>
              <a:t>   </a:t>
            </a:r>
            <a:r>
              <a:rPr lang="vi-VN" sz="4000" b="1" dirty="0">
                <a:solidFill>
                  <a:srgbClr val="FF016E"/>
                </a:solidFill>
                <a:cs typeface="Calibri" panose="020F0502020204030204" pitchFamily="34" charset="0"/>
              </a:rPr>
              <a:t>Giỏ hoa tháng 5 câu chuyện kể về một cô bé cảm thấy rất buồn vì người bạn thân của cô bé có thêm bạn mới, nhưng sau khi nghe lời khuyên của mẹ, cô bé đã tặng bạn thân một giỏ hoa vì nhận ra ai cũng cần có nhiều bạn bè.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Tree>
    <p:extLst>
      <p:ext uri="{BB962C8B-B14F-4D97-AF65-F5344CB8AC3E}">
        <p14:creationId xmlns:p14="http://schemas.microsoft.com/office/powerpoint/2010/main" val="267384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Khu rừng của Mát: truyện kể về chàng thanh niên tên Mát đã vượt qua nỗi đau đớn mất mát vì trang trại của gia đình bị sét đánh cháy rụi. Để trồng lại cây cối bù lại xanh màu xanh cho trang trại.</a:t>
            </a:r>
            <a:endParaRPr kumimoji="0" lang="en-US" sz="48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Tree>
    <p:extLst>
      <p:ext uri="{BB962C8B-B14F-4D97-AF65-F5344CB8AC3E}">
        <p14:creationId xmlns:p14="http://schemas.microsoft.com/office/powerpoint/2010/main" val="160996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TotalTime>
  <Words>669</Words>
  <Application>Microsoft Office PowerPoint</Application>
  <PresentationFormat>Widescreen</PresentationFormat>
  <Paragraphs>46</Paragraphs>
  <Slides>19</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微软雅黑</vt:lpstr>
      <vt:lpstr>Antic</vt:lpstr>
      <vt:lpstr>Aptos</vt:lpstr>
      <vt:lpstr>Arial</vt:lpstr>
      <vt:lpstr>Calibri</vt:lpstr>
      <vt:lpstr>Calibri Light</vt:lpstr>
      <vt:lpstr>Cambria</vt:lpstr>
      <vt:lpstr>等线</vt:lpstr>
      <vt:lpstr>Neucha</vt:lpstr>
      <vt:lpstr>Roboto Condensed Light</vt:lpstr>
      <vt:lpstr>Wingdings</vt:lpstr>
      <vt:lpstr>Office Theme</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Techsi.vn</cp:lastModifiedBy>
  <cp:revision>41</cp:revision>
  <dcterms:created xsi:type="dcterms:W3CDTF">2023-08-02T10:09:50Z</dcterms:created>
  <dcterms:modified xsi:type="dcterms:W3CDTF">2026-03-23T04:51:18Z</dcterms:modified>
  <cp:category>9Slide.vn</cp:category>
</cp:coreProperties>
</file>