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02" r:id="rId4"/>
  </p:sldMasterIdLst>
  <p:notesMasterIdLst>
    <p:notesMasterId r:id="rId19"/>
  </p:notesMasterIdLst>
  <p:sldIdLst>
    <p:sldId id="284" r:id="rId5"/>
    <p:sldId id="294" r:id="rId6"/>
    <p:sldId id="257" r:id="rId7"/>
    <p:sldId id="295" r:id="rId8"/>
    <p:sldId id="280" r:id="rId9"/>
    <p:sldId id="306" r:id="rId10"/>
    <p:sldId id="291" r:id="rId11"/>
    <p:sldId id="338" r:id="rId12"/>
    <p:sldId id="339" r:id="rId13"/>
    <p:sldId id="307" r:id="rId14"/>
    <p:sldId id="340" r:id="rId15"/>
    <p:sldId id="341" r:id="rId16"/>
    <p:sldId id="264" r:id="rId17"/>
    <p:sldId id="28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38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877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3965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8561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175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57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864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3719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65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2543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4744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7845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2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976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3755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372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06747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872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374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9876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65672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511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6818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092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626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82501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4546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1686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00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26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3452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51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0953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3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661E4E1-070A-4E4F-9160-76979595DD7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4061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892A56B1-9B0B-4A0D-B79C-5369130022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60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F9D61B-0DE4-4741-AFE1-229F44C0E8F3}"/>
              </a:ext>
            </a:extLst>
          </p:cNvPr>
          <p:cNvGrpSpPr/>
          <p:nvPr/>
        </p:nvGrpSpPr>
        <p:grpSpPr>
          <a:xfrm>
            <a:off x="2819400" y="1348755"/>
            <a:ext cx="3200400" cy="5509245"/>
            <a:chOff x="3886200" y="1167688"/>
            <a:chExt cx="3200400" cy="55092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6339241-0482-4A49-AC0B-62251199E644}"/>
                </a:ext>
              </a:extLst>
            </p:cNvPr>
            <p:cNvGrpSpPr/>
            <p:nvPr/>
          </p:nvGrpSpPr>
          <p:grpSpPr>
            <a:xfrm>
              <a:off x="3886200" y="1167688"/>
              <a:ext cx="3200400" cy="5509245"/>
              <a:chOff x="1371600" y="1160761"/>
              <a:chExt cx="3200400" cy="5509245"/>
            </a:xfrm>
          </p:grpSpPr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0CC92EE7-5751-4CC8-91B6-0D7845EAA6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827"/>
              <a:stretch/>
            </p:blipFill>
            <p:spPr>
              <a:xfrm>
                <a:off x="1371600" y="1160761"/>
                <a:ext cx="3200400" cy="5509245"/>
              </a:xfrm>
              <a:prstGeom prst="rect">
                <a:avLst/>
              </a:prstGeom>
            </p:spPr>
          </p:pic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6060100-C5EF-439C-AB32-72ACD4460879}"/>
                  </a:ext>
                </a:extLst>
              </p:cNvPr>
              <p:cNvSpPr/>
              <p:nvPr/>
            </p:nvSpPr>
            <p:spPr>
              <a:xfrm>
                <a:off x="1714500" y="3995526"/>
                <a:ext cx="2514600" cy="1262274"/>
              </a:xfrm>
              <a:prstGeom prst="roundRect">
                <a:avLst/>
              </a:prstGeom>
              <a:solidFill>
                <a:srgbClr val="825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3" name="TextBox 5">
              <a:extLst>
                <a:ext uri="{FF2B5EF4-FFF2-40B4-BE49-F238E27FC236}">
                  <a16:creationId xmlns:a16="http://schemas.microsoft.com/office/drawing/2014/main" id="{5DF9F5BD-A1B9-4DB0-A162-86A021B04D13}"/>
                </a:ext>
              </a:extLst>
            </p:cNvPr>
            <p:cNvSpPr txBox="1"/>
            <p:nvPr/>
          </p:nvSpPr>
          <p:spPr>
            <a:xfrm>
              <a:off x="4263736" y="5486400"/>
              <a:ext cx="2514600" cy="8617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Bảy nghìn hai trăm mét khối</a:t>
              </a:r>
            </a:p>
          </p:txBody>
        </p:sp>
      </p:grp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F430214-F3EC-455D-9E44-BF8C7D11E2CC}"/>
              </a:ext>
            </a:extLst>
          </p:cNvPr>
          <p:cNvSpPr/>
          <p:nvPr/>
        </p:nvSpPr>
        <p:spPr>
          <a:xfrm>
            <a:off x="3448050" y="3800854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Text Box 2">
            <a:extLst>
              <a:ext uri="{FF2B5EF4-FFF2-40B4-BE49-F238E27FC236}">
                <a16:creationId xmlns:a16="http://schemas.microsoft.com/office/drawing/2014/main" id="{88D6F4ED-B4F6-450C-86CD-D4DB11DE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491" y="4277393"/>
            <a:ext cx="1866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7 200 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352047" y="97397"/>
            <a:ext cx="9925554" cy="1077218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10"/>
              <a:ext cx="3704791" cy="15782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73A7D8-E19F-4328-9BA7-5DB091A299C8}"/>
              </a:ext>
            </a:extLst>
          </p:cNvPr>
          <p:cNvGrpSpPr/>
          <p:nvPr/>
        </p:nvGrpSpPr>
        <p:grpSpPr>
          <a:xfrm>
            <a:off x="7149285" y="1135976"/>
            <a:ext cx="3200400" cy="5706978"/>
            <a:chOff x="7149285" y="1135976"/>
            <a:chExt cx="2889158" cy="5706978"/>
          </a:xfrm>
        </p:grpSpPr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B19E3D9D-E8F6-4687-BFD3-C648334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149285" y="1135976"/>
              <a:ext cx="2889158" cy="57069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F2DE2A-A3E5-4B8C-8BC3-FDF875BD18DE}"/>
                </a:ext>
              </a:extLst>
            </p:cNvPr>
            <p:cNvSpPr/>
            <p:nvPr/>
          </p:nvSpPr>
          <p:spPr>
            <a:xfrm>
              <a:off x="7620000" y="4277392"/>
              <a:ext cx="1905000" cy="983345"/>
            </a:xfrm>
            <a:prstGeom prst="rect">
              <a:avLst/>
            </a:prstGeom>
            <a:solidFill>
              <a:srgbClr val="FFEE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647650" y="5502170"/>
            <a:ext cx="226463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Bốn trăm mét khối</a:t>
            </a: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11419" y="3722883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572" y="4226136"/>
            <a:ext cx="1532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kumimoji="1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6110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7C979DE-514E-4E89-86B5-CBD2AF33B66F}"/>
              </a:ext>
            </a:extLst>
          </p:cNvPr>
          <p:cNvGrpSpPr/>
          <p:nvPr/>
        </p:nvGrpSpPr>
        <p:grpSpPr>
          <a:xfrm>
            <a:off x="6678247" y="1005474"/>
            <a:ext cx="3933096" cy="5852526"/>
            <a:chOff x="6665487" y="1013525"/>
            <a:chExt cx="3933096" cy="5829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1D43A7-250D-42E9-B67E-531D96776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9" t="7122" r="38006" b="13330"/>
            <a:stretch/>
          </p:blipFill>
          <p:spPr>
            <a:xfrm>
              <a:off x="6665487" y="1013525"/>
              <a:ext cx="3933096" cy="5829430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CC54821-9682-4C92-A65C-DE8631F13E6C}"/>
                </a:ext>
              </a:extLst>
            </p:cNvPr>
            <p:cNvSpPr/>
            <p:nvPr/>
          </p:nvSpPr>
          <p:spPr>
            <a:xfrm>
              <a:off x="7472717" y="4224377"/>
              <a:ext cx="2817569" cy="1233701"/>
            </a:xfrm>
            <a:prstGeom prst="roundRect">
              <a:avLst>
                <a:gd name="adj" fmla="val 15274"/>
              </a:avLst>
            </a:prstGeom>
            <a:solidFill>
              <a:srgbClr val="FAC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649592" y="176891"/>
            <a:ext cx="9102292" cy="1017480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09"/>
              <a:ext cx="3704791" cy="161704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035264" y="5614189"/>
            <a:ext cx="344687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 phẩy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không năm 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mét khối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48597" y="4157548"/>
            <a:ext cx="1985711" cy="1136639"/>
          </a:xfrm>
          <a:prstGeom prst="roundRect">
            <a:avLst>
              <a:gd name="adj" fmla="val 1527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160" y="4442888"/>
            <a:ext cx="1848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0,05 </a:t>
            </a:r>
            <a:r>
              <a:rPr kumimoji="1" lang="vi-VN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6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1" lang="vi-VN" sz="36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C7D05-A1AF-4C64-B556-1C6897316970}"/>
              </a:ext>
            </a:extLst>
          </p:cNvPr>
          <p:cNvGrpSpPr/>
          <p:nvPr/>
        </p:nvGrpSpPr>
        <p:grpSpPr>
          <a:xfrm>
            <a:off x="2622040" y="1259087"/>
            <a:ext cx="3473959" cy="5583868"/>
            <a:chOff x="2622040" y="1259087"/>
            <a:chExt cx="3473959" cy="5583868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5D0A98FA-8ACE-42E1-BA52-AA80949FF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622040" y="1259087"/>
              <a:ext cx="3473959" cy="5583868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F430214-F3EC-455D-9E44-BF8C7D11E2CC}"/>
                </a:ext>
              </a:extLst>
            </p:cNvPr>
            <p:cNvSpPr/>
            <p:nvPr/>
          </p:nvSpPr>
          <p:spPr>
            <a:xfrm>
              <a:off x="3126789" y="4191000"/>
              <a:ext cx="2292058" cy="1069737"/>
            </a:xfrm>
            <a:prstGeom prst="roundRect">
              <a:avLst/>
            </a:prstGeom>
            <a:solidFill>
              <a:srgbClr val="F79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id="{7CD91D2E-D8C7-4E57-B828-643813A85273}"/>
              </a:ext>
            </a:extLst>
          </p:cNvPr>
          <p:cNvSpPr txBox="1"/>
          <p:nvPr/>
        </p:nvSpPr>
        <p:spPr>
          <a:xfrm>
            <a:off x="3126789" y="5511093"/>
            <a:ext cx="229205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phần tám mét khối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51D516-CC42-4890-9F83-DCBC7310E3CA}"/>
              </a:ext>
            </a:extLst>
          </p:cNvPr>
          <p:cNvSpPr/>
          <p:nvPr/>
        </p:nvSpPr>
        <p:spPr>
          <a:xfrm>
            <a:off x="3657600" y="4126284"/>
            <a:ext cx="1600200" cy="1069737"/>
          </a:xfrm>
          <a:prstGeom prst="round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1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1" lang="vi-VN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1" lang="vi-VN" sz="3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1" lang="vi-VN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blipFill>
                <a:blip r:embed="rId5"/>
                <a:stretch>
                  <a:fillRect r="-7937" b="-4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473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762687" y="2657203"/>
            <a:ext cx="5844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3448080" y="4092261"/>
            <a:ext cx="570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bay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4197654" y="2220923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7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5943600" y="1617495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757922-C871-48CD-9102-B4E0AE34B15B}"/>
              </a:ext>
            </a:extLst>
          </p:cNvPr>
          <p:cNvGrpSpPr/>
          <p:nvPr/>
        </p:nvGrpSpPr>
        <p:grpSpPr>
          <a:xfrm>
            <a:off x="8966145" y="2176594"/>
            <a:ext cx="2408927" cy="4077758"/>
            <a:chOff x="8966145" y="2176594"/>
            <a:chExt cx="2408927" cy="4077758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A696D0E9-9557-4B9A-86A4-7710C7F9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92C7B25C-A8F3-445A-A23D-AC1E7AD76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57" y="2570392"/>
              <a:ext cx="22926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20000" decel="2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23B0B7-E2D4-6178-C5F0-6614FCC9C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19" y="80187"/>
            <a:ext cx="3054361" cy="17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039FE-5031-3C46-CBC1-8A70A3EBC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981" y="766911"/>
            <a:ext cx="7273158" cy="3901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7760B6-2D04-5E42-3848-9C58ED2D9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49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Chọn số đo thể tích phù hợp cho mỗi chiếc hộp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9F992-1552-1044-9E0B-320803B7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205" y="1894840"/>
            <a:ext cx="8210550" cy="27432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7055C7-04D7-28E8-4625-3C388C8C6998}"/>
              </a:ext>
            </a:extLst>
          </p:cNvPr>
          <p:cNvSpPr/>
          <p:nvPr/>
        </p:nvSpPr>
        <p:spPr>
          <a:xfrm>
            <a:off x="2783840" y="564896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d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A6C669-B84C-6175-D1E2-9734EF9CF9A3}"/>
              </a:ext>
            </a:extLst>
          </p:cNvPr>
          <p:cNvSpPr/>
          <p:nvPr/>
        </p:nvSpPr>
        <p:spPr>
          <a:xfrm>
            <a:off x="5598160" y="563880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C6F7D5-16ED-E27D-9C27-27217EDA5D64}"/>
              </a:ext>
            </a:extLst>
          </p:cNvPr>
          <p:cNvSpPr/>
          <p:nvPr/>
        </p:nvSpPr>
        <p:spPr>
          <a:xfrm>
            <a:off x="8483600" y="555752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c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2807AD-0946-B933-0074-F6AAD78DEBBC}"/>
              </a:ext>
            </a:extLst>
          </p:cNvPr>
          <p:cNvCxnSpPr>
            <a:endCxn id="17" idx="0"/>
          </p:cNvCxnSpPr>
          <p:nvPr/>
        </p:nvCxnSpPr>
        <p:spPr>
          <a:xfrm>
            <a:off x="3545840" y="4541520"/>
            <a:ext cx="5882640" cy="10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AA21F4-3A29-0DF5-C3D0-77645B0F6685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728720" y="457200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1B7C33-CF42-E7B5-6550-B2810AA75C90}"/>
              </a:ext>
            </a:extLst>
          </p:cNvPr>
          <p:cNvCxnSpPr>
            <a:cxnSpLocks/>
          </p:cNvCxnSpPr>
          <p:nvPr/>
        </p:nvCxnSpPr>
        <p:spPr>
          <a:xfrm flipH="1">
            <a:off x="6614160" y="454152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a) Viết các số đo: 2,5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3 900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đề-xi-mét khối.</a:t>
            </a: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b) Viết các số đo: 4 600 dm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7 500 000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mét khối.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FB41D-AB9C-73C3-7F0E-EE93404974FC}"/>
              </a:ext>
            </a:extLst>
          </p:cNvPr>
          <p:cNvSpPr txBox="1"/>
          <p:nvPr/>
        </p:nvSpPr>
        <p:spPr>
          <a:xfrm>
            <a:off x="914400" y="3373120"/>
            <a:ext cx="1070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2,5 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2 500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900 cm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3,9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8171C-1811-AB66-3F77-D3BEB31818AB}"/>
              </a:ext>
            </a:extLst>
          </p:cNvPr>
          <p:cNvSpPr txBox="1"/>
          <p:nvPr/>
        </p:nvSpPr>
        <p:spPr>
          <a:xfrm>
            <a:off x="782320" y="4511040"/>
            <a:ext cx="1089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4 600 dm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4,6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7 500 000 cm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7,5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72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Tính</a:t>
            </a:r>
            <a:endParaRPr lang="en-US" sz="48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7" y="340051"/>
            <a:ext cx="1493649" cy="1774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B886D6-DF97-D503-2023-18944ACC91E8}"/>
              </a:ext>
            </a:extLst>
          </p:cNvPr>
          <p:cNvSpPr txBox="1"/>
          <p:nvPr/>
        </p:nvSpPr>
        <p:spPr>
          <a:xfrm>
            <a:off x="833120" y="1828800"/>
            <a:ext cx="1032256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+ 6,05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8,5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0,5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510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1 875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D17E2-42FB-DFE8-24B5-3A02B77B4FE7}"/>
              </a:ext>
            </a:extLst>
          </p:cNvPr>
          <p:cNvSpPr txBox="1"/>
          <p:nvPr/>
        </p:nvSpPr>
        <p:spPr>
          <a:xfrm>
            <a:off x="4795520" y="20320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9,55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C3EA6-7455-FB79-6720-6E9C4EEB7F93}"/>
              </a:ext>
            </a:extLst>
          </p:cNvPr>
          <p:cNvSpPr txBox="1"/>
          <p:nvPr/>
        </p:nvSpPr>
        <p:spPr>
          <a:xfrm>
            <a:off x="4765040" y="28448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490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DF745-31E1-5BAD-C7A2-27FEB667FAA7}"/>
              </a:ext>
            </a:extLst>
          </p:cNvPr>
          <p:cNvSpPr txBox="1"/>
          <p:nvPr/>
        </p:nvSpPr>
        <p:spPr>
          <a:xfrm>
            <a:off x="9845040" y="197104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4,25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26501-D3DB-207F-D5F6-49DAF1B328A0}"/>
              </a:ext>
            </a:extLst>
          </p:cNvPr>
          <p:cNvSpPr txBox="1"/>
          <p:nvPr/>
        </p:nvSpPr>
        <p:spPr>
          <a:xfrm>
            <a:off x="9672320" y="277368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375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giá nước sinh hoạt được tính theo các mức sử dụng như sau: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2C8B5-F193-BD34-60AF-0102AF8BC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85" y="1966595"/>
            <a:ext cx="8058150" cy="215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A94A4-FA3F-7F1E-9175-08831D156C3B}"/>
              </a:ext>
            </a:extLst>
          </p:cNvPr>
          <p:cNvSpPr txBox="1"/>
          <p:nvPr/>
        </p:nvSpPr>
        <p:spPr>
          <a:xfrm>
            <a:off x="873760" y="4165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gia đình sử dụng 12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 thì 10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đầu tiên được tính với giá 5 973 đồng cho 1 m3 nước và 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được tính với giá 7 052 đồng cho 1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tháng trước nhà Việt sử dụng hết 15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hoạt. Hãy giúp Việt tính số tiền sử dụng nước sinh hoạt trong tháng đó.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0A6E5A-D005-C299-00BD-7424E951704B}"/>
              </a:ext>
            </a:extLst>
          </p:cNvPr>
          <p:cNvSpPr txBox="1"/>
          <p:nvPr/>
        </p:nvSpPr>
        <p:spPr>
          <a:xfrm>
            <a:off x="955040" y="1137920"/>
            <a:ext cx="1031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10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nước sinh hoạt đầu tiên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5 973 × 10 = 59 730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5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7 052 × 5 = 35 260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tiền sử dụng nước sinh hoạt trong tháng đó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59 730 + 35 260 = 94 990 (đồng)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94 990 đồng.</a:t>
            </a:r>
          </a:p>
        </p:txBody>
      </p:sp>
    </p:spTree>
    <p:extLst>
      <p:ext uri="{BB962C8B-B14F-4D97-AF65-F5344CB8AC3E}">
        <p14:creationId xmlns:p14="http://schemas.microsoft.com/office/powerpoint/2010/main" val="16817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287</Words>
  <Application>Microsoft Office PowerPoint</Application>
  <PresentationFormat>Widescreen</PresentationFormat>
  <Paragraphs>49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Abel</vt:lpstr>
      <vt:lpstr>Arial</vt:lpstr>
      <vt:lpstr>Bellota Text</vt:lpstr>
      <vt:lpstr>Calibri</vt:lpstr>
      <vt:lpstr>Calibri Light</vt:lpstr>
      <vt:lpstr>Cambria</vt:lpstr>
      <vt:lpstr>Cambria Math</vt:lpstr>
      <vt:lpstr>等线</vt:lpstr>
      <vt:lpstr>Didact Gothic</vt:lpstr>
      <vt:lpstr>Odibee Sans</vt:lpstr>
      <vt:lpstr>Roboto Condensed</vt:lpstr>
      <vt:lpstr>字魂105号-简雅黑</vt:lpstr>
      <vt:lpstr>Office Theme</vt:lpstr>
      <vt:lpstr>Custom Design</vt:lpstr>
      <vt:lpstr>End of the School Year by Slidesgo</vt:lpstr>
      <vt:lpstr>5_End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Techsi.vn</cp:lastModifiedBy>
  <cp:revision>40</cp:revision>
  <dcterms:created xsi:type="dcterms:W3CDTF">2022-08-23T00:31:44Z</dcterms:created>
  <dcterms:modified xsi:type="dcterms:W3CDTF">2025-02-25T07:46:41Z</dcterms:modified>
  <cp:category>HTTA2</cp:category>
  <cp:version>HTTA2</cp:version>
</cp:coreProperties>
</file>