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91" r:id="rId4"/>
    <p:sldId id="260" r:id="rId5"/>
    <p:sldId id="292" r:id="rId6"/>
    <p:sldId id="263" r:id="rId7"/>
    <p:sldId id="268" r:id="rId8"/>
    <p:sldId id="277" r:id="rId9"/>
    <p:sldId id="264" r:id="rId1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81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5446-922E-4EB1-833A-F6C49C894670}" type="datetimeFigureOut">
              <a:rPr lang="en-US" smtClean="0"/>
              <a:t>2/11/2026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5A8C3-FED3-4341-823A-1D64037FB894}" type="slidenum">
              <a:rPr lang="en-US" smtClean="0"/>
              <a:t>‹#›</a:t>
            </a:fld>
            <a:endParaRPr lang="en-US"/>
          </a:p>
        </p:txBody>
      </p:sp>
    </p:spTree>
    <p:extLst>
      <p:ext uri="{BB962C8B-B14F-4D97-AF65-F5344CB8AC3E}">
        <p14:creationId xmlns:p14="http://schemas.microsoft.com/office/powerpoint/2010/main" val="266004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Calibri" panose="020F0502020204030204" pitchFamily="34" charset="0"/>
              </a:rPr>
              <a:t>Bệnh tả ở người là một bệnh truyền nhiễm cấp tính xảy ra ở đường tiêu hoá, do vi khuẩn Vibrio cholerea gây ra. Tiết học hôm nay các con sẽ được tìm hiểu về dấu hiệu, nguyên nhân và cách phòng tránh căn bệnh nguy hiểm này.</a:t>
            </a:r>
            <a:endParaRPr lang="en-US" dirty="0"/>
          </a:p>
        </p:txBody>
      </p:sp>
      <p:sp>
        <p:nvSpPr>
          <p:cNvPr id="4" name="Slide Number Placeholder 3"/>
          <p:cNvSpPr>
            <a:spLocks noGrp="1"/>
          </p:cNvSpPr>
          <p:nvPr>
            <p:ph type="sldNum" sz="quarter" idx="5"/>
          </p:nvPr>
        </p:nvSpPr>
        <p:spPr/>
        <p:txBody>
          <a:bodyPr/>
          <a:lstStyle/>
          <a:p>
            <a:fld id="{B605A8C3-FED3-4341-823A-1D64037FB894}" type="slidenum">
              <a:rPr lang="en-US" smtClean="0"/>
              <a:t>1</a:t>
            </a:fld>
            <a:endParaRPr lang="en-US"/>
          </a:p>
        </p:txBody>
      </p:sp>
    </p:spTree>
    <p:extLst>
      <p:ext uri="{BB962C8B-B14F-4D97-AF65-F5344CB8AC3E}">
        <p14:creationId xmlns:p14="http://schemas.microsoft.com/office/powerpoint/2010/main" val="14843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962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6298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9111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91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636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70727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1555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9890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603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8996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0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CD845D7-B56E-CD0D-936A-EB632D7CE4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266700"/>
            <a:ext cx="2380953" cy="2380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649B6902-1520-A4FA-2C51-A6D4D65F66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26857"/>
            <a:ext cx="2457152" cy="2457152"/>
          </a:xfrm>
          <a:prstGeom prst="rect">
            <a:avLst/>
          </a:prstGeom>
        </p:spPr>
      </p:pic>
    </p:spTree>
    <p:extLst>
      <p:ext uri="{BB962C8B-B14F-4D97-AF65-F5344CB8AC3E}">
        <p14:creationId xmlns:p14="http://schemas.microsoft.com/office/powerpoint/2010/main" val="3966556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5.svg"/><Relationship Id="rId18" Type="http://schemas.openxmlformats.org/officeDocument/2006/relationships/image" Target="../media/image10.png"/><Relationship Id="rId26" Type="http://schemas.openxmlformats.org/officeDocument/2006/relationships/image" Target="../media/image1.png"/><Relationship Id="rId3" Type="http://schemas.openxmlformats.org/officeDocument/2006/relationships/image" Target="../media/image2.jpeg"/><Relationship Id="rId21" Type="http://schemas.openxmlformats.org/officeDocument/2006/relationships/image" Target="../media/image9.svg"/><Relationship Id="rId7" Type="http://schemas.openxmlformats.org/officeDocument/2006/relationships/image" Target="../media/image23.svg"/><Relationship Id="rId12" Type="http://schemas.openxmlformats.org/officeDocument/2006/relationships/image" Target="../media/image7.png"/><Relationship Id="rId17" Type="http://schemas.openxmlformats.org/officeDocument/2006/relationships/image" Target="../media/image29.svg"/><Relationship Id="rId25"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7.svg"/><Relationship Id="rId24" Type="http://schemas.openxmlformats.org/officeDocument/2006/relationships/image" Target="../media/image13.png"/><Relationship Id="rId5" Type="http://schemas.openxmlformats.org/officeDocument/2006/relationships/image" Target="../media/image21.svg"/><Relationship Id="rId15" Type="http://schemas.openxmlformats.org/officeDocument/2006/relationships/image" Target="../media/image27.svg"/><Relationship Id="rId23" Type="http://schemas.openxmlformats.org/officeDocument/2006/relationships/image" Target="../media/image33.svg"/><Relationship Id="rId10" Type="http://schemas.openxmlformats.org/officeDocument/2006/relationships/image" Target="../media/image6.png"/><Relationship Id="rId19" Type="http://schemas.openxmlformats.org/officeDocument/2006/relationships/image" Target="../media/image31.svg"/><Relationship Id="rId4" Type="http://schemas.openxmlformats.org/officeDocument/2006/relationships/image" Target="../media/image3.png"/><Relationship Id="rId9" Type="http://schemas.openxmlformats.org/officeDocument/2006/relationships/image" Target="../media/image5.svg"/><Relationship Id="rId14" Type="http://schemas.openxmlformats.org/officeDocument/2006/relationships/image" Target="../media/image8.png"/><Relationship Id="rId22"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43.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1028700" y="2951608"/>
            <a:ext cx="16230600" cy="4383784"/>
            <a:chOff x="0" y="0"/>
            <a:chExt cx="4274726" cy="1154577"/>
          </a:xfrm>
        </p:grpSpPr>
        <p:sp>
          <p:nvSpPr>
            <p:cNvPr id="4" name="Freeform 4"/>
            <p:cNvSpPr/>
            <p:nvPr/>
          </p:nvSpPr>
          <p:spPr>
            <a:xfrm>
              <a:off x="0" y="0"/>
              <a:ext cx="4274726" cy="1154577"/>
            </a:xfrm>
            <a:custGeom>
              <a:avLst/>
              <a:gdLst/>
              <a:ahLst/>
              <a:cxnLst/>
              <a:rect l="l" t="t" r="r" b="b"/>
              <a:pathLst>
                <a:path w="4274726" h="1154577">
                  <a:moveTo>
                    <a:pt x="24327" y="0"/>
                  </a:moveTo>
                  <a:lnTo>
                    <a:pt x="4250399" y="0"/>
                  </a:lnTo>
                  <a:cubicBezTo>
                    <a:pt x="4263834" y="0"/>
                    <a:pt x="4274726" y="10891"/>
                    <a:pt x="4274726" y="24327"/>
                  </a:cubicBezTo>
                  <a:lnTo>
                    <a:pt x="4274726" y="1130250"/>
                  </a:lnTo>
                  <a:cubicBezTo>
                    <a:pt x="4274726" y="1136702"/>
                    <a:pt x="4272163" y="1142889"/>
                    <a:pt x="4267601" y="1147452"/>
                  </a:cubicBezTo>
                  <a:cubicBezTo>
                    <a:pt x="4263039" y="1152014"/>
                    <a:pt x="4256851" y="1154577"/>
                    <a:pt x="4250399" y="1154577"/>
                  </a:cubicBezTo>
                  <a:lnTo>
                    <a:pt x="24327" y="1154577"/>
                  </a:lnTo>
                  <a:cubicBezTo>
                    <a:pt x="10891" y="1154577"/>
                    <a:pt x="0" y="1143685"/>
                    <a:pt x="0" y="1130250"/>
                  </a:cubicBezTo>
                  <a:lnTo>
                    <a:pt x="0" y="24327"/>
                  </a:lnTo>
                  <a:cubicBezTo>
                    <a:pt x="0" y="10891"/>
                    <a:pt x="10891" y="0"/>
                    <a:pt x="24327"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4274726"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98728" y="1676537"/>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7" name="Freeform 7"/>
          <p:cNvSpPr/>
          <p:nvPr/>
        </p:nvSpPr>
        <p:spPr>
          <a:xfrm rot="2508841">
            <a:off x="-1460191" y="41655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rot="-1053958">
            <a:off x="14364089" y="-2274"/>
            <a:ext cx="2581436" cy="2478178"/>
          </a:xfrm>
          <a:custGeom>
            <a:avLst/>
            <a:gdLst/>
            <a:ahLst/>
            <a:cxnLst/>
            <a:rect l="l" t="t" r="r" b="b"/>
            <a:pathLst>
              <a:path w="2581436" h="2478178">
                <a:moveTo>
                  <a:pt x="0" y="0"/>
                </a:moveTo>
                <a:lnTo>
                  <a:pt x="2581435" y="0"/>
                </a:lnTo>
                <a:lnTo>
                  <a:pt x="2581435" y="2478179"/>
                </a:lnTo>
                <a:lnTo>
                  <a:pt x="0" y="247817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0" name="Freeform 10"/>
          <p:cNvSpPr/>
          <p:nvPr/>
        </p:nvSpPr>
        <p:spPr>
          <a:xfrm rot="1339956" flipH="1">
            <a:off x="-585671" y="6361745"/>
            <a:ext cx="2796913" cy="4585103"/>
          </a:xfrm>
          <a:custGeom>
            <a:avLst/>
            <a:gdLst/>
            <a:ahLst/>
            <a:cxnLst/>
            <a:rect l="l" t="t" r="r" b="b"/>
            <a:pathLst>
              <a:path w="2796913" h="4585103">
                <a:moveTo>
                  <a:pt x="2796913" y="0"/>
                </a:moveTo>
                <a:lnTo>
                  <a:pt x="0" y="0"/>
                </a:lnTo>
                <a:lnTo>
                  <a:pt x="0" y="4585103"/>
                </a:lnTo>
                <a:lnTo>
                  <a:pt x="2796913" y="4585103"/>
                </a:lnTo>
                <a:lnTo>
                  <a:pt x="2796913"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1" name="Freeform 11"/>
          <p:cNvSpPr/>
          <p:nvPr/>
        </p:nvSpPr>
        <p:spPr>
          <a:xfrm rot="-10378117">
            <a:off x="6060255" y="-785462"/>
            <a:ext cx="4242787" cy="4374007"/>
          </a:xfrm>
          <a:custGeom>
            <a:avLst/>
            <a:gdLst/>
            <a:ahLst/>
            <a:cxnLst/>
            <a:rect l="l" t="t" r="r" b="b"/>
            <a:pathLst>
              <a:path w="4242787" h="4374007">
                <a:moveTo>
                  <a:pt x="0" y="0"/>
                </a:moveTo>
                <a:lnTo>
                  <a:pt x="4242787" y="0"/>
                </a:lnTo>
                <a:lnTo>
                  <a:pt x="4242787" y="4374007"/>
                </a:lnTo>
                <a:lnTo>
                  <a:pt x="0" y="437400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13" name="Freeform 13"/>
          <p:cNvSpPr/>
          <p:nvPr/>
        </p:nvSpPr>
        <p:spPr>
          <a:xfrm>
            <a:off x="2741778" y="-202919"/>
            <a:ext cx="3421124" cy="3010589"/>
          </a:xfrm>
          <a:custGeom>
            <a:avLst/>
            <a:gdLst/>
            <a:ahLst/>
            <a:cxnLst/>
            <a:rect l="l" t="t" r="r" b="b"/>
            <a:pathLst>
              <a:path w="3421124" h="3010589">
                <a:moveTo>
                  <a:pt x="0" y="0"/>
                </a:moveTo>
                <a:lnTo>
                  <a:pt x="3421124" y="0"/>
                </a:lnTo>
                <a:lnTo>
                  <a:pt x="3421124" y="3010589"/>
                </a:lnTo>
                <a:lnTo>
                  <a:pt x="0" y="3010589"/>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14" name="Freeform 14"/>
          <p:cNvSpPr/>
          <p:nvPr/>
        </p:nvSpPr>
        <p:spPr>
          <a:xfrm>
            <a:off x="9942506"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txBody>
          <a:bodyPr/>
          <a:lstStyle/>
          <a:p>
            <a:endParaRPr lang="en-US"/>
          </a:p>
        </p:txBody>
      </p:sp>
      <p:sp>
        <p:nvSpPr>
          <p:cNvPr id="15" name="Freeform 15"/>
          <p:cNvSpPr/>
          <p:nvPr/>
        </p:nvSpPr>
        <p:spPr>
          <a:xfrm>
            <a:off x="2001045" y="7696486"/>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id="{F37C8BE4-72FB-1F3D-EE90-B311D060AFCF}"/>
              </a:ext>
            </a:extLst>
          </p:cNvPr>
          <p:cNvPicPr>
            <a:picLocks noChangeAspect="1"/>
          </p:cNvPicPr>
          <p:nvPr/>
        </p:nvPicPr>
        <p:blipFill>
          <a:blip r:embed="rId24"/>
          <a:stretch>
            <a:fillRect/>
          </a:stretch>
        </p:blipFill>
        <p:spPr>
          <a:xfrm>
            <a:off x="1828800" y="3543300"/>
            <a:ext cx="14412193" cy="3133616"/>
          </a:xfrm>
          <a:prstGeom prst="rect">
            <a:avLst/>
          </a:prstGeom>
        </p:spPr>
      </p:pic>
      <p:pic>
        <p:nvPicPr>
          <p:cNvPr id="24" name="Picture 23">
            <a:extLst>
              <a:ext uri="{FF2B5EF4-FFF2-40B4-BE49-F238E27FC236}">
                <a16:creationId xmlns:a16="http://schemas.microsoft.com/office/drawing/2014/main" id="{5D63415B-0837-3C20-0A4B-22EB6CA90F88}"/>
              </a:ext>
            </a:extLst>
          </p:cNvPr>
          <p:cNvPicPr>
            <a:picLocks noChangeAspect="1"/>
          </p:cNvPicPr>
          <p:nvPr/>
        </p:nvPicPr>
        <p:blipFill>
          <a:blip r:embed="rId25"/>
          <a:stretch>
            <a:fillRect/>
          </a:stretch>
        </p:blipFill>
        <p:spPr>
          <a:xfrm>
            <a:off x="6553200" y="876300"/>
            <a:ext cx="4895512" cy="1969179"/>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id="{1421AA15-57C3-82B8-6F54-0D1C925822F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163800" y="7658100"/>
            <a:ext cx="2380953" cy="2380953"/>
          </a:xfrm>
          <a:prstGeom prst="rect">
            <a:avLst/>
          </a:prstGeom>
        </p:spPr>
      </p:pic>
      <p:sp>
        <p:nvSpPr>
          <p:cNvPr id="16" name="TextBox 15">
            <a:extLst>
              <a:ext uri="{FF2B5EF4-FFF2-40B4-BE49-F238E27FC236}">
                <a16:creationId xmlns:a16="http://schemas.microsoft.com/office/drawing/2014/main" id="{3955066A-552D-AC5F-782C-9B0C3C445D1D}"/>
              </a:ext>
            </a:extLst>
          </p:cNvPr>
          <p:cNvSpPr txBox="1"/>
          <p:nvPr/>
        </p:nvSpPr>
        <p:spPr>
          <a:xfrm>
            <a:off x="7391400" y="6286500"/>
            <a:ext cx="3505200" cy="1015663"/>
          </a:xfrm>
          <a:prstGeom prst="rect">
            <a:avLst/>
          </a:prstGeom>
          <a:noFill/>
        </p:spPr>
        <p:txBody>
          <a:bodyPr wrap="square" rtlCol="0">
            <a:spAutoFit/>
          </a:bodyPr>
          <a:lstStyle/>
          <a:p>
            <a:r>
              <a:rPr lang="en-US" sz="6000" b="1" dirty="0">
                <a:solidFill>
                  <a:srgbClr val="FF0000"/>
                </a:solidFill>
                <a:latin typeface="Cambria" panose="02040503050406030204" pitchFamily="18" charset="0"/>
                <a:ea typeface="Cambria" panose="02040503050406030204" pitchFamily="18" charset="0"/>
              </a:rPr>
              <a:t>(</a:t>
            </a:r>
            <a:r>
              <a:rPr lang="en-US" sz="6000" b="1" dirty="0" err="1">
                <a:solidFill>
                  <a:srgbClr val="FF0000"/>
                </a:solidFill>
                <a:latin typeface="Cambria" panose="02040503050406030204" pitchFamily="18" charset="0"/>
                <a:ea typeface="Cambria" panose="02040503050406030204" pitchFamily="18" charset="0"/>
              </a:rPr>
              <a:t>Tiết</a:t>
            </a:r>
            <a:r>
              <a:rPr lang="en-US" sz="6000" b="1" dirty="0">
                <a:solidFill>
                  <a:srgbClr val="FF0000"/>
                </a:solidFill>
                <a:latin typeface="Cambria" panose="02040503050406030204" pitchFamily="18" charset="0"/>
                <a:ea typeface="Cambria" panose="02040503050406030204" pitchFamily="18" charset="0"/>
              </a:rPr>
              <a: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p:cNvGrpSpPr/>
          <p:nvPr/>
        </p:nvGrpSpPr>
        <p:grpSpPr>
          <a:xfrm>
            <a:off x="1066800" y="800100"/>
            <a:ext cx="15392400" cy="8534400"/>
            <a:chOff x="0" y="0"/>
            <a:chExt cx="1688991" cy="812800"/>
          </a:xfrm>
        </p:grpSpPr>
        <p:sp>
          <p:nvSpPr>
            <p:cNvPr id="7" name="Freeform 7"/>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38100"/>
              <a:ext cx="1688991"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 name="TextBox 2">
            <a:extLst>
              <a:ext uri="{FF2B5EF4-FFF2-40B4-BE49-F238E27FC236}">
                <a16:creationId xmlns:a16="http://schemas.microsoft.com/office/drawing/2014/main" id="{580358D6-5332-1EB1-405A-C689853A938D}"/>
              </a:ext>
            </a:extLst>
          </p:cNvPr>
          <p:cNvSpPr txBox="1"/>
          <p:nvPr/>
        </p:nvSpPr>
        <p:spPr>
          <a:xfrm>
            <a:off x="2057400" y="1333500"/>
            <a:ext cx="13487400" cy="7478970"/>
          </a:xfrm>
          <a:prstGeom prst="rect">
            <a:avLst/>
          </a:prstGeom>
          <a:noFill/>
        </p:spPr>
        <p:txBody>
          <a:bodyPr wrap="square" rtlCol="0">
            <a:spAutoFit/>
          </a:bodyPr>
          <a:lstStyle/>
          <a:p>
            <a:pPr lvl="0" algn="just"/>
            <a:r>
              <a:rPr lang="vi-VN" sz="8000" dirty="0">
                <a:solidFill>
                  <a:prstClr val="white"/>
                </a:solidFill>
                <a:latin typeface="Cambria" panose="02040503050406030204" pitchFamily="18" charset="0"/>
                <a:ea typeface="Cambria" panose="02040503050406030204" pitchFamily="18" charset="0"/>
              </a:rPr>
              <a:t>Bệnh tả do vi khuẩn tả gây ra. Bệnh lây qua đường tiêu hoá. Ban đầu, người bệnh có biểu hiện đầy bụng, sôi bụng, sau đó là đi ngoài, nôn nhiều gây mất nước, mệt lả.</a:t>
            </a:r>
          </a:p>
        </p:txBody>
      </p:sp>
    </p:spTree>
    <p:extLst>
      <p:ext uri="{BB962C8B-B14F-4D97-AF65-F5344CB8AC3E}">
        <p14:creationId xmlns:p14="http://schemas.microsoft.com/office/powerpoint/2010/main" val="5577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2137363" cy="1799167"/>
            </a:xfrm>
            <a:prstGeom prst="rect">
              <a:avLst/>
            </a:prstGeom>
          </p:spPr>
          <p:txBody>
            <a:bodyPr lIns="50800" tIns="50800" rIns="50800" bIns="50800" rtlCol="0" anchor="ctr"/>
            <a:lstStyle/>
            <a:p>
              <a:pPr algn="ctr">
                <a:lnSpc>
                  <a:spcPts val="2659"/>
                </a:lnSpc>
                <a:spcBef>
                  <a:spcPct val="0"/>
                </a:spcBef>
              </a:pPr>
              <a:endParaRPr/>
            </a:p>
          </p:txBody>
        </p:sp>
      </p:grpSp>
      <p:sp>
        <p:nvSpPr>
          <p:cNvPr id="25" name="TextBox 24">
            <a:extLst>
              <a:ext uri="{FF2B5EF4-FFF2-40B4-BE49-F238E27FC236}">
                <a16:creationId xmlns:a16="http://schemas.microsoft.com/office/drawing/2014/main" id="{0F4BF985-5A60-5E4E-EDFC-F621FB5CE1B5}"/>
              </a:ext>
            </a:extLst>
          </p:cNvPr>
          <p:cNvSpPr txBox="1"/>
          <p:nvPr/>
        </p:nvSpPr>
        <p:spPr>
          <a:xfrm>
            <a:off x="1066800" y="495300"/>
            <a:ext cx="16002000" cy="1754326"/>
          </a:xfrm>
          <a:prstGeom prst="rect">
            <a:avLst/>
          </a:prstGeom>
          <a:noFill/>
        </p:spPr>
        <p:txBody>
          <a:bodyPr wrap="square" rtlCol="0">
            <a:spAutoFit/>
          </a:bodyPr>
          <a:lstStyle/>
          <a:p>
            <a:r>
              <a:rPr lang="vi-VN" sz="5400" b="1" dirty="0">
                <a:latin typeface="Cambria" panose="02040503050406030204" pitchFamily="18" charset="0"/>
                <a:ea typeface="Cambria" panose="02040503050406030204" pitchFamily="18" charset="0"/>
              </a:rPr>
              <a:t>Quan sát hình 5 và cho biết người mắc bệnh tả có những dấu hiệu gì?</a:t>
            </a:r>
            <a:endParaRPr lang="en-US" sz="54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EE2D8015-4321-8318-35F1-2EA1DDECCA62}"/>
              </a:ext>
            </a:extLst>
          </p:cNvPr>
          <p:cNvPicPr>
            <a:picLocks noChangeAspect="1"/>
          </p:cNvPicPr>
          <p:nvPr/>
        </p:nvPicPr>
        <p:blipFill>
          <a:blip r:embed="rId3"/>
          <a:stretch>
            <a:fillRect/>
          </a:stretch>
        </p:blipFill>
        <p:spPr>
          <a:xfrm>
            <a:off x="4190999" y="2933700"/>
            <a:ext cx="10280705" cy="6934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609600" y="342900"/>
            <a:ext cx="16725900" cy="2057400"/>
            <a:chOff x="0" y="0"/>
            <a:chExt cx="2137363" cy="1761067"/>
          </a:xfrm>
        </p:grpSpPr>
        <p:sp>
          <p:nvSpPr>
            <p:cNvPr id="4" name="Freeform 4"/>
            <p:cNvSpPr/>
            <p:nvPr/>
          </p:nvSpPr>
          <p:spPr>
            <a:xfrm>
              <a:off x="0" y="0"/>
              <a:ext cx="2137363" cy="1761067"/>
            </a:xfrm>
            <a:custGeom>
              <a:avLst/>
              <a:gdLst/>
              <a:ahLst/>
              <a:cxnLst/>
              <a:rect l="l" t="t" r="r" b="b"/>
              <a:pathLst>
                <a:path w="2137363" h="1761067">
                  <a:moveTo>
                    <a:pt x="48654" y="0"/>
                  </a:moveTo>
                  <a:lnTo>
                    <a:pt x="2088710" y="0"/>
                  </a:lnTo>
                  <a:cubicBezTo>
                    <a:pt x="2115580" y="0"/>
                    <a:pt x="2137363" y="21783"/>
                    <a:pt x="2137363" y="48654"/>
                  </a:cubicBezTo>
                  <a:lnTo>
                    <a:pt x="2137363" y="1712413"/>
                  </a:lnTo>
                  <a:cubicBezTo>
                    <a:pt x="2137363" y="1739284"/>
                    <a:pt x="2115580" y="1761067"/>
                    <a:pt x="2088710" y="1761067"/>
                  </a:cubicBezTo>
                  <a:lnTo>
                    <a:pt x="48654" y="1761067"/>
                  </a:lnTo>
                  <a:cubicBezTo>
                    <a:pt x="21783" y="1761067"/>
                    <a:pt x="0" y="1739284"/>
                    <a:pt x="0" y="1712413"/>
                  </a:cubicBezTo>
                  <a:lnTo>
                    <a:pt x="0" y="48654"/>
                  </a:lnTo>
                  <a:cubicBezTo>
                    <a:pt x="0" y="21783"/>
                    <a:pt x="21783" y="0"/>
                    <a:pt x="48654" y="0"/>
                  </a:cubicBezTo>
                  <a:close/>
                </a:path>
              </a:pathLst>
            </a:custGeom>
            <a:solidFill>
              <a:srgbClr val="CDC514"/>
            </a:solidFill>
            <a:ln w="142875" cap="rnd">
              <a:solidFill>
                <a:srgbClr val="FFFFFF"/>
              </a:solidFill>
              <a:prstDash val="solid"/>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38100"/>
              <a:ext cx="2137363" cy="1799167"/>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TextBox 24">
            <a:extLst>
              <a:ext uri="{FF2B5EF4-FFF2-40B4-BE49-F238E27FC236}">
                <a16:creationId xmlns:a16="http://schemas.microsoft.com/office/drawing/2014/main" id="{0F4BF985-5A60-5E4E-EDFC-F621FB5CE1B5}"/>
              </a:ext>
            </a:extLst>
          </p:cNvPr>
          <p:cNvSpPr txBox="1"/>
          <p:nvPr/>
        </p:nvSpPr>
        <p:spPr>
          <a:xfrm>
            <a:off x="1066800" y="495300"/>
            <a:ext cx="16002000" cy="1754326"/>
          </a:xfrm>
          <a:prstGeom prst="rect">
            <a:avLst/>
          </a:prstGeom>
          <a:noFill/>
        </p:spPr>
        <p:txBody>
          <a:bodyPr wrap="square" rtlCol="0">
            <a:spAutoFit/>
          </a:bodyPr>
          <a:lstStyle/>
          <a:p>
            <a:pPr lvl="0"/>
            <a:r>
              <a:rPr lang="vi-VN" sz="5400" b="1" dirty="0">
                <a:solidFill>
                  <a:prstClr val="black"/>
                </a:solidFill>
                <a:latin typeface="Cambria" panose="02040503050406030204" pitchFamily="18" charset="0"/>
                <a:ea typeface="Cambria" panose="02040503050406030204" pitchFamily="18" charset="0"/>
              </a:rPr>
              <a:t>Quan sát hình 6 và cho biết nguyên nhân gây bệnh tả.</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Picture 7">
            <a:extLst>
              <a:ext uri="{FF2B5EF4-FFF2-40B4-BE49-F238E27FC236}">
                <a16:creationId xmlns:a16="http://schemas.microsoft.com/office/drawing/2014/main" id="{C09C8EDA-7F4A-BAD2-CE0C-79EB4D6812C1}"/>
              </a:ext>
            </a:extLst>
          </p:cNvPr>
          <p:cNvPicPr>
            <a:picLocks noChangeAspect="1"/>
          </p:cNvPicPr>
          <p:nvPr/>
        </p:nvPicPr>
        <p:blipFill>
          <a:blip r:embed="rId3"/>
          <a:stretch>
            <a:fillRect/>
          </a:stretch>
        </p:blipFill>
        <p:spPr>
          <a:xfrm>
            <a:off x="1066800" y="3314700"/>
            <a:ext cx="15748434" cy="632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3461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371600" y="342900"/>
            <a:ext cx="119782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440135" y="102409"/>
              <a:ext cx="12807073" cy="115857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Khi bị nôn và đi ngoài liên tục như vậy gây nguy hiểm gì cho cơ thể?</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Cơ thể bị mất nước, mệt lả, suy kiệt, trụy tim...</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5" name="Group 4">
            <a:extLst>
              <a:ext uri="{FF2B5EF4-FFF2-40B4-BE49-F238E27FC236}">
                <a16:creationId xmlns:a16="http://schemas.microsoft.com/office/drawing/2014/main" id="{54B7A6D7-1CD9-28A1-6E80-7B5C0C991C61}"/>
              </a:ext>
            </a:extLst>
          </p:cNvPr>
          <p:cNvGrpSpPr/>
          <p:nvPr/>
        </p:nvGrpSpPr>
        <p:grpSpPr>
          <a:xfrm>
            <a:off x="1600200" y="342900"/>
            <a:ext cx="11749656" cy="2590800"/>
            <a:chOff x="0" y="0"/>
            <a:chExt cx="13837408" cy="1577677"/>
          </a:xfrm>
        </p:grpSpPr>
        <p:grpSp>
          <p:nvGrpSpPr>
            <p:cNvPr id="26" name="Group 5">
              <a:extLst>
                <a:ext uri="{FF2B5EF4-FFF2-40B4-BE49-F238E27FC236}">
                  <a16:creationId xmlns:a16="http://schemas.microsoft.com/office/drawing/2014/main" id="{34D1674C-7704-2AB2-D446-CF94DE31C3D0}"/>
                </a:ext>
              </a:extLst>
            </p:cNvPr>
            <p:cNvGrpSpPr/>
            <p:nvPr/>
          </p:nvGrpSpPr>
          <p:grpSpPr>
            <a:xfrm>
              <a:off x="0" y="0"/>
              <a:ext cx="13837408" cy="1577677"/>
              <a:chOff x="0" y="0"/>
              <a:chExt cx="3056431" cy="348480"/>
            </a:xfrm>
          </p:grpSpPr>
          <p:sp>
            <p:nvSpPr>
              <p:cNvPr id="28" name="Freeform 6">
                <a:extLst>
                  <a:ext uri="{FF2B5EF4-FFF2-40B4-BE49-F238E27FC236}">
                    <a16:creationId xmlns:a16="http://schemas.microsoft.com/office/drawing/2014/main" id="{185C467F-8411-251E-356F-5D8A980BB05A}"/>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7">
              <a:extLst>
                <a:ext uri="{FF2B5EF4-FFF2-40B4-BE49-F238E27FC236}">
                  <a16:creationId xmlns:a16="http://schemas.microsoft.com/office/drawing/2014/main" id="{59ED1DA1-3DB5-7AA7-5261-9AB196B76385}"/>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Hậu quả mà bệnh tả có thể gây ra là gì?</a:t>
              </a:r>
            </a:p>
          </p:txBody>
        </p:sp>
      </p:grpSp>
      <p:sp>
        <p:nvSpPr>
          <p:cNvPr id="29" name="Freeform 16">
            <a:extLst>
              <a:ext uri="{FF2B5EF4-FFF2-40B4-BE49-F238E27FC236}">
                <a16:creationId xmlns:a16="http://schemas.microsoft.com/office/drawing/2014/main" id="{0D5AD311-422B-7B5D-D28C-0142A711FA8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0" name="Group 2">
            <a:extLst>
              <a:ext uri="{FF2B5EF4-FFF2-40B4-BE49-F238E27FC236}">
                <a16:creationId xmlns:a16="http://schemas.microsoft.com/office/drawing/2014/main" id="{2708FA95-A566-D1BE-9FA5-156561B972CD}"/>
              </a:ext>
            </a:extLst>
          </p:cNvPr>
          <p:cNvGrpSpPr/>
          <p:nvPr/>
        </p:nvGrpSpPr>
        <p:grpSpPr>
          <a:xfrm>
            <a:off x="1066800" y="4686300"/>
            <a:ext cx="10515600" cy="4343400"/>
            <a:chOff x="0" y="0"/>
            <a:chExt cx="1098500" cy="406400"/>
          </a:xfrm>
        </p:grpSpPr>
        <p:sp>
          <p:nvSpPr>
            <p:cNvPr id="31" name="Freeform 3">
              <a:extLst>
                <a:ext uri="{FF2B5EF4-FFF2-40B4-BE49-F238E27FC236}">
                  <a16:creationId xmlns:a16="http://schemas.microsoft.com/office/drawing/2014/main" id="{A88B24DB-72ED-7651-825C-6525B7C0936F}"/>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4">
              <a:extLst>
                <a:ext uri="{FF2B5EF4-FFF2-40B4-BE49-F238E27FC236}">
                  <a16:creationId xmlns:a16="http://schemas.microsoft.com/office/drawing/2014/main" id="{230D8337-13F7-9333-E21E-AEAC6E5C8BF8}"/>
                </a:ext>
              </a:extLst>
            </p:cNvPr>
            <p:cNvSpPr txBox="1"/>
            <p:nvPr/>
          </p:nvSpPr>
          <p:spPr>
            <a:xfrm>
              <a:off x="55721" y="0"/>
              <a:ext cx="103481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Bệnh nhân có thể tử vong nếu không được chữa trị kịp thời. </a:t>
              </a:r>
              <a:endParaRPr kumimoji="0" lang="en-US" sz="13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255980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CBF1"/>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452863" y="8261621"/>
            <a:ext cx="19637069" cy="3314986"/>
            <a:chOff x="0" y="0"/>
            <a:chExt cx="2520339" cy="425465"/>
          </a:xfrm>
        </p:grpSpPr>
        <p:sp>
          <p:nvSpPr>
            <p:cNvPr id="3" name="Freeform 3"/>
            <p:cNvSpPr/>
            <p:nvPr/>
          </p:nvSpPr>
          <p:spPr>
            <a:xfrm>
              <a:off x="0" y="0"/>
              <a:ext cx="2521228" cy="428513"/>
            </a:xfrm>
            <a:custGeom>
              <a:avLst/>
              <a:gdLst/>
              <a:ahLst/>
              <a:cxnLst/>
              <a:rect l="l" t="t" r="r" b="b"/>
              <a:pathLst>
                <a:path w="2521228" h="428513">
                  <a:moveTo>
                    <a:pt x="2458998" y="423687"/>
                  </a:moveTo>
                  <a:cubicBezTo>
                    <a:pt x="2466237" y="421655"/>
                    <a:pt x="2473730" y="418607"/>
                    <a:pt x="2480334" y="414416"/>
                  </a:cubicBezTo>
                  <a:cubicBezTo>
                    <a:pt x="2473349" y="418734"/>
                    <a:pt x="2465856" y="421909"/>
                    <a:pt x="2458998" y="423687"/>
                  </a:cubicBezTo>
                  <a:close/>
                  <a:moveTo>
                    <a:pt x="2520339" y="329707"/>
                  </a:moveTo>
                  <a:cubicBezTo>
                    <a:pt x="2520085" y="341137"/>
                    <a:pt x="2519704" y="341518"/>
                    <a:pt x="2519323" y="341518"/>
                  </a:cubicBezTo>
                  <a:cubicBezTo>
                    <a:pt x="2519069" y="341518"/>
                    <a:pt x="2518942" y="341391"/>
                    <a:pt x="2518688" y="342407"/>
                  </a:cubicBezTo>
                  <a:cubicBezTo>
                    <a:pt x="2518434" y="343677"/>
                    <a:pt x="2518561" y="344820"/>
                    <a:pt x="2517926" y="352694"/>
                  </a:cubicBezTo>
                  <a:cubicBezTo>
                    <a:pt x="2518053" y="359044"/>
                    <a:pt x="2516529" y="370347"/>
                    <a:pt x="2510433" y="382285"/>
                  </a:cubicBezTo>
                  <a:cubicBezTo>
                    <a:pt x="2504464" y="394223"/>
                    <a:pt x="2493796" y="406415"/>
                    <a:pt x="2480334" y="414416"/>
                  </a:cubicBezTo>
                  <a:cubicBezTo>
                    <a:pt x="2495320" y="405526"/>
                    <a:pt x="2506877" y="390032"/>
                    <a:pt x="2511830" y="377078"/>
                  </a:cubicBezTo>
                  <a:cubicBezTo>
                    <a:pt x="2516910" y="363997"/>
                    <a:pt x="2516783" y="354599"/>
                    <a:pt x="2516148" y="355742"/>
                  </a:cubicBezTo>
                  <a:cubicBezTo>
                    <a:pt x="2514878" y="366156"/>
                    <a:pt x="2512338" y="371617"/>
                    <a:pt x="2511195" y="374792"/>
                  </a:cubicBezTo>
                  <a:cubicBezTo>
                    <a:pt x="2509925" y="377967"/>
                    <a:pt x="2509036" y="378856"/>
                    <a:pt x="2508401" y="379999"/>
                  </a:cubicBezTo>
                  <a:cubicBezTo>
                    <a:pt x="2507639" y="381269"/>
                    <a:pt x="2507004" y="382285"/>
                    <a:pt x="2505353" y="385079"/>
                  </a:cubicBezTo>
                  <a:cubicBezTo>
                    <a:pt x="2505099" y="385587"/>
                    <a:pt x="2504718" y="386222"/>
                    <a:pt x="2504337" y="386730"/>
                  </a:cubicBezTo>
                  <a:cubicBezTo>
                    <a:pt x="2504337" y="386730"/>
                    <a:pt x="2503067" y="391556"/>
                    <a:pt x="2493161" y="401208"/>
                  </a:cubicBezTo>
                  <a:lnTo>
                    <a:pt x="2492018" y="404383"/>
                  </a:lnTo>
                  <a:cubicBezTo>
                    <a:pt x="2487573" y="408828"/>
                    <a:pt x="2480588" y="413654"/>
                    <a:pt x="2473095" y="417337"/>
                  </a:cubicBezTo>
                  <a:cubicBezTo>
                    <a:pt x="2454299" y="428513"/>
                    <a:pt x="2438297" y="424703"/>
                    <a:pt x="2438297" y="424703"/>
                  </a:cubicBezTo>
                  <a:lnTo>
                    <a:pt x="2412516" y="421274"/>
                  </a:lnTo>
                  <a:lnTo>
                    <a:pt x="2405658" y="421655"/>
                  </a:lnTo>
                  <a:lnTo>
                    <a:pt x="2358795" y="418480"/>
                  </a:lnTo>
                  <a:cubicBezTo>
                    <a:pt x="2152720" y="420004"/>
                    <a:pt x="1852699" y="417972"/>
                    <a:pt x="1658004" y="417591"/>
                  </a:cubicBezTo>
                  <a:cubicBezTo>
                    <a:pt x="1572740" y="417718"/>
                    <a:pt x="1350232" y="417210"/>
                    <a:pt x="1231682" y="418480"/>
                  </a:cubicBezTo>
                  <a:lnTo>
                    <a:pt x="1237154" y="417337"/>
                  </a:lnTo>
                  <a:cubicBezTo>
                    <a:pt x="1095350" y="417591"/>
                    <a:pt x="900200" y="419369"/>
                    <a:pt x="814479" y="419750"/>
                  </a:cubicBezTo>
                  <a:lnTo>
                    <a:pt x="816759" y="419242"/>
                  </a:lnTo>
                  <a:cubicBezTo>
                    <a:pt x="759764" y="419369"/>
                    <a:pt x="610210" y="420512"/>
                    <a:pt x="628448" y="422671"/>
                  </a:cubicBezTo>
                  <a:cubicBezTo>
                    <a:pt x="490748" y="422036"/>
                    <a:pt x="514914" y="420004"/>
                    <a:pt x="340282" y="421147"/>
                  </a:cubicBezTo>
                  <a:lnTo>
                    <a:pt x="367183" y="421401"/>
                  </a:lnTo>
                  <a:cubicBezTo>
                    <a:pt x="317028" y="421401"/>
                    <a:pt x="218540" y="421528"/>
                    <a:pt x="170688" y="421528"/>
                  </a:cubicBezTo>
                  <a:cubicBezTo>
                    <a:pt x="153670" y="421528"/>
                    <a:pt x="135001" y="421401"/>
                    <a:pt x="115570" y="421401"/>
                  </a:cubicBezTo>
                  <a:cubicBezTo>
                    <a:pt x="105791" y="421401"/>
                    <a:pt x="95885" y="421401"/>
                    <a:pt x="85852" y="421274"/>
                  </a:cubicBezTo>
                  <a:cubicBezTo>
                    <a:pt x="80645" y="421147"/>
                    <a:pt x="76708" y="421401"/>
                    <a:pt x="68453" y="420893"/>
                  </a:cubicBezTo>
                  <a:cubicBezTo>
                    <a:pt x="61087" y="420004"/>
                    <a:pt x="53975" y="418226"/>
                    <a:pt x="47117" y="415432"/>
                  </a:cubicBezTo>
                  <a:cubicBezTo>
                    <a:pt x="19558" y="404256"/>
                    <a:pt x="1143" y="375681"/>
                    <a:pt x="1270" y="347614"/>
                  </a:cubicBezTo>
                  <a:cubicBezTo>
                    <a:pt x="1270" y="328183"/>
                    <a:pt x="1270" y="309768"/>
                    <a:pt x="1397" y="293131"/>
                  </a:cubicBezTo>
                  <a:cubicBezTo>
                    <a:pt x="1270" y="260111"/>
                    <a:pt x="1270" y="234203"/>
                    <a:pt x="1270" y="231963"/>
                  </a:cubicBezTo>
                  <a:lnTo>
                    <a:pt x="1651" y="232410"/>
                  </a:lnTo>
                  <a:cubicBezTo>
                    <a:pt x="508" y="227920"/>
                    <a:pt x="1778" y="222205"/>
                    <a:pt x="0" y="217626"/>
                  </a:cubicBezTo>
                  <a:cubicBezTo>
                    <a:pt x="1016" y="209105"/>
                    <a:pt x="2413" y="172368"/>
                    <a:pt x="1270" y="85090"/>
                  </a:cubicBezTo>
                  <a:cubicBezTo>
                    <a:pt x="1270" y="82423"/>
                    <a:pt x="1270" y="79756"/>
                    <a:pt x="1270" y="77470"/>
                  </a:cubicBezTo>
                  <a:cubicBezTo>
                    <a:pt x="1397" y="74168"/>
                    <a:pt x="1397" y="70993"/>
                    <a:pt x="1905" y="68199"/>
                  </a:cubicBezTo>
                  <a:cubicBezTo>
                    <a:pt x="2667" y="62357"/>
                    <a:pt x="3937" y="57404"/>
                    <a:pt x="5461" y="53340"/>
                  </a:cubicBezTo>
                  <a:cubicBezTo>
                    <a:pt x="8255" y="44958"/>
                    <a:pt x="11684" y="39878"/>
                    <a:pt x="13843" y="36322"/>
                  </a:cubicBezTo>
                  <a:cubicBezTo>
                    <a:pt x="18669" y="29210"/>
                    <a:pt x="19558" y="28448"/>
                    <a:pt x="20066" y="27559"/>
                  </a:cubicBezTo>
                  <a:cubicBezTo>
                    <a:pt x="20828" y="26670"/>
                    <a:pt x="21209" y="25527"/>
                    <a:pt x="27432" y="19939"/>
                  </a:cubicBezTo>
                  <a:cubicBezTo>
                    <a:pt x="30734" y="17399"/>
                    <a:pt x="35433" y="13462"/>
                    <a:pt x="43307" y="9779"/>
                  </a:cubicBezTo>
                  <a:cubicBezTo>
                    <a:pt x="50927" y="6096"/>
                    <a:pt x="62992" y="2159"/>
                    <a:pt x="77089" y="2286"/>
                  </a:cubicBezTo>
                  <a:cubicBezTo>
                    <a:pt x="88773" y="2286"/>
                    <a:pt x="93853" y="1397"/>
                    <a:pt x="78994" y="889"/>
                  </a:cubicBezTo>
                  <a:cubicBezTo>
                    <a:pt x="105918" y="1270"/>
                    <a:pt x="141478" y="889"/>
                    <a:pt x="167386" y="2159"/>
                  </a:cubicBezTo>
                  <a:cubicBezTo>
                    <a:pt x="683619" y="508"/>
                    <a:pt x="1874129" y="635"/>
                    <a:pt x="2370098" y="0"/>
                  </a:cubicBezTo>
                  <a:lnTo>
                    <a:pt x="2365907" y="254"/>
                  </a:lnTo>
                  <a:cubicBezTo>
                    <a:pt x="2379115" y="254"/>
                    <a:pt x="2397276" y="127"/>
                    <a:pt x="2418993" y="127"/>
                  </a:cubicBezTo>
                  <a:cubicBezTo>
                    <a:pt x="2424454" y="127"/>
                    <a:pt x="2430042" y="127"/>
                    <a:pt x="2436011" y="127"/>
                  </a:cubicBezTo>
                  <a:lnTo>
                    <a:pt x="2438297" y="127"/>
                  </a:lnTo>
                  <a:lnTo>
                    <a:pt x="2441726" y="254"/>
                  </a:lnTo>
                  <a:cubicBezTo>
                    <a:pt x="2444012" y="381"/>
                    <a:pt x="2446298" y="381"/>
                    <a:pt x="2448584" y="762"/>
                  </a:cubicBezTo>
                  <a:cubicBezTo>
                    <a:pt x="2453156" y="1270"/>
                    <a:pt x="2457855" y="2413"/>
                    <a:pt x="2462427" y="3810"/>
                  </a:cubicBezTo>
                  <a:cubicBezTo>
                    <a:pt x="2480715" y="9525"/>
                    <a:pt x="2497860" y="22860"/>
                    <a:pt x="2507893" y="41656"/>
                  </a:cubicBezTo>
                  <a:cubicBezTo>
                    <a:pt x="2512846" y="51054"/>
                    <a:pt x="2516148" y="61722"/>
                    <a:pt x="2516910" y="72771"/>
                  </a:cubicBezTo>
                  <a:cubicBezTo>
                    <a:pt x="2517291" y="79121"/>
                    <a:pt x="2517164" y="81915"/>
                    <a:pt x="2517164" y="85725"/>
                  </a:cubicBezTo>
                  <a:cubicBezTo>
                    <a:pt x="2517164" y="89408"/>
                    <a:pt x="2517164" y="93091"/>
                    <a:pt x="2517164" y="96901"/>
                  </a:cubicBezTo>
                  <a:cubicBezTo>
                    <a:pt x="2517164" y="111887"/>
                    <a:pt x="2517291" y="127254"/>
                    <a:pt x="2517291" y="143002"/>
                  </a:cubicBezTo>
                  <a:cubicBezTo>
                    <a:pt x="2517418" y="171756"/>
                    <a:pt x="2517545" y="175034"/>
                    <a:pt x="2517672" y="178313"/>
                  </a:cubicBezTo>
                  <a:cubicBezTo>
                    <a:pt x="2517926" y="191438"/>
                    <a:pt x="2518307" y="204551"/>
                    <a:pt x="2518434" y="209845"/>
                  </a:cubicBezTo>
                  <a:lnTo>
                    <a:pt x="2519704" y="211975"/>
                  </a:lnTo>
                  <a:cubicBezTo>
                    <a:pt x="2518688" y="214194"/>
                    <a:pt x="2519450" y="216274"/>
                    <a:pt x="2518688" y="219322"/>
                  </a:cubicBezTo>
                  <a:cubicBezTo>
                    <a:pt x="2518815" y="220917"/>
                    <a:pt x="2519831" y="220253"/>
                    <a:pt x="2520085" y="219501"/>
                  </a:cubicBezTo>
                  <a:cubicBezTo>
                    <a:pt x="2519323" y="222154"/>
                    <a:pt x="2520339" y="225037"/>
                    <a:pt x="2519577" y="226504"/>
                  </a:cubicBezTo>
                  <a:lnTo>
                    <a:pt x="2519196" y="226057"/>
                  </a:lnTo>
                  <a:cubicBezTo>
                    <a:pt x="2517926" y="230203"/>
                    <a:pt x="2521228" y="232614"/>
                    <a:pt x="2519831" y="273954"/>
                  </a:cubicBezTo>
                  <a:lnTo>
                    <a:pt x="2519577" y="273573"/>
                  </a:lnTo>
                  <a:cubicBezTo>
                    <a:pt x="2518688" y="292242"/>
                    <a:pt x="2519958" y="313451"/>
                    <a:pt x="2520339" y="329707"/>
                  </a:cubicBezTo>
                  <a:close/>
                  <a:moveTo>
                    <a:pt x="2477921" y="414035"/>
                  </a:moveTo>
                  <a:cubicBezTo>
                    <a:pt x="2477286" y="414416"/>
                    <a:pt x="2476778" y="414797"/>
                    <a:pt x="2476270" y="415178"/>
                  </a:cubicBezTo>
                  <a:cubicBezTo>
                    <a:pt x="2476778" y="414924"/>
                    <a:pt x="2477286" y="414797"/>
                    <a:pt x="2477794" y="414416"/>
                  </a:cubicBezTo>
                  <a:cubicBezTo>
                    <a:pt x="2477794" y="414416"/>
                    <a:pt x="2477921" y="414162"/>
                    <a:pt x="2477921" y="414035"/>
                  </a:cubicBezTo>
                  <a:close/>
                </a:path>
              </a:pathLst>
            </a:custGeom>
            <a:solidFill>
              <a:srgbClr val="682E0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p:cNvSpPr/>
          <p:nvPr/>
        </p:nvSpPr>
        <p:spPr>
          <a:xfrm>
            <a:off x="12877800" y="2247900"/>
            <a:ext cx="4248534" cy="6892902"/>
          </a:xfrm>
          <a:custGeom>
            <a:avLst/>
            <a:gdLst/>
            <a:ahLst/>
            <a:cxnLst/>
            <a:rect l="l" t="t" r="r" b="b"/>
            <a:pathLst>
              <a:path w="4248534" h="6892902">
                <a:moveTo>
                  <a:pt x="0" y="0"/>
                </a:moveTo>
                <a:lnTo>
                  <a:pt x="4248534" y="0"/>
                </a:lnTo>
                <a:lnTo>
                  <a:pt x="4248534" y="6892903"/>
                </a:lnTo>
                <a:lnTo>
                  <a:pt x="0" y="689290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flipH="1">
            <a:off x="5715000" y="0"/>
            <a:ext cx="8138042" cy="5859390"/>
          </a:xfrm>
          <a:custGeom>
            <a:avLst/>
            <a:gdLst/>
            <a:ahLst/>
            <a:cxnLst/>
            <a:rect l="l" t="t" r="r" b="b"/>
            <a:pathLst>
              <a:path w="8138042" h="5859390">
                <a:moveTo>
                  <a:pt x="8138042" y="0"/>
                </a:moveTo>
                <a:lnTo>
                  <a:pt x="0" y="0"/>
                </a:lnTo>
                <a:lnTo>
                  <a:pt x="0" y="5859390"/>
                </a:lnTo>
                <a:lnTo>
                  <a:pt x="8138042" y="5859390"/>
                </a:lnTo>
                <a:lnTo>
                  <a:pt x="8138042"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6477000" y="1333500"/>
            <a:ext cx="6629400" cy="3077766"/>
          </a:xfrm>
          <a:prstGeom prst="rect">
            <a:avLst/>
          </a:prstGeom>
        </p:spPr>
        <p:txBody>
          <a:bodyPr wrap="square" lIns="0" tIns="0" rIns="0" bIns="0" rtlCol="0" anchor="t">
            <a:spAutoFit/>
          </a:bodyPr>
          <a:lstStyle/>
          <a:p>
            <a:pPr lvl="0" algn="ctr">
              <a:lnSpc>
                <a:spcPts val="6000"/>
              </a:lnSpc>
              <a:spcBef>
                <a:spcPct val="0"/>
              </a:spcBef>
            </a:pPr>
            <a:r>
              <a:rPr lang="vi-VN" sz="5400" b="1" dirty="0">
                <a:solidFill>
                  <a:srgbClr val="000000"/>
                </a:solidFill>
                <a:latin typeface="Cambria" panose="02040503050406030204" pitchFamily="18" charset="0"/>
                <a:ea typeface="Cambria" panose="02040503050406030204" pitchFamily="18" charset="0"/>
                <a:cs typeface="Cabin Bold"/>
                <a:sym typeface="Cabin Bold"/>
              </a:rPr>
              <a:t>Kể một số nguyên nhân khác có thể làm tăng nguy cơ mắc bệnh tả.</a:t>
            </a:r>
            <a:endPar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bin Bold"/>
              <a:sym typeface="Cabin Bold"/>
            </a:endParaRPr>
          </a:p>
        </p:txBody>
      </p:sp>
      <p:sp>
        <p:nvSpPr>
          <p:cNvPr id="11" name="Freeform 11"/>
          <p:cNvSpPr/>
          <p:nvPr/>
        </p:nvSpPr>
        <p:spPr>
          <a:xfrm flipH="1">
            <a:off x="15523373" y="7062970"/>
            <a:ext cx="3999972" cy="1825442"/>
          </a:xfrm>
          <a:custGeom>
            <a:avLst/>
            <a:gdLst/>
            <a:ahLst/>
            <a:cxnLst/>
            <a:rect l="l" t="t" r="r" b="b"/>
            <a:pathLst>
              <a:path w="3999972" h="1825442">
                <a:moveTo>
                  <a:pt x="3999972" y="0"/>
                </a:moveTo>
                <a:lnTo>
                  <a:pt x="0" y="0"/>
                </a:lnTo>
                <a:lnTo>
                  <a:pt x="0" y="1825442"/>
                </a:lnTo>
                <a:lnTo>
                  <a:pt x="3999972" y="1825442"/>
                </a:lnTo>
                <a:lnTo>
                  <a:pt x="3999972"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9" name="Group 2">
            <a:extLst>
              <a:ext uri="{FF2B5EF4-FFF2-40B4-BE49-F238E27FC236}">
                <a16:creationId xmlns:a16="http://schemas.microsoft.com/office/drawing/2014/main" id="{E78A7902-5F6C-6FB9-2C31-69C2F38DD02D}"/>
              </a:ext>
            </a:extLst>
          </p:cNvPr>
          <p:cNvGrpSpPr/>
          <p:nvPr/>
        </p:nvGrpSpPr>
        <p:grpSpPr>
          <a:xfrm>
            <a:off x="685800" y="5829300"/>
            <a:ext cx="10820400" cy="3621628"/>
            <a:chOff x="0" y="0"/>
            <a:chExt cx="1098500" cy="406400"/>
          </a:xfrm>
        </p:grpSpPr>
        <p:sp>
          <p:nvSpPr>
            <p:cNvPr id="20" name="Freeform 3">
              <a:extLst>
                <a:ext uri="{FF2B5EF4-FFF2-40B4-BE49-F238E27FC236}">
                  <a16:creationId xmlns:a16="http://schemas.microsoft.com/office/drawing/2014/main" id="{6ED14FEA-103F-A836-FA09-3533066C0BF6}"/>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4">
              <a:extLst>
                <a:ext uri="{FF2B5EF4-FFF2-40B4-BE49-F238E27FC236}">
                  <a16:creationId xmlns:a16="http://schemas.microsoft.com/office/drawing/2014/main" id="{C8782EEF-BAC9-3FE5-FF2B-B345955623DD}"/>
                </a:ext>
              </a:extLst>
            </p:cNvPr>
            <p:cNvSpPr txBox="1"/>
            <p:nvPr/>
          </p:nvSpPr>
          <p:spPr>
            <a:xfrm>
              <a:off x="46415" y="0"/>
              <a:ext cx="1052085"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Không rửa tay thường xuyên bằng xà phòng.</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Không che đậy thức ăn cẩn thận.</a:t>
              </a:r>
            </a:p>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Không đảm bảo vệ sinh an toàn thực phẩm trước, trong, sau khi chế biến thức ăn…</a:t>
              </a:r>
              <a:endParaRPr kumimoji="0" lang="en-US" sz="6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55950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Oval 2">
            <a:extLst>
              <a:ext uri="{FF2B5EF4-FFF2-40B4-BE49-F238E27FC236}">
                <a16:creationId xmlns:a16="http://schemas.microsoft.com/office/drawing/2014/main" id="{E0AFA778-FE63-C3CD-813B-DF51F191D0BB}"/>
              </a:ext>
            </a:extLst>
          </p:cNvPr>
          <p:cNvSpPr/>
          <p:nvPr/>
        </p:nvSpPr>
        <p:spPr>
          <a:xfrm>
            <a:off x="6934200" y="3695700"/>
            <a:ext cx="4114800" cy="2133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dirty="0" err="1">
                <a:solidFill>
                  <a:srgbClr val="FF0000"/>
                </a:solidFill>
              </a:rPr>
              <a:t>Bệnh</a:t>
            </a:r>
            <a:r>
              <a:rPr lang="en-US" sz="5400" dirty="0">
                <a:solidFill>
                  <a:srgbClr val="FF0000"/>
                </a:solidFill>
              </a:rPr>
              <a:t> </a:t>
            </a:r>
            <a:r>
              <a:rPr lang="en-US" sz="5400" dirty="0" err="1">
                <a:solidFill>
                  <a:srgbClr val="FF0000"/>
                </a:solidFill>
              </a:rPr>
              <a:t>tả</a:t>
            </a:r>
            <a:endParaRPr lang="en-US" sz="5400" dirty="0">
              <a:solidFill>
                <a:srgbClr val="FF0000"/>
              </a:solidFill>
            </a:endParaRPr>
          </a:p>
        </p:txBody>
      </p:sp>
      <p:sp>
        <p:nvSpPr>
          <p:cNvPr id="4" name="Arrow: Up 3">
            <a:extLst>
              <a:ext uri="{FF2B5EF4-FFF2-40B4-BE49-F238E27FC236}">
                <a16:creationId xmlns:a16="http://schemas.microsoft.com/office/drawing/2014/main" id="{D49E0454-58B4-3DC5-9DBF-9E514711715A}"/>
              </a:ext>
            </a:extLst>
          </p:cNvPr>
          <p:cNvSpPr/>
          <p:nvPr/>
        </p:nvSpPr>
        <p:spPr>
          <a:xfrm>
            <a:off x="8534400" y="2857500"/>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84BF673-8620-4F4A-0FDF-D5A895F5471A}"/>
              </a:ext>
            </a:extLst>
          </p:cNvPr>
          <p:cNvSpPr/>
          <p:nvPr/>
        </p:nvSpPr>
        <p:spPr>
          <a:xfrm>
            <a:off x="6934200" y="647700"/>
            <a:ext cx="4114800" cy="2133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Nguyên</a:t>
            </a:r>
            <a:r>
              <a:rPr lang="en-US" sz="3600" dirty="0">
                <a:solidFill>
                  <a:srgbClr val="FF0000"/>
                </a:solidFill>
              </a:rPr>
              <a:t> </a:t>
            </a:r>
            <a:r>
              <a:rPr lang="en-US" sz="3600" dirty="0" err="1">
                <a:solidFill>
                  <a:srgbClr val="FF0000"/>
                </a:solidFill>
              </a:rPr>
              <a:t>nhân</a:t>
            </a:r>
            <a:r>
              <a:rPr lang="en-US" sz="3600" dirty="0">
                <a:solidFill>
                  <a:srgbClr val="FF0000"/>
                </a:solidFill>
              </a:rPr>
              <a:t>: do vi </a:t>
            </a:r>
            <a:r>
              <a:rPr lang="en-US" sz="3600" dirty="0" err="1">
                <a:solidFill>
                  <a:srgbClr val="FF0000"/>
                </a:solidFill>
              </a:rPr>
              <a:t>khuẩn</a:t>
            </a:r>
            <a:r>
              <a:rPr lang="en-US" sz="3600" dirty="0">
                <a:solidFill>
                  <a:srgbClr val="FF0000"/>
                </a:solidFill>
              </a:rPr>
              <a:t> </a:t>
            </a:r>
            <a:r>
              <a:rPr lang="en-US" sz="3600" dirty="0" err="1">
                <a:solidFill>
                  <a:srgbClr val="FF0000"/>
                </a:solidFill>
              </a:rPr>
              <a:t>tả</a:t>
            </a:r>
            <a:r>
              <a:rPr lang="en-US" sz="3600" dirty="0">
                <a:solidFill>
                  <a:srgbClr val="FF0000"/>
                </a:solidFill>
              </a:rPr>
              <a:t> </a:t>
            </a:r>
            <a:r>
              <a:rPr lang="en-US" sz="3600" dirty="0" err="1">
                <a:solidFill>
                  <a:srgbClr val="FF0000"/>
                </a:solidFill>
              </a:rPr>
              <a:t>gây</a:t>
            </a:r>
            <a:r>
              <a:rPr lang="en-US" sz="3600" dirty="0">
                <a:solidFill>
                  <a:srgbClr val="FF0000"/>
                </a:solidFill>
              </a:rPr>
              <a:t> </a:t>
            </a:r>
            <a:r>
              <a:rPr lang="en-US" sz="3600" dirty="0" err="1">
                <a:solidFill>
                  <a:srgbClr val="FF0000"/>
                </a:solidFill>
              </a:rPr>
              <a:t>ra</a:t>
            </a:r>
            <a:endParaRPr lang="en-US" sz="3600" dirty="0">
              <a:solidFill>
                <a:srgbClr val="FF0000"/>
              </a:solidFill>
            </a:endParaRPr>
          </a:p>
        </p:txBody>
      </p:sp>
      <p:sp>
        <p:nvSpPr>
          <p:cNvPr id="9" name="Arrow: Up 8">
            <a:extLst>
              <a:ext uri="{FF2B5EF4-FFF2-40B4-BE49-F238E27FC236}">
                <a16:creationId xmlns:a16="http://schemas.microsoft.com/office/drawing/2014/main" id="{BAE1171B-77F1-D138-4B3E-502D80AE3853}"/>
              </a:ext>
            </a:extLst>
          </p:cNvPr>
          <p:cNvSpPr/>
          <p:nvPr/>
        </p:nvSpPr>
        <p:spPr>
          <a:xfrm rot="5400000">
            <a:off x="11163300" y="4343400"/>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F493F62-5DB9-8026-CDBA-1781897618AE}"/>
              </a:ext>
            </a:extLst>
          </p:cNvPr>
          <p:cNvSpPr/>
          <p:nvPr/>
        </p:nvSpPr>
        <p:spPr>
          <a:xfrm>
            <a:off x="12268200" y="3314700"/>
            <a:ext cx="4495800" cy="2133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Đường</a:t>
            </a:r>
            <a:r>
              <a:rPr lang="en-US" sz="3600" dirty="0">
                <a:solidFill>
                  <a:srgbClr val="FF0000"/>
                </a:solidFill>
              </a:rPr>
              <a:t> </a:t>
            </a:r>
            <a:r>
              <a:rPr lang="en-US" sz="3600" dirty="0" err="1">
                <a:solidFill>
                  <a:srgbClr val="FF0000"/>
                </a:solidFill>
              </a:rPr>
              <a:t>lây</a:t>
            </a:r>
            <a:r>
              <a:rPr lang="en-US" sz="3600" dirty="0">
                <a:solidFill>
                  <a:srgbClr val="FF0000"/>
                </a:solidFill>
              </a:rPr>
              <a:t> </a:t>
            </a:r>
            <a:r>
              <a:rPr lang="en-US" sz="3600" dirty="0" err="1">
                <a:solidFill>
                  <a:srgbClr val="FF0000"/>
                </a:solidFill>
              </a:rPr>
              <a:t>truyền</a:t>
            </a:r>
            <a:r>
              <a:rPr lang="en-US" sz="3600" dirty="0">
                <a:solidFill>
                  <a:srgbClr val="FF0000"/>
                </a:solidFill>
              </a:rPr>
              <a:t>: </a:t>
            </a:r>
            <a:r>
              <a:rPr lang="en-US" sz="3600" dirty="0" err="1">
                <a:solidFill>
                  <a:srgbClr val="FF0000"/>
                </a:solidFill>
              </a:rPr>
              <a:t>đường</a:t>
            </a:r>
            <a:r>
              <a:rPr lang="en-US" sz="3600" dirty="0">
                <a:solidFill>
                  <a:srgbClr val="FF0000"/>
                </a:solidFill>
              </a:rPr>
              <a:t> </a:t>
            </a:r>
            <a:r>
              <a:rPr lang="en-US" sz="3600" dirty="0" err="1">
                <a:solidFill>
                  <a:srgbClr val="FF0000"/>
                </a:solidFill>
              </a:rPr>
              <a:t>tiêu</a:t>
            </a:r>
            <a:r>
              <a:rPr lang="en-US" sz="3600" dirty="0">
                <a:solidFill>
                  <a:srgbClr val="FF0000"/>
                </a:solidFill>
              </a:rPr>
              <a:t> </a:t>
            </a:r>
            <a:r>
              <a:rPr lang="en-US" sz="3600" dirty="0" err="1">
                <a:solidFill>
                  <a:srgbClr val="FF0000"/>
                </a:solidFill>
              </a:rPr>
              <a:t>hoá</a:t>
            </a:r>
            <a:endParaRPr lang="en-US" sz="3600" dirty="0">
              <a:solidFill>
                <a:srgbClr val="FF0000"/>
              </a:solidFill>
            </a:endParaRPr>
          </a:p>
        </p:txBody>
      </p:sp>
      <p:sp>
        <p:nvSpPr>
          <p:cNvPr id="11" name="Arrow: Up 10">
            <a:extLst>
              <a:ext uri="{FF2B5EF4-FFF2-40B4-BE49-F238E27FC236}">
                <a16:creationId xmlns:a16="http://schemas.microsoft.com/office/drawing/2014/main" id="{2A43805E-419B-4805-24C6-1351734A9AD9}"/>
              </a:ext>
            </a:extLst>
          </p:cNvPr>
          <p:cNvSpPr/>
          <p:nvPr/>
        </p:nvSpPr>
        <p:spPr>
          <a:xfrm rot="10800000">
            <a:off x="8458200" y="6210300"/>
            <a:ext cx="1143000" cy="762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2554542-3749-7460-E1F0-61C4E735F977}"/>
              </a:ext>
            </a:extLst>
          </p:cNvPr>
          <p:cNvSpPr/>
          <p:nvPr/>
        </p:nvSpPr>
        <p:spPr>
          <a:xfrm>
            <a:off x="6400800" y="7124700"/>
            <a:ext cx="5181600" cy="26670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rPr>
              <a:t>Hậu</a:t>
            </a:r>
            <a:r>
              <a:rPr lang="en-US" sz="3600" dirty="0">
                <a:solidFill>
                  <a:srgbClr val="FF0000"/>
                </a:solidFill>
              </a:rPr>
              <a:t> </a:t>
            </a:r>
            <a:r>
              <a:rPr lang="en-US" sz="3600" dirty="0" err="1">
                <a:solidFill>
                  <a:srgbClr val="FF0000"/>
                </a:solidFill>
              </a:rPr>
              <a:t>quả</a:t>
            </a:r>
            <a:r>
              <a:rPr lang="en-US" sz="3600" dirty="0">
                <a:solidFill>
                  <a:srgbClr val="FF0000"/>
                </a:solidFill>
              </a:rPr>
              <a:t>:</a:t>
            </a:r>
          </a:p>
          <a:p>
            <a:pPr algn="ctr"/>
            <a:r>
              <a:rPr lang="en-US" sz="3600" dirty="0">
                <a:solidFill>
                  <a:srgbClr val="FF0000"/>
                </a:solidFill>
              </a:rPr>
              <a:t> </a:t>
            </a:r>
            <a:r>
              <a:rPr lang="vi-VN" sz="3600" dirty="0">
                <a:solidFill>
                  <a:srgbClr val="FF0000"/>
                </a:solidFill>
                <a:latin typeface="Cambria" panose="02040503050406030204" pitchFamily="18" charset="0"/>
                <a:ea typeface="Cambria" panose="02040503050406030204" pitchFamily="18" charset="0"/>
                <a:cs typeface="Times New Roman" panose="02020603050405020304" pitchFamily="18" charset="0"/>
              </a:rPr>
              <a:t>có thể tử vong nếu không được chữa trị kịp thời.</a:t>
            </a:r>
            <a:endParaRPr lang="en-US" sz="3600" dirty="0">
              <a:solidFill>
                <a:srgbClr val="FF0000"/>
              </a:solidFill>
            </a:endParaRPr>
          </a:p>
        </p:txBody>
      </p:sp>
      <p:sp>
        <p:nvSpPr>
          <p:cNvPr id="13" name="Arrow: Up 12">
            <a:extLst>
              <a:ext uri="{FF2B5EF4-FFF2-40B4-BE49-F238E27FC236}">
                <a16:creationId xmlns:a16="http://schemas.microsoft.com/office/drawing/2014/main" id="{159696DD-02D9-DECD-5ED1-AF1C2D34E576}"/>
              </a:ext>
            </a:extLst>
          </p:cNvPr>
          <p:cNvSpPr/>
          <p:nvPr/>
        </p:nvSpPr>
        <p:spPr>
          <a:xfrm rot="5400000" flipV="1">
            <a:off x="5638800" y="4229100"/>
            <a:ext cx="1143000" cy="11430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33500A-B59E-5B76-5979-CC3F69CED238}"/>
              </a:ext>
            </a:extLst>
          </p:cNvPr>
          <p:cNvSpPr/>
          <p:nvPr/>
        </p:nvSpPr>
        <p:spPr>
          <a:xfrm>
            <a:off x="990600" y="3162300"/>
            <a:ext cx="4495800" cy="3276600"/>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Cách</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phòng</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tránh</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rửa</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tay</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thường</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xuyên</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giữ</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vệ</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sinh</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an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toàn</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thực</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phẩm</a:t>
            </a:r>
            <a:r>
              <a:rPr kumimoji="0" lang="en-US" sz="32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298</Words>
  <Application>Microsoft Office PowerPoint</Application>
  <PresentationFormat>Custom</PresentationFormat>
  <Paragraphs>20</Paragraphs>
  <Slides>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Cabin Bold</vt:lpstr>
      <vt:lpstr>Calibri</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Techsi.vn</cp:lastModifiedBy>
  <cp:revision>32</cp:revision>
  <dcterms:created xsi:type="dcterms:W3CDTF">2006-08-16T00:00:00Z</dcterms:created>
  <dcterms:modified xsi:type="dcterms:W3CDTF">2026-02-11T04:51:01Z</dcterms:modified>
  <dc:identifier>DAGU8QCx2sU</dc:identifier>
</cp:coreProperties>
</file>