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7" r:id="rId2"/>
    <p:sldId id="270" r:id="rId3"/>
    <p:sldId id="322" r:id="rId4"/>
    <p:sldId id="323" r:id="rId5"/>
    <p:sldId id="303" r:id="rId6"/>
    <p:sldId id="271" r:id="rId7"/>
    <p:sldId id="308" r:id="rId8"/>
    <p:sldId id="296" r:id="rId9"/>
    <p:sldId id="324" r:id="rId10"/>
    <p:sldId id="272" r:id="rId11"/>
    <p:sldId id="309" r:id="rId1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6600"/>
    <a:srgbClr val="CC66FF"/>
    <a:srgbClr val="D60093"/>
    <a:srgbClr val="9900FF"/>
    <a:srgbClr val="FF33CC"/>
    <a:srgbClr val="FFFF99"/>
    <a:srgbClr val="00CC99"/>
    <a:srgbClr val="CC0099"/>
    <a:srgbClr val="FFC413"/>
    <a:srgbClr val="FFCC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D7AC3CCA-C797-4891-BE02-D94E43425B78}" styleName="Medium Style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775DCB02-9BB8-47FD-8907-85C794F793BA}" styleName="Themed Style 1 - Accent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3793" autoAdjust="0"/>
    <p:restoredTop sz="94660"/>
  </p:normalViewPr>
  <p:slideViewPr>
    <p:cSldViewPr snapToGrid="0">
      <p:cViewPr varScale="1">
        <p:scale>
          <a:sx n="69" d="100"/>
          <a:sy n="69" d="100"/>
        </p:scale>
        <p:origin x="1158" y="7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jpe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8.pn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1602837006"/>
      </p:ext>
    </p:extLst>
  </p:cSld>
  <p:clrMapOvr>
    <a:masterClrMapping/>
  </p:clrMapOvr>
  <p:transition spd="slow">
    <p:push dir="u"/>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cSld name="1_标题幻灯片">
    <p:spTree>
      <p:nvGrpSpPr>
        <p:cNvPr id="1" name=""/>
        <p:cNvGrpSpPr/>
        <p:nvPr/>
      </p:nvGrpSpPr>
      <p:grpSpPr>
        <a:xfrm>
          <a:off x="0" y="0"/>
          <a:ext cx="0" cy="0"/>
          <a:chOff x="0" y="0"/>
          <a:chExt cx="0" cy="0"/>
        </a:xfrm>
      </p:grpSpPr>
      <p:sp>
        <p:nvSpPr>
          <p:cNvPr id="2" name="Rectangle 1"/>
          <p:cNvSpPr/>
          <p:nvPr userDrawn="1"/>
        </p:nvSpPr>
        <p:spPr>
          <a:xfrm>
            <a:off x="231820" y="206061"/>
            <a:ext cx="11745532" cy="649095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15723450"/>
      </p:ext>
    </p:extLst>
  </p:cSld>
  <p:clrMapOvr>
    <a:masterClrMapping/>
  </p:clrMapOvr>
  <p:transition spd="slow">
    <p:push dir="u"/>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6B61C277-1607-FE47-7E81-56B51B57C6CD}"/>
              </a:ext>
            </a:extLst>
          </p:cNvPr>
          <p:cNvGrpSpPr/>
          <p:nvPr userDrawn="1"/>
        </p:nvGrpSpPr>
        <p:grpSpPr>
          <a:xfrm>
            <a:off x="-184919" y="-311962"/>
            <a:ext cx="12376919" cy="7169962"/>
            <a:chOff x="-184919" y="-311962"/>
            <a:chExt cx="12376919" cy="7169962"/>
          </a:xfrm>
        </p:grpSpPr>
        <p:grpSp>
          <p:nvGrpSpPr>
            <p:cNvPr id="4" name="Group 3">
              <a:extLst>
                <a:ext uri="{FF2B5EF4-FFF2-40B4-BE49-F238E27FC236}">
                  <a16:creationId xmlns:a16="http://schemas.microsoft.com/office/drawing/2014/main" id="{E46863C7-F879-78B5-D334-7E2B18E3A42D}"/>
                </a:ext>
              </a:extLst>
            </p:cNvPr>
            <p:cNvGrpSpPr/>
            <p:nvPr/>
          </p:nvGrpSpPr>
          <p:grpSpPr>
            <a:xfrm>
              <a:off x="0" y="-311962"/>
              <a:ext cx="12192000" cy="7169962"/>
              <a:chOff x="0" y="-311962"/>
              <a:chExt cx="12192000" cy="7169962"/>
            </a:xfrm>
          </p:grpSpPr>
          <p:pic>
            <p:nvPicPr>
              <p:cNvPr id="6" name="图片 17" descr="图片包含 游戏机, 食物&#10;&#10;描述已自动生成">
                <a:extLst>
                  <a:ext uri="{FF2B5EF4-FFF2-40B4-BE49-F238E27FC236}">
                    <a16:creationId xmlns:a16="http://schemas.microsoft.com/office/drawing/2014/main" id="{4B23ACD5-5BCC-F21B-3DA3-32AB1A8BE7AA}"/>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7" name="Rectangle: Rounded Corners 6">
                <a:extLst>
                  <a:ext uri="{FF2B5EF4-FFF2-40B4-BE49-F238E27FC236}">
                    <a16:creationId xmlns:a16="http://schemas.microsoft.com/office/drawing/2014/main" id="{69DA6E63-059C-27C6-01EB-53A7603214A1}"/>
                  </a:ext>
                </a:extLst>
              </p:cNvPr>
              <p:cNvSpPr/>
              <p:nvPr/>
            </p:nvSpPr>
            <p:spPr>
              <a:xfrm>
                <a:off x="595086" y="551542"/>
                <a:ext cx="11190514" cy="5863771"/>
              </a:xfrm>
              <a:prstGeom prst="roundRect">
                <a:avLst/>
              </a:prstGeom>
              <a:solidFill>
                <a:schemeClr val="bg1"/>
              </a:solidFill>
              <a:ln w="57150">
                <a:solidFill>
                  <a:srgbClr val="E08FC2"/>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图片 52" descr="徽标&#10;&#10;描述已自动生成">
                <a:extLst>
                  <a:ext uri="{FF2B5EF4-FFF2-40B4-BE49-F238E27FC236}">
                    <a16:creationId xmlns:a16="http://schemas.microsoft.com/office/drawing/2014/main" id="{E15A0024-27F4-5B4A-2DF1-428333DFFBC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311962"/>
                <a:ext cx="2007668" cy="2007668"/>
              </a:xfrm>
              <a:prstGeom prst="rect">
                <a:avLst/>
              </a:prstGeom>
            </p:spPr>
          </p:pic>
        </p:grpSp>
        <p:pic>
          <p:nvPicPr>
            <p:cNvPr id="5" name="Picture 4">
              <a:extLst>
                <a:ext uri="{FF2B5EF4-FFF2-40B4-BE49-F238E27FC236}">
                  <a16:creationId xmlns:a16="http://schemas.microsoft.com/office/drawing/2014/main" id="{EE497477-A99B-BDFF-EFCF-FDDA5211F9C0}"/>
                </a:ext>
              </a:extLst>
            </p:cNvPr>
            <p:cNvPicPr>
              <a:picLocks noChangeAspect="1"/>
            </p:cNvPicPr>
            <p:nvPr/>
          </p:nvPicPr>
          <p:blipFill rotWithShape="1">
            <a:blip r:embed="rId4">
              <a:extLst>
                <a:ext uri="{BEBA8EAE-BF5A-486C-A8C5-ECC9F3942E4B}">
                  <a14:imgProps xmlns:a14="http://schemas.microsoft.com/office/drawing/2010/main">
                    <a14:imgLayer r:embed="rId5">
                      <a14:imgEffect>
                        <a14:backgroundRemoval t="62756" b="99911" l="9750" r="32950">
                          <a14:foregroundMark x1="12850" y1="96533" x2="18400" y2="95467"/>
                          <a14:foregroundMark x1="18650" y1="90667" x2="29250" y2="98222"/>
                          <a14:foregroundMark x1="31850" y1="95111" x2="31850" y2="97600"/>
                          <a14:foregroundMark x1="32850" y1="94311" x2="32950" y2="97333"/>
                          <a14:foregroundMark x1="30250" y1="98489" x2="30700" y2="99378"/>
                          <a14:foregroundMark x1="27850" y1="92622" x2="25350" y2="98844"/>
                          <a14:foregroundMark x1="25350" y1="98844" x2="25250" y2="98933"/>
                          <a14:foregroundMark x1="22450" y1="98844" x2="24450" y2="99822"/>
                          <a14:foregroundMark x1="10600" y1="90489" x2="11600" y2="98844"/>
                          <a14:foregroundMark x1="9750" y1="90489" x2="9750" y2="95200"/>
                          <a14:foregroundMark x1="11450" y1="99911" x2="13550" y2="99822"/>
                        </a14:backgroundRemoval>
                      </a14:imgEffect>
                    </a14:imgLayer>
                  </a14:imgProps>
                </a:ext>
              </a:extLst>
            </a:blip>
            <a:srcRect l="8703" t="58836" r="66535"/>
            <a:stretch/>
          </p:blipFill>
          <p:spPr>
            <a:xfrm>
              <a:off x="-184919" y="2605157"/>
              <a:ext cx="4548026" cy="4252843"/>
            </a:xfrm>
            <a:prstGeom prst="rect">
              <a:avLst/>
            </a:prstGeom>
          </p:spPr>
        </p:pic>
      </p:grpSp>
    </p:spTree>
    <p:extLst>
      <p:ext uri="{BB962C8B-B14F-4D97-AF65-F5344CB8AC3E}">
        <p14:creationId xmlns:p14="http://schemas.microsoft.com/office/powerpoint/2010/main" val="907193179"/>
      </p:ext>
    </p:extLst>
  </p:cSld>
  <p:clrMapOvr>
    <a:masterClrMapping/>
  </p:clrMapOvr>
  <p:transition spd="slow">
    <p:push dir="u"/>
  </p:transition>
</p:sldLayout>
</file>

<file path=ppt/slideMasters/_rels/slideMaster1.xml.rels><?xml version="1.0" encoding="UTF-8" standalone="yes"?>
<Relationships xmlns="http://schemas.openxmlformats.org/package/2006/relationships"><Relationship Id="rId8" Type="http://schemas.openxmlformats.org/officeDocument/2006/relationships/hyperlink" Target="https://www.facebook.com/groups/629898828017053" TargetMode="External"/><Relationship Id="rId3" Type="http://schemas.openxmlformats.org/officeDocument/2006/relationships/slideLayout" Target="../slideLayouts/slideLayout3.xml"/><Relationship Id="rId7" Type="http://schemas.openxmlformats.org/officeDocument/2006/relationships/image" Target="../media/image3.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2.png"/><Relationship Id="rId11" Type="http://schemas.openxmlformats.org/officeDocument/2006/relationships/image" Target="../media/image6.png"/><Relationship Id="rId5" Type="http://schemas.openxmlformats.org/officeDocument/2006/relationships/image" Target="../media/image1.jpeg"/><Relationship Id="rId10" Type="http://schemas.openxmlformats.org/officeDocument/2006/relationships/image" Target="../media/image5.png"/><Relationship Id="rId4" Type="http://schemas.openxmlformats.org/officeDocument/2006/relationships/theme" Target="../theme/theme1.xml"/><Relationship Id="rId9" Type="http://schemas.openxmlformats.org/officeDocument/2006/relationships/image" Target="../media/image4.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组合 6">
            <a:extLst>
              <a:ext uri="{FF2B5EF4-FFF2-40B4-BE49-F238E27FC236}">
                <a16:creationId xmlns:a16="http://schemas.microsoft.com/office/drawing/2014/main" id="{1AD81659-9FF7-9FC5-AA7B-F8ACE995A83B}"/>
              </a:ext>
            </a:extLst>
          </p:cNvPr>
          <p:cNvGrpSpPr/>
          <p:nvPr userDrawn="1"/>
        </p:nvGrpSpPr>
        <p:grpSpPr>
          <a:xfrm>
            <a:off x="0" y="0"/>
            <a:ext cx="12192000" cy="6858000"/>
            <a:chOff x="0" y="0"/>
            <a:chExt cx="12192000" cy="6858000"/>
          </a:xfrm>
        </p:grpSpPr>
        <p:pic>
          <p:nvPicPr>
            <p:cNvPr id="8" name="图片 7" descr="图片包含 游戏机, 食物&#10;&#10;描述已自动生成">
              <a:extLst>
                <a:ext uri="{FF2B5EF4-FFF2-40B4-BE49-F238E27FC236}">
                  <a16:creationId xmlns:a16="http://schemas.microsoft.com/office/drawing/2014/main" id="{85F2B219-726F-05FF-D459-95812F73B181}"/>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9" name="图片 8" descr="图片包含 游戏机, 食物, 房间&#10;&#10;描述已自动生成">
              <a:extLst>
                <a:ext uri="{FF2B5EF4-FFF2-40B4-BE49-F238E27FC236}">
                  <a16:creationId xmlns:a16="http://schemas.microsoft.com/office/drawing/2014/main" id="{D5EA4AD2-344B-F4B8-8330-B2CD73385B71}"/>
                </a:ext>
              </a:extLst>
            </p:cNvPr>
            <p:cNvPicPr>
              <a:picLocks noChangeAspect="1"/>
            </p:cNvPicPr>
            <p:nvPr/>
          </p:nvPicPr>
          <p:blipFill>
            <a:blip r:embed="rId6" cstate="print">
              <a:extLst>
                <a:ext uri="{28A0092B-C50C-407E-A947-70E740481C1C}">
                  <a14:useLocalDpi xmlns:a14="http://schemas.microsoft.com/office/drawing/2010/main" val="0"/>
                </a:ext>
              </a:extLst>
            </a:blip>
            <a:srcRect/>
            <a:stretch>
              <a:fillRect/>
            </a:stretch>
          </p:blipFill>
          <p:spPr>
            <a:xfrm>
              <a:off x="0" y="725"/>
              <a:ext cx="12192000" cy="6856549"/>
            </a:xfrm>
            <a:custGeom>
              <a:avLst/>
              <a:gdLst>
                <a:gd name="connsiteX0" fmla="*/ 9506858 w 12192000"/>
                <a:gd name="connsiteY0" fmla="*/ 264160 h 6856549"/>
                <a:gd name="connsiteX1" fmla="*/ 7924801 w 12192000"/>
                <a:gd name="connsiteY1" fmla="*/ 1846217 h 6856549"/>
                <a:gd name="connsiteX2" fmla="*/ 9506858 w 12192000"/>
                <a:gd name="connsiteY2" fmla="*/ 3428274 h 6856549"/>
                <a:gd name="connsiteX3" fmla="*/ 11088915 w 12192000"/>
                <a:gd name="connsiteY3" fmla="*/ 1846217 h 6856549"/>
                <a:gd name="connsiteX4" fmla="*/ 9506858 w 12192000"/>
                <a:gd name="connsiteY4" fmla="*/ 264160 h 6856549"/>
                <a:gd name="connsiteX5" fmla="*/ 0 w 12192000"/>
                <a:gd name="connsiteY5" fmla="*/ 0 h 6856549"/>
                <a:gd name="connsiteX6" fmla="*/ 12192000 w 12192000"/>
                <a:gd name="connsiteY6" fmla="*/ 0 h 6856549"/>
                <a:gd name="connsiteX7" fmla="*/ 12192000 w 12192000"/>
                <a:gd name="connsiteY7" fmla="*/ 6856549 h 6856549"/>
                <a:gd name="connsiteX8" fmla="*/ 0 w 12192000"/>
                <a:gd name="connsiteY8" fmla="*/ 6856549 h 68565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192000" h="6856549">
                  <a:moveTo>
                    <a:pt x="9506858" y="264160"/>
                  </a:moveTo>
                  <a:cubicBezTo>
                    <a:pt x="8633112" y="264160"/>
                    <a:pt x="7924801" y="972471"/>
                    <a:pt x="7924801" y="1846217"/>
                  </a:cubicBezTo>
                  <a:cubicBezTo>
                    <a:pt x="7924801" y="2719963"/>
                    <a:pt x="8633112" y="3428274"/>
                    <a:pt x="9506858" y="3428274"/>
                  </a:cubicBezTo>
                  <a:cubicBezTo>
                    <a:pt x="10380604" y="3428274"/>
                    <a:pt x="11088915" y="2719963"/>
                    <a:pt x="11088915" y="1846217"/>
                  </a:cubicBezTo>
                  <a:cubicBezTo>
                    <a:pt x="11088915" y="972471"/>
                    <a:pt x="10380604" y="264160"/>
                    <a:pt x="9506858" y="264160"/>
                  </a:cubicBezTo>
                  <a:close/>
                  <a:moveTo>
                    <a:pt x="0" y="0"/>
                  </a:moveTo>
                  <a:lnTo>
                    <a:pt x="12192000" y="0"/>
                  </a:lnTo>
                  <a:lnTo>
                    <a:pt x="12192000" y="6856549"/>
                  </a:lnTo>
                  <a:lnTo>
                    <a:pt x="0" y="6856549"/>
                  </a:lnTo>
                  <a:close/>
                </a:path>
              </a:pathLst>
            </a:custGeom>
          </p:spPr>
        </p:pic>
        <p:pic>
          <p:nvPicPr>
            <p:cNvPr id="10" name="图片 9" descr="房间的摆设布局&#10;&#10;低可信度描述已自动生成">
              <a:extLst>
                <a:ext uri="{FF2B5EF4-FFF2-40B4-BE49-F238E27FC236}">
                  <a16:creationId xmlns:a16="http://schemas.microsoft.com/office/drawing/2014/main" id="{401D4304-61ED-95E1-4A1F-C46114CB5352}"/>
                </a:ext>
              </a:extLst>
            </p:cNvPr>
            <p:cNvPicPr>
              <a:picLocks noChangeAspect="1"/>
            </p:cNvPicPr>
            <p:nvPr/>
          </p:nvPicPr>
          <p:blipFill rotWithShape="1">
            <a:blip r:embed="rId7">
              <a:extLst>
                <a:ext uri="{28A0092B-C50C-407E-A947-70E740481C1C}">
                  <a14:useLocalDpi xmlns:a14="http://schemas.microsoft.com/office/drawing/2010/main" val="0"/>
                </a:ext>
              </a:extLst>
            </a:blip>
            <a:srcRect l="5343" t="10453" r="4592" b="9598"/>
            <a:stretch/>
          </p:blipFill>
          <p:spPr>
            <a:xfrm>
              <a:off x="0" y="0"/>
              <a:ext cx="12177486" cy="6783978"/>
            </a:xfrm>
            <a:custGeom>
              <a:avLst/>
              <a:gdLst>
                <a:gd name="connsiteX0" fmla="*/ 0 w 12177486"/>
                <a:gd name="connsiteY0" fmla="*/ 0 h 6783978"/>
                <a:gd name="connsiteX1" fmla="*/ 12177486 w 12177486"/>
                <a:gd name="connsiteY1" fmla="*/ 0 h 6783978"/>
                <a:gd name="connsiteX2" fmla="*/ 12177486 w 12177486"/>
                <a:gd name="connsiteY2" fmla="*/ 6783978 h 6783978"/>
                <a:gd name="connsiteX3" fmla="*/ 0 w 12177486"/>
                <a:gd name="connsiteY3" fmla="*/ 6783978 h 6783978"/>
              </a:gdLst>
              <a:ahLst/>
              <a:cxnLst>
                <a:cxn ang="0">
                  <a:pos x="connsiteX0" y="connsiteY0"/>
                </a:cxn>
                <a:cxn ang="0">
                  <a:pos x="connsiteX1" y="connsiteY1"/>
                </a:cxn>
                <a:cxn ang="0">
                  <a:pos x="connsiteX2" y="connsiteY2"/>
                </a:cxn>
                <a:cxn ang="0">
                  <a:pos x="connsiteX3" y="connsiteY3"/>
                </a:cxn>
              </a:cxnLst>
              <a:rect l="l" t="t" r="r" b="b"/>
              <a:pathLst>
                <a:path w="12177486" h="6783978">
                  <a:moveTo>
                    <a:pt x="0" y="0"/>
                  </a:moveTo>
                  <a:lnTo>
                    <a:pt x="12177486" y="0"/>
                  </a:lnTo>
                  <a:lnTo>
                    <a:pt x="12177486" y="6783978"/>
                  </a:lnTo>
                  <a:lnTo>
                    <a:pt x="0" y="6783978"/>
                  </a:lnTo>
                  <a:close/>
                </a:path>
              </a:pathLst>
            </a:custGeom>
          </p:spPr>
        </p:pic>
      </p:grpSp>
      <p:sp>
        <p:nvSpPr>
          <p:cNvPr id="6" name="Title 1">
            <a:extLst>
              <a:ext uri="{FF2B5EF4-FFF2-40B4-BE49-F238E27FC236}">
                <a16:creationId xmlns:a16="http://schemas.microsoft.com/office/drawing/2014/main" id="{839CB496-B064-1976-8A73-F5C96C8179F1}"/>
              </a:ext>
            </a:extLst>
          </p:cNvPr>
          <p:cNvSpPr txBox="1">
            <a:spLocks/>
          </p:cNvSpPr>
          <p:nvPr userDrawn="1"/>
        </p:nvSpPr>
        <p:spPr>
          <a:xfrm>
            <a:off x="9839114" y="-489500"/>
            <a:ext cx="2914996" cy="1049868"/>
          </a:xfrm>
          <a:prstGeom prst="rect">
            <a:avLst/>
          </a:prstGeom>
        </p:spPr>
        <p:txBody>
          <a:bodyPr vert="horz" lIns="121920" tIns="60960" rIns="121920" bIns="6096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1219140" rtl="0" eaLnBrk="1" fontAlgn="auto" latinLnBrk="0" hangingPunct="1">
              <a:lnSpc>
                <a:spcPct val="90000"/>
              </a:lnSpc>
              <a:spcBef>
                <a:spcPct val="0"/>
              </a:spcBef>
              <a:spcAft>
                <a:spcPts val="0"/>
              </a:spcAft>
              <a:buClr>
                <a:srgbClr val="000000"/>
              </a:buClr>
              <a:buSzTx/>
              <a:buFont typeface="Arial"/>
              <a:buNone/>
              <a:tabLst/>
              <a:defRPr/>
            </a:pPr>
            <a:r>
              <a:rPr kumimoji="0" lang="en-US" sz="3200" b="0" i="0" u="none" strike="noStrike" kern="1200" cap="none" spc="0" normalizeH="0" baseline="0" noProof="0" dirty="0" err="1">
                <a:ln>
                  <a:noFill/>
                </a:ln>
                <a:solidFill>
                  <a:srgbClr val="FFC000"/>
                </a:solidFill>
                <a:effectLst/>
                <a:uLnTx/>
                <a:uFillTx/>
                <a:latin typeface="#9Slide07 HoneyCream" pitchFamily="2" charset="0"/>
                <a:ea typeface="+mj-ea"/>
                <a:cs typeface="+mj-cs"/>
                <a:sym typeface="Arial"/>
              </a:rPr>
              <a:t>Măng</a:t>
            </a:r>
            <a:r>
              <a:rPr kumimoji="0" lang="en-US" sz="3200" b="0" i="0" u="none" strike="noStrike" kern="1200" cap="none" spc="0" normalizeH="0" baseline="0" noProof="0" dirty="0">
                <a:ln>
                  <a:noFill/>
                </a:ln>
                <a:solidFill>
                  <a:srgbClr val="FFC000"/>
                </a:solidFill>
                <a:effectLst/>
                <a:uLnTx/>
                <a:uFillTx/>
                <a:latin typeface="#9Slide07 HoneyCream" pitchFamily="2" charset="0"/>
                <a:ea typeface="+mj-ea"/>
                <a:cs typeface="+mj-cs"/>
                <a:sym typeface="Arial"/>
              </a:rPr>
              <a:t> Non</a:t>
            </a:r>
          </a:p>
        </p:txBody>
      </p:sp>
      <p:sp>
        <p:nvSpPr>
          <p:cNvPr id="2" name="TextBox 3">
            <a:extLst>
              <a:ext uri="{FF2B5EF4-FFF2-40B4-BE49-F238E27FC236}">
                <a16:creationId xmlns:a16="http://schemas.microsoft.com/office/drawing/2014/main" id="{48A56AD7-5FE2-854E-DE54-8175BA8E1032}"/>
              </a:ext>
            </a:extLst>
          </p:cNvPr>
          <p:cNvSpPr txBox="1"/>
          <p:nvPr userDrawn="1"/>
        </p:nvSpPr>
        <p:spPr>
          <a:xfrm>
            <a:off x="3169920" y="8783763"/>
            <a:ext cx="6812280" cy="1015663"/>
          </a:xfrm>
          <a:prstGeom prst="rect">
            <a:avLst/>
          </a:prstGeom>
          <a:noFill/>
        </p:spPr>
        <p:txBody>
          <a:bodyPr wrap="square">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ctr" defTabSz="199588"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2C9430"/>
                </a:solidFill>
                <a:effectLst/>
                <a:uLnTx/>
                <a:uFillTx/>
                <a:latin typeface="SVN-Newton" panose="02040603050506020204" pitchFamily="18" charset="0"/>
                <a:ea typeface="+mn-ea"/>
                <a:cs typeface="Times New Roman" panose="02020603050405020304" pitchFamily="18" charset="0"/>
              </a:rPr>
              <a:t>MĂNG NON – TÀI LIỆU TIỂU HỌC</a:t>
            </a:r>
          </a:p>
          <a:p>
            <a:pPr marL="0" marR="0" lvl="0" indent="0" algn="ctr" defTabSz="199588"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Mời</a:t>
            </a:r>
            <a:r>
              <a:rPr kumimoji="0" lang="en-US" sz="20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0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truy</a:t>
            </a:r>
            <a:r>
              <a:rPr kumimoji="0" lang="en-US" sz="20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0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cập</a:t>
            </a:r>
            <a:r>
              <a:rPr kumimoji="0" lang="en-US" sz="20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000" b="0" i="0" u="none" strike="noStrike" kern="1200" cap="none" spc="0" normalizeH="0" baseline="0" noProof="0" dirty="0">
                <a:ln>
                  <a:noFill/>
                </a:ln>
                <a:solidFill>
                  <a:srgbClr val="FF0066"/>
                </a:solidFill>
                <a:effectLst/>
                <a:uLnTx/>
                <a:uFillTx/>
                <a:latin typeface="Times New Roman" panose="02020603050405020304" pitchFamily="18" charset="0"/>
                <a:ea typeface="+mn-ea"/>
                <a:cs typeface="Times New Roman" panose="02020603050405020304" pitchFamily="18" charset="0"/>
                <a:hlinkClick r:id="rId8">
                  <a:extLst>
                    <a:ext uri="{A12FA001-AC4F-418D-AE19-62706E023703}">
                      <ahyp:hlinkClr xmlns:ahyp="http://schemas.microsoft.com/office/drawing/2018/hyperlinkcolor" xmlns="" val="tx"/>
                    </a:ext>
                  </a:extLst>
                </a:hlinkClick>
              </a:rPr>
              <a:t>MĂNG NON- TÀI LIỆU TIỂU HỌC | Facebook</a:t>
            </a:r>
            <a:endParaRPr kumimoji="0" lang="en-US" sz="2000" b="0" i="0" u="none" strike="noStrike" kern="1200" cap="none" spc="0" normalizeH="0" baseline="0" noProof="0" dirty="0">
              <a:ln>
                <a:noFill/>
              </a:ln>
              <a:solidFill>
                <a:srgbClr val="FF0066"/>
              </a:solidFill>
              <a:effectLst/>
              <a:uLnTx/>
              <a:uFillTx/>
              <a:latin typeface="SVN-Newton" panose="02040603050506020204" pitchFamily="18" charset="0"/>
              <a:ea typeface="+mn-ea"/>
              <a:cs typeface="Times New Roman" panose="02020603050405020304" pitchFamily="18" charset="0"/>
            </a:endParaRPr>
          </a:p>
          <a:p>
            <a:pPr marL="0" marR="0" lvl="0" indent="0" algn="ctr" defTabSz="199588"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0D4370"/>
                </a:solidFill>
                <a:effectLst/>
                <a:uLnTx/>
                <a:uFillTx/>
                <a:latin typeface="SVN-Newton" panose="02040603050506020204" pitchFamily="18" charset="0"/>
                <a:ea typeface="+mn-ea"/>
                <a:cs typeface="Times New Roman" panose="02020603050405020304" pitchFamily="18" charset="0"/>
              </a:rPr>
              <a:t>SĐT ZALO : </a:t>
            </a:r>
            <a:r>
              <a:rPr kumimoji="0" lang="en-US" sz="2000" b="1" i="0" u="sng" strike="noStrike" kern="1200" cap="none" spc="0" normalizeH="0" baseline="0" noProof="0" dirty="0">
                <a:ln>
                  <a:noFill/>
                </a:ln>
                <a:solidFill>
                  <a:srgbClr val="0D4370"/>
                </a:solidFill>
                <a:effectLst/>
                <a:uLnTx/>
                <a:uFillTx/>
                <a:latin typeface="SVN-Newton" panose="02040603050506020204" pitchFamily="18" charset="0"/>
                <a:ea typeface="+mn-ea"/>
                <a:cs typeface="+mn-cs"/>
              </a:rPr>
              <a:t>0382348780 (</a:t>
            </a:r>
            <a:r>
              <a:rPr kumimoji="0" lang="en-US" sz="2000" b="1" i="0" u="sng" strike="noStrike" kern="1200" cap="none" spc="0" normalizeH="0" baseline="0" noProof="0" dirty="0" err="1">
                <a:ln>
                  <a:noFill/>
                </a:ln>
                <a:solidFill>
                  <a:srgbClr val="0D4370"/>
                </a:solidFill>
                <a:effectLst/>
                <a:uLnTx/>
                <a:uFillTx/>
                <a:latin typeface="SVN-Newton" panose="02040603050506020204" pitchFamily="18" charset="0"/>
                <a:ea typeface="+mn-ea"/>
                <a:cs typeface="+mn-cs"/>
              </a:rPr>
              <a:t>Cảm</a:t>
            </a:r>
            <a:r>
              <a:rPr kumimoji="0" lang="en-US" sz="2000" b="1" i="0" u="sng" strike="noStrike" kern="1200" cap="none" spc="0" normalizeH="0" baseline="0" noProof="0" dirty="0">
                <a:ln>
                  <a:noFill/>
                </a:ln>
                <a:solidFill>
                  <a:srgbClr val="0D4370"/>
                </a:solidFill>
                <a:effectLst/>
                <a:uLnTx/>
                <a:uFillTx/>
                <a:latin typeface="SVN-Newton" panose="02040603050506020204" pitchFamily="18" charset="0"/>
                <a:ea typeface="+mn-ea"/>
                <a:cs typeface="+mn-cs"/>
              </a:rPr>
              <a:t>) </a:t>
            </a:r>
            <a:r>
              <a:rPr kumimoji="0" lang="en-US" sz="2000" b="1" i="0" u="none" strike="noStrike" kern="1200" cap="none" spc="0" normalizeH="0" baseline="0" noProof="0" dirty="0">
                <a:ln>
                  <a:noFill/>
                </a:ln>
                <a:solidFill>
                  <a:srgbClr val="0D4370"/>
                </a:solidFill>
                <a:effectLst/>
                <a:uLnTx/>
                <a:uFillTx/>
                <a:latin typeface="SVN-Newton" panose="02040603050506020204" pitchFamily="18" charset="0"/>
                <a:ea typeface="+mn-ea"/>
                <a:cs typeface="+mn-cs"/>
              </a:rPr>
              <a:t> – </a:t>
            </a:r>
            <a:r>
              <a:rPr kumimoji="0" lang="en-US" sz="2000" b="1" i="0" u="sng" strike="noStrike" kern="1200" cap="none" spc="0" normalizeH="0" baseline="0" noProof="0" dirty="0">
                <a:ln>
                  <a:noFill/>
                </a:ln>
                <a:solidFill>
                  <a:srgbClr val="0D4370"/>
                </a:solidFill>
                <a:effectLst/>
                <a:uLnTx/>
                <a:uFillTx/>
                <a:latin typeface="SVN-Newton" panose="02040603050506020204" pitchFamily="18" charset="0"/>
                <a:ea typeface="+mn-ea"/>
                <a:cs typeface="+mn-cs"/>
              </a:rPr>
              <a:t>0905919065  (Linh)</a:t>
            </a:r>
            <a:endParaRPr kumimoji="0" lang="en-US" sz="2000" b="1" i="0" u="none" strike="noStrike" kern="1200" cap="none" spc="0" normalizeH="0" baseline="0" noProof="0" dirty="0">
              <a:ln>
                <a:noFill/>
              </a:ln>
              <a:solidFill>
                <a:srgbClr val="0D4370"/>
              </a:solidFill>
              <a:effectLst/>
              <a:uLnTx/>
              <a:uFillTx/>
              <a:latin typeface="SVN-Newton" panose="02040603050506020204" pitchFamily="18" charset="0"/>
              <a:ea typeface="+mn-ea"/>
              <a:cs typeface="Times New Roman" panose="02020603050405020304" pitchFamily="18" charset="0"/>
            </a:endParaRPr>
          </a:p>
        </p:txBody>
      </p:sp>
      <p:pic>
        <p:nvPicPr>
          <p:cNvPr id="3" name="Picture 2">
            <a:extLst>
              <a:ext uri="{FF2B5EF4-FFF2-40B4-BE49-F238E27FC236}">
                <a16:creationId xmlns:a16="http://schemas.microsoft.com/office/drawing/2014/main" id="{2FE612A8-78C9-A35B-9060-4248DC8E3958}"/>
              </a:ext>
            </a:extLst>
          </p:cNvPr>
          <p:cNvPicPr>
            <a:picLocks noChangeAspect="1"/>
          </p:cNvPicPr>
          <p:nvPr userDrawn="1"/>
        </p:nvPicPr>
        <p:blipFill>
          <a:blip r:embed="rId9">
            <a:extLst>
              <a:ext uri="{28A0092B-C50C-407E-A947-70E740481C1C}">
                <a14:useLocalDpi xmlns:a14="http://schemas.microsoft.com/office/drawing/2010/main" val="0"/>
              </a:ext>
            </a:extLst>
          </a:blip>
          <a:stretch>
            <a:fillRect/>
          </a:stretch>
        </p:blipFill>
        <p:spPr>
          <a:xfrm>
            <a:off x="1511478" y="8204200"/>
            <a:ext cx="1658442" cy="1701800"/>
          </a:xfrm>
          <a:prstGeom prst="rect">
            <a:avLst/>
          </a:prstGeom>
        </p:spPr>
      </p:pic>
      <p:pic>
        <p:nvPicPr>
          <p:cNvPr id="4" name="Hình ảnh 31">
            <a:extLst>
              <a:ext uri="{FF2B5EF4-FFF2-40B4-BE49-F238E27FC236}">
                <a16:creationId xmlns:a16="http://schemas.microsoft.com/office/drawing/2014/main" id="{0A9088DA-048A-D2EA-25A6-3F04CDB4F1A1}"/>
              </a:ext>
            </a:extLst>
          </p:cNvPr>
          <p:cNvPicPr>
            <a:picLocks noChangeAspect="1"/>
          </p:cNvPicPr>
          <p:nvPr userDrawn="1"/>
        </p:nvPicPr>
        <p:blipFill>
          <a:blip r:embed="rId10"/>
          <a:stretch>
            <a:fillRect/>
          </a:stretch>
        </p:blipFill>
        <p:spPr>
          <a:xfrm>
            <a:off x="-2554458" y="-541097"/>
            <a:ext cx="1804572" cy="2542252"/>
          </a:xfrm>
          <a:prstGeom prst="rect">
            <a:avLst/>
          </a:prstGeom>
        </p:spPr>
      </p:pic>
      <p:pic>
        <p:nvPicPr>
          <p:cNvPr id="5" name="Picture 4">
            <a:extLst>
              <a:ext uri="{FF2B5EF4-FFF2-40B4-BE49-F238E27FC236}">
                <a16:creationId xmlns:a16="http://schemas.microsoft.com/office/drawing/2014/main" id="{DEAB005C-0E10-F144-E494-E984B51C6627}"/>
              </a:ext>
            </a:extLst>
          </p:cNvPr>
          <p:cNvPicPr>
            <a:picLocks noChangeAspect="1"/>
          </p:cNvPicPr>
          <p:nvPr userDrawn="1"/>
        </p:nvPicPr>
        <p:blipFill>
          <a:blip r:embed="rId11"/>
          <a:stretch>
            <a:fillRect/>
          </a:stretch>
        </p:blipFill>
        <p:spPr>
          <a:xfrm>
            <a:off x="-23255" y="6464110"/>
            <a:ext cx="1450974" cy="499915"/>
          </a:xfrm>
          <a:prstGeom prst="rect">
            <a:avLst/>
          </a:prstGeom>
        </p:spPr>
      </p:pic>
    </p:spTree>
    <p:extLst>
      <p:ext uri="{BB962C8B-B14F-4D97-AF65-F5344CB8AC3E}">
        <p14:creationId xmlns:p14="http://schemas.microsoft.com/office/powerpoint/2010/main" val="10112450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Lst>
  <p:transition spd="slow">
    <p:push dir="u"/>
  </p:transition>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image" Target="../media/image9.png"/><Relationship Id="rId7" Type="http://schemas.openxmlformats.org/officeDocument/2006/relationships/image" Target="../media/image13.png"/><Relationship Id="rId2"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_rels/slide10.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18.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22.png"/><Relationship Id="rId2"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19.png"/></Relationships>
</file>

<file path=ppt/slides/_rels/slide9.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图片 17" descr="图片包含 游戏机, 食物&#10;&#10;描述已自动生成">
            <a:extLst>
              <a:ext uri="{FF2B5EF4-FFF2-40B4-BE49-F238E27FC236}">
                <a16:creationId xmlns:a16="http://schemas.microsoft.com/office/drawing/2014/main" id="{C336D485-FED9-78CF-067E-04B1325C71F3}"/>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48" name="图片 47" descr="图片包含 游戏机, 食物, 房间&#10;&#10;描述已自动生成">
            <a:extLst>
              <a:ext uri="{FF2B5EF4-FFF2-40B4-BE49-F238E27FC236}">
                <a16:creationId xmlns:a16="http://schemas.microsoft.com/office/drawing/2014/main" id="{3FEEED6F-2337-D3F2-1EDB-C1E2032E3E93}"/>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67500" t="5927" r="9643" b="55546"/>
          <a:stretch/>
        </p:blipFill>
        <p:spPr>
          <a:xfrm>
            <a:off x="9347200" y="-192012"/>
            <a:ext cx="2514640" cy="2383670"/>
          </a:xfrm>
          <a:prstGeom prst="rect">
            <a:avLst/>
          </a:prstGeom>
        </p:spPr>
      </p:pic>
      <p:pic>
        <p:nvPicPr>
          <p:cNvPr id="53" name="图片 52" descr="徽标&#10;&#10;描述已自动生成">
            <a:extLst>
              <a:ext uri="{FF2B5EF4-FFF2-40B4-BE49-F238E27FC236}">
                <a16:creationId xmlns:a16="http://schemas.microsoft.com/office/drawing/2014/main" id="{7E17698C-1487-9B8F-A4BD-9C2B0BF4B3E1}"/>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38169" y="3476190"/>
            <a:ext cx="2007668" cy="2007668"/>
          </a:xfrm>
          <a:prstGeom prst="rect">
            <a:avLst/>
          </a:prstGeom>
        </p:spPr>
      </p:pic>
      <p:pic>
        <p:nvPicPr>
          <p:cNvPr id="6" name="Picture 5">
            <a:extLst>
              <a:ext uri="{FF2B5EF4-FFF2-40B4-BE49-F238E27FC236}">
                <a16:creationId xmlns:a16="http://schemas.microsoft.com/office/drawing/2014/main" id="{416AA52A-2568-3B14-1382-2943F1A7FFD1}"/>
              </a:ext>
            </a:extLst>
          </p:cNvPr>
          <p:cNvPicPr>
            <a:picLocks noChangeAspect="1"/>
          </p:cNvPicPr>
          <p:nvPr/>
        </p:nvPicPr>
        <p:blipFill>
          <a:blip r:embed="rId5"/>
          <a:stretch>
            <a:fillRect/>
          </a:stretch>
        </p:blipFill>
        <p:spPr>
          <a:xfrm>
            <a:off x="150125" y="-133694"/>
            <a:ext cx="1523956" cy="1508868"/>
          </a:xfrm>
          <a:prstGeom prst="rect">
            <a:avLst/>
          </a:prstGeom>
        </p:spPr>
      </p:pic>
      <p:pic>
        <p:nvPicPr>
          <p:cNvPr id="2" name="Picture 1">
            <a:extLst>
              <a:ext uri="{FF2B5EF4-FFF2-40B4-BE49-F238E27FC236}">
                <a16:creationId xmlns:a16="http://schemas.microsoft.com/office/drawing/2014/main" id="{747728AF-E03F-13BC-B5B9-FE31BAE1C844}"/>
              </a:ext>
            </a:extLst>
          </p:cNvPr>
          <p:cNvPicPr>
            <a:picLocks noChangeAspect="1"/>
          </p:cNvPicPr>
          <p:nvPr/>
        </p:nvPicPr>
        <p:blipFill rotWithShape="1">
          <a:blip r:embed="rId6"/>
          <a:srcRect b="53723"/>
          <a:stretch/>
        </p:blipFill>
        <p:spPr>
          <a:xfrm rot="182133">
            <a:off x="2218608" y="376428"/>
            <a:ext cx="7754784" cy="1847969"/>
          </a:xfrm>
          <a:prstGeom prst="rect">
            <a:avLst/>
          </a:prstGeom>
        </p:spPr>
      </p:pic>
      <p:pic>
        <p:nvPicPr>
          <p:cNvPr id="3" name="Picture 2">
            <a:extLst>
              <a:ext uri="{FF2B5EF4-FFF2-40B4-BE49-F238E27FC236}">
                <a16:creationId xmlns:a16="http://schemas.microsoft.com/office/drawing/2014/main" id="{95D2B837-07B3-91C4-741C-68B917B9CDEF}"/>
              </a:ext>
            </a:extLst>
          </p:cNvPr>
          <p:cNvPicPr>
            <a:picLocks noChangeAspect="1"/>
          </p:cNvPicPr>
          <p:nvPr/>
        </p:nvPicPr>
        <p:blipFill>
          <a:blip r:embed="rId7"/>
          <a:stretch>
            <a:fillRect/>
          </a:stretch>
        </p:blipFill>
        <p:spPr>
          <a:xfrm>
            <a:off x="4306962" y="1181920"/>
            <a:ext cx="3103133" cy="1524132"/>
          </a:xfrm>
          <a:prstGeom prst="rect">
            <a:avLst/>
          </a:prstGeom>
        </p:spPr>
      </p:pic>
      <p:pic>
        <p:nvPicPr>
          <p:cNvPr id="14" name="Picture 13">
            <a:extLst>
              <a:ext uri="{FF2B5EF4-FFF2-40B4-BE49-F238E27FC236}">
                <a16:creationId xmlns:a16="http://schemas.microsoft.com/office/drawing/2014/main" id="{5BAB2D95-2A7F-4E2C-09AB-0367BAE01EF4}"/>
              </a:ext>
            </a:extLst>
          </p:cNvPr>
          <p:cNvPicPr>
            <a:picLocks noChangeAspect="1"/>
          </p:cNvPicPr>
          <p:nvPr/>
        </p:nvPicPr>
        <p:blipFill>
          <a:blip r:embed="rId8"/>
          <a:stretch>
            <a:fillRect/>
          </a:stretch>
        </p:blipFill>
        <p:spPr>
          <a:xfrm>
            <a:off x="1211495" y="2441493"/>
            <a:ext cx="9098832" cy="2743438"/>
          </a:xfrm>
          <a:prstGeom prst="rect">
            <a:avLst/>
          </a:prstGeom>
        </p:spPr>
      </p:pic>
    </p:spTree>
    <p:extLst>
      <p:ext uri="{BB962C8B-B14F-4D97-AF65-F5344CB8AC3E}">
        <p14:creationId xmlns:p14="http://schemas.microsoft.com/office/powerpoint/2010/main" val="2771806546"/>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par>
                          <p:cTn id="8" fill="hold">
                            <p:stCondLst>
                              <p:cond delay="2000"/>
                            </p:stCondLst>
                            <p:childTnLst>
                              <p:par>
                                <p:cTn id="9" presetID="14" presetClass="entr" presetSubtype="1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randombar(horizontal)">
                                      <p:cBhvr>
                                        <p:cTn id="11" dur="500"/>
                                        <p:tgtEl>
                                          <p:spTgt spid="3"/>
                                        </p:tgtEl>
                                      </p:cBhvr>
                                    </p:animEffect>
                                  </p:childTnLst>
                                </p:cTn>
                              </p:par>
                            </p:childTnLst>
                          </p:cTn>
                        </p:par>
                      </p:childTnLst>
                    </p:cTn>
                  </p:par>
                  <p:par>
                    <p:cTn id="12" fill="hold">
                      <p:stCondLst>
                        <p:cond delay="indefinite"/>
                      </p:stCondLst>
                      <p:childTnLst>
                        <p:par>
                          <p:cTn id="13" fill="hold">
                            <p:stCondLst>
                              <p:cond delay="0"/>
                            </p:stCondLst>
                            <p:childTnLst>
                              <p:par>
                                <p:cTn id="14" presetID="14" presetClass="entr" presetSubtype="10" fill="hold" nodeType="clickEffect">
                                  <p:stCondLst>
                                    <p:cond delay="0"/>
                                  </p:stCondLst>
                                  <p:childTnLst>
                                    <p:set>
                                      <p:cBhvr>
                                        <p:cTn id="15" dur="1" fill="hold">
                                          <p:stCondLst>
                                            <p:cond delay="0"/>
                                          </p:stCondLst>
                                        </p:cTn>
                                        <p:tgtEl>
                                          <p:spTgt spid="14"/>
                                        </p:tgtEl>
                                        <p:attrNameLst>
                                          <p:attrName>style.visibility</p:attrName>
                                        </p:attrNameLst>
                                      </p:cBhvr>
                                      <p:to>
                                        <p:strVal val="visible"/>
                                      </p:to>
                                    </p:set>
                                    <p:animEffect transition="in" filter="randombar(horizontal)">
                                      <p:cBhvr>
                                        <p:cTn id="16"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id="{F9A10FB9-B07A-9875-91C9-8C37AA725B12}"/>
              </a:ext>
            </a:extLst>
          </p:cNvPr>
          <p:cNvGrpSpPr/>
          <p:nvPr/>
        </p:nvGrpSpPr>
        <p:grpSpPr>
          <a:xfrm>
            <a:off x="2794538" y="0"/>
            <a:ext cx="6602923" cy="1510091"/>
            <a:chOff x="1670007" y="353433"/>
            <a:chExt cx="7913047" cy="1780186"/>
          </a:xfrm>
        </p:grpSpPr>
        <p:pic>
          <p:nvPicPr>
            <p:cNvPr id="7" name="Hình ảnh 4">
              <a:extLst>
                <a:ext uri="{FF2B5EF4-FFF2-40B4-BE49-F238E27FC236}">
                  <a16:creationId xmlns:a16="http://schemas.microsoft.com/office/drawing/2014/main" id="{44E5EBFC-1C6F-7C60-5609-420EB754C8DF}"/>
                </a:ext>
              </a:extLst>
            </p:cNvPr>
            <p:cNvPicPr>
              <a:picLocks noChangeAspect="1"/>
            </p:cNvPicPr>
            <p:nvPr/>
          </p:nvPicPr>
          <p:blipFill>
            <a:blip r:embed="rId2"/>
            <a:stretch>
              <a:fillRect/>
            </a:stretch>
          </p:blipFill>
          <p:spPr>
            <a:xfrm>
              <a:off x="1670007" y="509414"/>
              <a:ext cx="6840305" cy="1103472"/>
            </a:xfrm>
            <a:prstGeom prst="rect">
              <a:avLst/>
            </a:prstGeom>
          </p:spPr>
        </p:pic>
        <p:pic>
          <p:nvPicPr>
            <p:cNvPr id="9" name="Picture 8">
              <a:extLst>
                <a:ext uri="{FF2B5EF4-FFF2-40B4-BE49-F238E27FC236}">
                  <a16:creationId xmlns:a16="http://schemas.microsoft.com/office/drawing/2014/main" id="{8E7F0028-853A-F836-DB22-7FC881B6277D}"/>
                </a:ext>
              </a:extLst>
            </p:cNvPr>
            <p:cNvPicPr>
              <a:picLocks noChangeAspect="1"/>
            </p:cNvPicPr>
            <p:nvPr/>
          </p:nvPicPr>
          <p:blipFill>
            <a:blip r:embed="rId3"/>
            <a:stretch>
              <a:fillRect/>
            </a:stretch>
          </p:blipFill>
          <p:spPr>
            <a:xfrm>
              <a:off x="8016246" y="353433"/>
              <a:ext cx="1566808" cy="1780186"/>
            </a:xfrm>
            <a:prstGeom prst="rect">
              <a:avLst/>
            </a:prstGeom>
          </p:spPr>
        </p:pic>
      </p:grpSp>
      <p:sp>
        <p:nvSpPr>
          <p:cNvPr id="10" name="TextBox 9">
            <a:extLst>
              <a:ext uri="{FF2B5EF4-FFF2-40B4-BE49-F238E27FC236}">
                <a16:creationId xmlns:a16="http://schemas.microsoft.com/office/drawing/2014/main" id="{98705177-9F65-85D1-17AB-77C0AA741919}"/>
              </a:ext>
            </a:extLst>
          </p:cNvPr>
          <p:cNvSpPr txBox="1"/>
          <p:nvPr/>
        </p:nvSpPr>
        <p:spPr>
          <a:xfrm>
            <a:off x="367977" y="1068365"/>
            <a:ext cx="11438199" cy="1615827"/>
          </a:xfrm>
          <a:prstGeom prst="rect">
            <a:avLst/>
          </a:prstGeom>
          <a:noFill/>
        </p:spPr>
        <p:txBody>
          <a:bodyPr wrap="square" rtlCol="0">
            <a:spAutoFit/>
          </a:bodyPr>
          <a:lstStyle/>
          <a:p>
            <a:pPr algn="just"/>
            <a:r>
              <a:rPr lang="vi-VN" sz="3300" b="1" dirty="0">
                <a:solidFill>
                  <a:srgbClr val="002060"/>
                </a:solidFill>
                <a:latin typeface="Cambria" panose="02040503050406030204" pitchFamily="18" charset="0"/>
                <a:ea typeface="Cambria" panose="02040503050406030204" pitchFamily="18" charset="0"/>
              </a:rPr>
              <a:t>- Xây dựng kế hoạch rèn luyện các đức tính cần thiết để thích ứng với môi trường học tập mới đã được nêu ở hoạt động trên.</a:t>
            </a:r>
            <a:endParaRPr lang="en-US" sz="3300" b="1" dirty="0">
              <a:solidFill>
                <a:srgbClr val="002060"/>
              </a:solidFill>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3168243232"/>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1000"/>
                                        <p:tgtEl>
                                          <p:spTgt spid="10"/>
                                        </p:tgtEl>
                                      </p:cBhvr>
                                    </p:animEffect>
                                    <p:anim calcmode="lin" valueType="num">
                                      <p:cBhvr>
                                        <p:cTn id="13" dur="1000" fill="hold"/>
                                        <p:tgtEl>
                                          <p:spTgt spid="10"/>
                                        </p:tgtEl>
                                        <p:attrNameLst>
                                          <p:attrName>ppt_x</p:attrName>
                                        </p:attrNameLst>
                                      </p:cBhvr>
                                      <p:tavLst>
                                        <p:tav tm="0">
                                          <p:val>
                                            <p:strVal val="#ppt_x"/>
                                          </p:val>
                                        </p:tav>
                                        <p:tav tm="100000">
                                          <p:val>
                                            <p:strVal val="#ppt_x"/>
                                          </p:val>
                                        </p:tav>
                                      </p:tavLst>
                                    </p:anim>
                                    <p:anim calcmode="lin" valueType="num">
                                      <p:cBhvr>
                                        <p:cTn id="14"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67D87BB-3183-B7E3-5B87-28EFCCA7A614}"/>
            </a:ext>
          </a:extLst>
        </p:cNvPr>
        <p:cNvGrpSpPr/>
        <p:nvPr/>
      </p:nvGrpSpPr>
      <p:grpSpPr>
        <a:xfrm>
          <a:off x="0" y="0"/>
          <a:ext cx="0" cy="0"/>
          <a:chOff x="0" y="0"/>
          <a:chExt cx="0" cy="0"/>
        </a:xfrm>
      </p:grpSpPr>
      <p:pic>
        <p:nvPicPr>
          <p:cNvPr id="2" name="Picture 1">
            <a:extLst>
              <a:ext uri="{FF2B5EF4-FFF2-40B4-BE49-F238E27FC236}">
                <a16:creationId xmlns:a16="http://schemas.microsoft.com/office/drawing/2014/main" id="{3516E380-0D6E-53DB-6F54-4501D0CE6CF5}"/>
              </a:ext>
            </a:extLst>
          </p:cNvPr>
          <p:cNvPicPr>
            <a:picLocks noChangeAspect="1"/>
          </p:cNvPicPr>
          <p:nvPr/>
        </p:nvPicPr>
        <p:blipFill rotWithShape="1">
          <a:blip r:embed="rId2"/>
          <a:srcRect l="21069" t="10582" r="38495" b="50757"/>
          <a:stretch/>
        </p:blipFill>
        <p:spPr>
          <a:xfrm rot="1368040">
            <a:off x="3961683" y="347499"/>
            <a:ext cx="3334351" cy="2453702"/>
          </a:xfrm>
          <a:prstGeom prst="rect">
            <a:avLst/>
          </a:prstGeom>
        </p:spPr>
      </p:pic>
      <p:sp>
        <p:nvSpPr>
          <p:cNvPr id="3" name="TextBox 2">
            <a:extLst>
              <a:ext uri="{FF2B5EF4-FFF2-40B4-BE49-F238E27FC236}">
                <a16:creationId xmlns:a16="http://schemas.microsoft.com/office/drawing/2014/main" id="{2D43AEAD-EBF0-9656-EE21-002C90B6076B}"/>
              </a:ext>
            </a:extLst>
          </p:cNvPr>
          <p:cNvSpPr txBox="1"/>
          <p:nvPr/>
        </p:nvSpPr>
        <p:spPr>
          <a:xfrm>
            <a:off x="590653" y="2570439"/>
            <a:ext cx="9199891" cy="1717393"/>
          </a:xfrm>
          <a:prstGeom prst="rect">
            <a:avLst/>
          </a:prstGeom>
          <a:noFill/>
        </p:spPr>
        <p:txBody>
          <a:bodyPr wrap="square" rtlCol="0">
            <a:spAutoFit/>
          </a:bodyPr>
          <a:lstStyle/>
          <a:p>
            <a:pPr lvl="0">
              <a:lnSpc>
                <a:spcPct val="110000"/>
              </a:lnSpc>
              <a:spcBef>
                <a:spcPts val="600"/>
              </a:spcBef>
            </a:pPr>
            <a:r>
              <a:rPr kumimoji="0" lang="en-US" sz="4800" b="1" i="0" u="none" strike="noStrike" kern="1200" cap="none" spc="0" normalizeH="0" baseline="0" noProof="0" dirty="0">
                <a:ln>
                  <a:noFill/>
                </a:ln>
                <a:solidFill>
                  <a:srgbClr val="D60093"/>
                </a:solidFill>
                <a:effectLst/>
                <a:uLnTx/>
                <a:uFillTx/>
                <a:latin typeface="Cambria" panose="02040503050406030204" pitchFamily="18" charset="0"/>
                <a:ea typeface="Cambria" panose="02040503050406030204" pitchFamily="18" charset="0"/>
              </a:rPr>
              <a:t>    </a:t>
            </a:r>
            <a:r>
              <a:rPr lang="vi-VN" sz="4800" b="1" dirty="0">
                <a:solidFill>
                  <a:srgbClr val="D60093"/>
                </a:solidFill>
                <a:latin typeface="Cambria" panose="02040503050406030204" pitchFamily="18" charset="0"/>
                <a:ea typeface="Cambria" panose="02040503050406030204" pitchFamily="18" charset="0"/>
              </a:rPr>
              <a:t> Kế hoạch càng chi tiết, cụ thể, chúng ta càng dễ thực hiện.</a:t>
            </a:r>
            <a:endParaRPr kumimoji="0" lang="vi-VN" sz="4800" b="1" i="0" u="none" strike="noStrike" kern="1200" cap="none" spc="0" normalizeH="0" baseline="0" noProof="0" dirty="0">
              <a:ln>
                <a:noFill/>
              </a:ln>
              <a:solidFill>
                <a:srgbClr val="D60093"/>
              </a:solidFill>
              <a:effectLst/>
              <a:uLnTx/>
              <a:uFillTx/>
              <a:latin typeface="Cambria" panose="02040503050406030204" pitchFamily="18" charset="0"/>
              <a:ea typeface="Cambria" panose="02040503050406030204" pitchFamily="18" charset="0"/>
            </a:endParaRPr>
          </a:p>
        </p:txBody>
      </p:sp>
      <p:pic>
        <p:nvPicPr>
          <p:cNvPr id="4" name="图片 1">
            <a:extLst>
              <a:ext uri="{FF2B5EF4-FFF2-40B4-BE49-F238E27FC236}">
                <a16:creationId xmlns:a16="http://schemas.microsoft.com/office/drawing/2014/main" id="{52428724-1ECD-62F5-324F-DDBAECD979D5}"/>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66389"/>
          <a:stretch/>
        </p:blipFill>
        <p:spPr>
          <a:xfrm>
            <a:off x="9790544" y="1214231"/>
            <a:ext cx="1810803" cy="5387514"/>
          </a:xfrm>
          <a:prstGeom prst="rect">
            <a:avLst/>
          </a:prstGeom>
        </p:spPr>
      </p:pic>
    </p:spTree>
    <p:extLst>
      <p:ext uri="{BB962C8B-B14F-4D97-AF65-F5344CB8AC3E}">
        <p14:creationId xmlns:p14="http://schemas.microsoft.com/office/powerpoint/2010/main" val="2394780099"/>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randombar(horizontal)">
                                      <p:cBhvr>
                                        <p:cTn id="1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245705" y="395531"/>
            <a:ext cx="11700587" cy="2308324"/>
          </a:xfrm>
          <a:prstGeom prst="rect">
            <a:avLst/>
          </a:prstGeom>
          <a:noFill/>
        </p:spPr>
        <p:txBody>
          <a:bodyPr wrap="square" rtlCol="0">
            <a:spAutoFit/>
          </a:bodyPr>
          <a:lstStyle/>
          <a:p>
            <a:pPr marL="457200" indent="-457200" algn="just">
              <a:buFontTx/>
              <a:buChar char="-"/>
            </a:pPr>
            <a:r>
              <a:rPr lang="vi-VN" sz="3600" dirty="0">
                <a:solidFill>
                  <a:srgbClr val="002060"/>
                </a:solidFill>
                <a:latin typeface="Cambria" panose="02040503050406030204" pitchFamily="18" charset="0"/>
                <a:ea typeface="Cambria" panose="02040503050406030204" pitchFamily="18" charset="0"/>
              </a:rPr>
              <a:t>Nhắc lại những điểm khác biệt của môi trường trung học cơ sở mà em tìm hiểu được.</a:t>
            </a:r>
          </a:p>
          <a:p>
            <a:pPr marL="457200" indent="-457200" algn="just">
              <a:buFontTx/>
              <a:buChar char="-"/>
            </a:pPr>
            <a:r>
              <a:rPr lang="vi-VN" sz="3600" dirty="0">
                <a:solidFill>
                  <a:srgbClr val="002060"/>
                </a:solidFill>
                <a:latin typeface="Cambria" panose="02040503050406030204" pitchFamily="18" charset="0"/>
                <a:ea typeface="Cambria" panose="02040503050406030204" pitchFamily="18" charset="0"/>
              </a:rPr>
              <a:t>Thảo luận, đề xuất những đức tính cần chú trọng rèn luyện để thích ứng với môi trường học tập mới.</a:t>
            </a:r>
            <a:endParaRPr lang="en-US" sz="3600" dirty="0">
              <a:solidFill>
                <a:srgbClr val="002060"/>
              </a:solidFill>
              <a:latin typeface="Cambria" panose="02040503050406030204" pitchFamily="18" charset="0"/>
              <a:ea typeface="Cambria" panose="02040503050406030204" pitchFamily="18" charset="0"/>
            </a:endParaRPr>
          </a:p>
        </p:txBody>
      </p:sp>
      <p:pic>
        <p:nvPicPr>
          <p:cNvPr id="3" name="Picture 2">
            <a:extLst>
              <a:ext uri="{FF2B5EF4-FFF2-40B4-BE49-F238E27FC236}">
                <a16:creationId xmlns:a16="http://schemas.microsoft.com/office/drawing/2014/main" id="{EC482F1F-8546-1AC9-3E9A-71D49DBCB0DF}"/>
              </a:ext>
            </a:extLst>
          </p:cNvPr>
          <p:cNvPicPr>
            <a:picLocks noChangeAspect="1"/>
          </p:cNvPicPr>
          <p:nvPr/>
        </p:nvPicPr>
        <p:blipFill>
          <a:blip r:embed="rId2"/>
          <a:stretch>
            <a:fillRect/>
          </a:stretch>
        </p:blipFill>
        <p:spPr>
          <a:xfrm>
            <a:off x="447958" y="3330222"/>
            <a:ext cx="11296083" cy="2641089"/>
          </a:xfrm>
          <a:prstGeom prst="rect">
            <a:avLst/>
          </a:prstGeom>
          <a:ln>
            <a:noFill/>
          </a:ln>
          <a:effectLst>
            <a:softEdge rad="112500"/>
          </a:effectLst>
        </p:spPr>
      </p:pic>
    </p:spTree>
    <p:extLst>
      <p:ext uri="{BB962C8B-B14F-4D97-AF65-F5344CB8AC3E}">
        <p14:creationId xmlns:p14="http://schemas.microsoft.com/office/powerpoint/2010/main" val="3662009561"/>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1000"/>
                                        <p:tgtEl>
                                          <p:spTgt spid="5">
                                            <p:txEl>
                                              <p:pRg st="0" end="0"/>
                                            </p:txEl>
                                          </p:spTgt>
                                        </p:tgtEl>
                                      </p:cBhvr>
                                    </p:animEffect>
                                    <p:anim calcmode="lin" valueType="num">
                                      <p:cBhvr>
                                        <p:cTn id="8" dur="10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5">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5">
                                            <p:txEl>
                                              <p:pRg st="1" end="1"/>
                                            </p:txEl>
                                          </p:spTgt>
                                        </p:tgtEl>
                                        <p:attrNameLst>
                                          <p:attrName>style.visibility</p:attrName>
                                        </p:attrNameLst>
                                      </p:cBhvr>
                                      <p:to>
                                        <p:strVal val="visible"/>
                                      </p:to>
                                    </p:set>
                                    <p:animEffect transition="in" filter="fade">
                                      <p:cBhvr>
                                        <p:cTn id="14" dur="1000"/>
                                        <p:tgtEl>
                                          <p:spTgt spid="5">
                                            <p:txEl>
                                              <p:pRg st="1" end="1"/>
                                            </p:txEl>
                                          </p:spTgt>
                                        </p:tgtEl>
                                      </p:cBhvr>
                                    </p:animEffect>
                                    <p:anim calcmode="lin" valueType="num">
                                      <p:cBhvr>
                                        <p:cTn id="15" dur="1000" fill="hold"/>
                                        <p:tgtEl>
                                          <p:spTgt spid="5">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5">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14" presetClass="entr" presetSubtype="10" fill="hold" nodeType="clickEffect">
                                  <p:stCondLst>
                                    <p:cond delay="0"/>
                                  </p:stCondLst>
                                  <p:childTnLst>
                                    <p:set>
                                      <p:cBhvr>
                                        <p:cTn id="20" dur="1" fill="hold">
                                          <p:stCondLst>
                                            <p:cond delay="0"/>
                                          </p:stCondLst>
                                        </p:cTn>
                                        <p:tgtEl>
                                          <p:spTgt spid="3"/>
                                        </p:tgtEl>
                                        <p:attrNameLst>
                                          <p:attrName>style.visibility</p:attrName>
                                        </p:attrNameLst>
                                      </p:cBhvr>
                                      <p:to>
                                        <p:strVal val="visible"/>
                                      </p:to>
                                    </p:set>
                                    <p:animEffect transition="in" filter="randombar(horizontal)">
                                      <p:cBhvr>
                                        <p:cTn id="21"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8159CBF2-DADE-FB2B-7158-1B3D2E5FE949}"/>
              </a:ext>
            </a:extLst>
          </p:cNvPr>
          <p:cNvSpPr txBox="1"/>
          <p:nvPr/>
        </p:nvSpPr>
        <p:spPr>
          <a:xfrm>
            <a:off x="1196622" y="813220"/>
            <a:ext cx="10419645" cy="1200329"/>
          </a:xfrm>
          <a:prstGeom prst="rect">
            <a:avLst/>
          </a:prstGeom>
          <a:noFill/>
        </p:spPr>
        <p:txBody>
          <a:bodyPr wrap="square" rtlCol="0">
            <a:spAutoFit/>
          </a:bodyPr>
          <a:lstStyle/>
          <a:p>
            <a:pPr algn="ctr"/>
            <a:r>
              <a:rPr lang="vi-VN" sz="3600" b="1" dirty="0">
                <a:solidFill>
                  <a:srgbClr val="D60093"/>
                </a:solidFill>
                <a:latin typeface="Cambria" panose="02040503050406030204" pitchFamily="18" charset="0"/>
                <a:ea typeface="Cambria" panose="02040503050406030204" pitchFamily="18" charset="0"/>
              </a:rPr>
              <a:t>Nhắc lại những điểm khác biệt của môi trường trung học cơ sở mà em tìm hiểu được.</a:t>
            </a:r>
          </a:p>
        </p:txBody>
      </p:sp>
      <p:sp>
        <p:nvSpPr>
          <p:cNvPr id="3" name="TextBox 2">
            <a:extLst>
              <a:ext uri="{FF2B5EF4-FFF2-40B4-BE49-F238E27FC236}">
                <a16:creationId xmlns:a16="http://schemas.microsoft.com/office/drawing/2014/main" id="{D35F8867-9478-E234-7EB1-6687603E9FDD}"/>
              </a:ext>
            </a:extLst>
          </p:cNvPr>
          <p:cNvSpPr txBox="1"/>
          <p:nvPr/>
        </p:nvSpPr>
        <p:spPr>
          <a:xfrm>
            <a:off x="575733" y="2167887"/>
            <a:ext cx="10927645" cy="2898101"/>
          </a:xfrm>
          <a:prstGeom prst="rect">
            <a:avLst/>
          </a:prstGeom>
          <a:noFill/>
        </p:spPr>
        <p:txBody>
          <a:bodyPr wrap="square" rtlCol="0">
            <a:spAutoFit/>
          </a:bodyPr>
          <a:lstStyle/>
          <a:p>
            <a:pPr marL="457200" indent="-457200" algn="just">
              <a:lnSpc>
                <a:spcPct val="130000"/>
              </a:lnSpc>
              <a:buFontTx/>
              <a:buChar char="-"/>
            </a:pPr>
            <a:r>
              <a:rPr lang="vi-VN" sz="3600" dirty="0">
                <a:solidFill>
                  <a:srgbClr val="002060"/>
                </a:solidFill>
                <a:latin typeface="Cambria" panose="02040503050406030204" pitchFamily="18" charset="0"/>
                <a:ea typeface="Cambria" panose="02040503050406030204" pitchFamily="18" charset="0"/>
              </a:rPr>
              <a:t>Sử dụng vở kẻ ngang </a:t>
            </a:r>
          </a:p>
          <a:p>
            <a:pPr marL="457200" indent="-457200" algn="just">
              <a:lnSpc>
                <a:spcPct val="130000"/>
              </a:lnSpc>
              <a:buFontTx/>
              <a:buChar char="-"/>
            </a:pPr>
            <a:r>
              <a:rPr lang="vi-VN" sz="3600" dirty="0">
                <a:solidFill>
                  <a:srgbClr val="002060"/>
                </a:solidFill>
                <a:latin typeface="Cambria" panose="02040503050406030204" pitchFamily="18" charset="0"/>
                <a:ea typeface="Cambria" panose="02040503050406030204" pitchFamily="18" charset="0"/>
              </a:rPr>
              <a:t>Phải có ý thức tự học cao hơn </a:t>
            </a:r>
          </a:p>
          <a:p>
            <a:pPr marL="457200" indent="-457200" algn="just">
              <a:lnSpc>
                <a:spcPct val="130000"/>
              </a:lnSpc>
              <a:buFontTx/>
              <a:buChar char="-"/>
            </a:pPr>
            <a:r>
              <a:rPr lang="vi-VN" sz="3600" dirty="0">
                <a:solidFill>
                  <a:srgbClr val="002060"/>
                </a:solidFill>
                <a:latin typeface="Cambria" panose="02040503050406030204" pitchFamily="18" charset="0"/>
                <a:ea typeface="Cambria" panose="02040503050406030204" pitchFamily="18" charset="0"/>
              </a:rPr>
              <a:t>Nhiều bạn bè mới hơn</a:t>
            </a:r>
          </a:p>
          <a:p>
            <a:pPr marL="457200" indent="-457200" algn="just">
              <a:lnSpc>
                <a:spcPct val="130000"/>
              </a:lnSpc>
              <a:buFontTx/>
              <a:buChar char="-"/>
            </a:pPr>
            <a:r>
              <a:rPr lang="vi-VN" sz="3600" dirty="0">
                <a:solidFill>
                  <a:srgbClr val="002060"/>
                </a:solidFill>
                <a:latin typeface="Cambria" panose="02040503050406030204" pitchFamily="18" charset="0"/>
                <a:ea typeface="Cambria" panose="02040503050406030204" pitchFamily="18" charset="0"/>
              </a:rPr>
              <a:t>Các kiến thức học cũng sẽ được nâng cao hơn …</a:t>
            </a:r>
            <a:endParaRPr lang="en-US" sz="3600" dirty="0">
              <a:solidFill>
                <a:srgbClr val="002060"/>
              </a:solidFill>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2564098500"/>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1000"/>
                                        <p:tgtEl>
                                          <p:spTgt spid="2">
                                            <p:txEl>
                                              <p:pRg st="0" end="0"/>
                                            </p:txEl>
                                          </p:spTgt>
                                        </p:tgtEl>
                                      </p:cBhvr>
                                    </p:animEffect>
                                    <p:anim calcmode="lin" valueType="num">
                                      <p:cBhvr>
                                        <p:cTn id="8" dur="1000" fill="hold"/>
                                        <p:tgtEl>
                                          <p:spTgt spid="2">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2">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Effect transition="in" filter="fade">
                                      <p:cBhvr>
                                        <p:cTn id="14" dur="1000"/>
                                        <p:tgtEl>
                                          <p:spTgt spid="3">
                                            <p:txEl>
                                              <p:pRg st="0" end="0"/>
                                            </p:txEl>
                                          </p:spTgt>
                                        </p:tgtEl>
                                      </p:cBhvr>
                                    </p:animEffect>
                                    <p:anim calcmode="lin" valueType="num">
                                      <p:cBhvr>
                                        <p:cTn id="15"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1" end="1"/>
                                            </p:txEl>
                                          </p:spTgt>
                                        </p:tgtEl>
                                        <p:attrNameLst>
                                          <p:attrName>style.visibility</p:attrName>
                                        </p:attrNameLst>
                                      </p:cBhvr>
                                      <p:to>
                                        <p:strVal val="visible"/>
                                      </p:to>
                                    </p:set>
                                    <p:animEffect transition="in" filter="fade">
                                      <p:cBhvr>
                                        <p:cTn id="21" dur="1000"/>
                                        <p:tgtEl>
                                          <p:spTgt spid="3">
                                            <p:txEl>
                                              <p:pRg st="1" end="1"/>
                                            </p:txEl>
                                          </p:spTgt>
                                        </p:tgtEl>
                                      </p:cBhvr>
                                    </p:animEffect>
                                    <p:anim calcmode="lin" valueType="num">
                                      <p:cBhvr>
                                        <p:cTn id="22"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3">
                                            <p:txEl>
                                              <p:pRg st="2" end="2"/>
                                            </p:txEl>
                                          </p:spTgt>
                                        </p:tgtEl>
                                        <p:attrNameLst>
                                          <p:attrName>style.visibility</p:attrName>
                                        </p:attrNameLst>
                                      </p:cBhvr>
                                      <p:to>
                                        <p:strVal val="visible"/>
                                      </p:to>
                                    </p:set>
                                    <p:animEffect transition="in" filter="fade">
                                      <p:cBhvr>
                                        <p:cTn id="28" dur="1000"/>
                                        <p:tgtEl>
                                          <p:spTgt spid="3">
                                            <p:txEl>
                                              <p:pRg st="2" end="2"/>
                                            </p:txEl>
                                          </p:spTgt>
                                        </p:tgtEl>
                                      </p:cBhvr>
                                    </p:animEffect>
                                    <p:anim calcmode="lin" valueType="num">
                                      <p:cBhvr>
                                        <p:cTn id="29"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3">
                                            <p:txEl>
                                              <p:pRg st="3" end="3"/>
                                            </p:txEl>
                                          </p:spTgt>
                                        </p:tgtEl>
                                        <p:attrNameLst>
                                          <p:attrName>style.visibility</p:attrName>
                                        </p:attrNameLst>
                                      </p:cBhvr>
                                      <p:to>
                                        <p:strVal val="visible"/>
                                      </p:to>
                                    </p:set>
                                    <p:animEffect transition="in" filter="fade">
                                      <p:cBhvr>
                                        <p:cTn id="35" dur="1000"/>
                                        <p:tgtEl>
                                          <p:spTgt spid="3">
                                            <p:txEl>
                                              <p:pRg st="3" end="3"/>
                                            </p:txEl>
                                          </p:spTgt>
                                        </p:tgtEl>
                                      </p:cBhvr>
                                    </p:animEffect>
                                    <p:anim calcmode="lin" valueType="num">
                                      <p:cBhvr>
                                        <p:cTn id="36"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P spid="3"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32F64946-CB16-3171-28EC-E9FE0291FFB1}"/>
              </a:ext>
            </a:extLst>
          </p:cNvPr>
          <p:cNvSpPr txBox="1"/>
          <p:nvPr/>
        </p:nvSpPr>
        <p:spPr>
          <a:xfrm>
            <a:off x="848059" y="948686"/>
            <a:ext cx="10739715" cy="1754326"/>
          </a:xfrm>
          <a:prstGeom prst="rect">
            <a:avLst/>
          </a:prstGeom>
          <a:noFill/>
        </p:spPr>
        <p:txBody>
          <a:bodyPr wrap="square" rtlCol="0">
            <a:spAutoFit/>
          </a:bodyPr>
          <a:lstStyle/>
          <a:p>
            <a:pPr marL="571500" indent="-571500" algn="just">
              <a:buFontTx/>
              <a:buChar char="-"/>
            </a:pPr>
            <a:r>
              <a:rPr lang="vi-VN" sz="3600" dirty="0">
                <a:solidFill>
                  <a:srgbClr val="002060"/>
                </a:solidFill>
                <a:latin typeface="Cambria" panose="02040503050406030204" pitchFamily="18" charset="0"/>
                <a:ea typeface="Cambria" panose="02040503050406030204" pitchFamily="18" charset="0"/>
              </a:rPr>
              <a:t>Thảo luận nhóm 6.</a:t>
            </a:r>
          </a:p>
          <a:p>
            <a:pPr marL="571500" indent="-571500" algn="just">
              <a:buFontTx/>
              <a:buChar char="-"/>
            </a:pPr>
            <a:r>
              <a:rPr lang="vi-VN" sz="3600" dirty="0">
                <a:solidFill>
                  <a:srgbClr val="002060"/>
                </a:solidFill>
                <a:latin typeface="Cambria" panose="02040503050406030204" pitchFamily="18" charset="0"/>
                <a:ea typeface="Cambria" panose="02040503050406030204" pitchFamily="18" charset="0"/>
              </a:rPr>
              <a:t>Đề xuất những đức tính cần chú trọng rèn luyện để thích ứng với môi trường học tập mới.</a:t>
            </a:r>
            <a:endParaRPr lang="en-US" sz="3600" dirty="0">
              <a:solidFill>
                <a:srgbClr val="002060"/>
              </a:solidFill>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1807053228"/>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12B4D60B-9CD3-0AF9-0407-1AFC389CAA96}"/>
              </a:ext>
            </a:extLst>
          </p:cNvPr>
          <p:cNvGrpSpPr/>
          <p:nvPr/>
        </p:nvGrpSpPr>
        <p:grpSpPr>
          <a:xfrm>
            <a:off x="3890747" y="269269"/>
            <a:ext cx="3422469" cy="1214846"/>
            <a:chOff x="252583" y="146709"/>
            <a:chExt cx="4995863" cy="1581150"/>
          </a:xfrm>
        </p:grpSpPr>
        <p:pic>
          <p:nvPicPr>
            <p:cNvPr id="3" name="图片 62">
              <a:extLst>
                <a:ext uri="{FF2B5EF4-FFF2-40B4-BE49-F238E27FC236}">
                  <a16:creationId xmlns:a16="http://schemas.microsoft.com/office/drawing/2014/main" id="{E90A1FD0-110D-99F1-FBE5-64080F01F9CE}"/>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741" t="57748" r="58281" b="15018"/>
            <a:stretch/>
          </p:blipFill>
          <p:spPr>
            <a:xfrm>
              <a:off x="252583" y="146709"/>
              <a:ext cx="4995863" cy="1581150"/>
            </a:xfrm>
            <a:prstGeom prst="rect">
              <a:avLst/>
            </a:prstGeom>
          </p:spPr>
        </p:pic>
        <p:sp>
          <p:nvSpPr>
            <p:cNvPr id="4" name="TextBox 3">
              <a:extLst>
                <a:ext uri="{FF2B5EF4-FFF2-40B4-BE49-F238E27FC236}">
                  <a16:creationId xmlns:a16="http://schemas.microsoft.com/office/drawing/2014/main" id="{5A783376-7D58-4902-DAEE-47C3AFD41B01}"/>
                </a:ext>
              </a:extLst>
            </p:cNvPr>
            <p:cNvSpPr txBox="1"/>
            <p:nvPr/>
          </p:nvSpPr>
          <p:spPr>
            <a:xfrm>
              <a:off x="770575" y="791884"/>
              <a:ext cx="3707295" cy="707886"/>
            </a:xfrm>
            <a:prstGeom prst="rect">
              <a:avLst/>
            </a:prstGeom>
            <a:noFill/>
          </p:spPr>
          <p:txBody>
            <a:bodyPr wrap="square" rtlCol="0">
              <a:prstTxWarp prst="textArchUp">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rPr>
                <a:t>GỢI Ý</a:t>
              </a:r>
            </a:p>
          </p:txBody>
        </p:sp>
      </p:grpSp>
      <p:sp>
        <p:nvSpPr>
          <p:cNvPr id="5" name="TextBox 4">
            <a:extLst>
              <a:ext uri="{FF2B5EF4-FFF2-40B4-BE49-F238E27FC236}">
                <a16:creationId xmlns:a16="http://schemas.microsoft.com/office/drawing/2014/main" id="{5498A4CE-FC59-70AF-4971-27059661B7FD}"/>
              </a:ext>
            </a:extLst>
          </p:cNvPr>
          <p:cNvSpPr txBox="1"/>
          <p:nvPr/>
        </p:nvSpPr>
        <p:spPr>
          <a:xfrm>
            <a:off x="421013" y="1314139"/>
            <a:ext cx="11051176" cy="2177904"/>
          </a:xfrm>
          <a:prstGeom prst="rect">
            <a:avLst/>
          </a:prstGeom>
          <a:noFill/>
        </p:spPr>
        <p:txBody>
          <a:bodyPr wrap="square" rtlCol="0">
            <a:spAutoFit/>
          </a:bodyPr>
          <a:lstStyle/>
          <a:p>
            <a:pPr algn="just">
              <a:lnSpc>
                <a:spcPct val="130000"/>
              </a:lnSpc>
            </a:pPr>
            <a:r>
              <a:rPr lang="vi-VN" sz="3600" dirty="0">
                <a:solidFill>
                  <a:srgbClr val="002060"/>
                </a:solidFill>
                <a:latin typeface="Cambria" panose="02040503050406030204" pitchFamily="18" charset="0"/>
                <a:ea typeface="Cambria" panose="02040503050406030204" pitchFamily="18" charset="0"/>
              </a:rPr>
              <a:t>- Kĩ năng giao tiếp cần phải cởi mở, hòa đồng,… </a:t>
            </a:r>
          </a:p>
          <a:p>
            <a:pPr algn="just">
              <a:lnSpc>
                <a:spcPct val="130000"/>
              </a:lnSpc>
            </a:pPr>
            <a:r>
              <a:rPr lang="vi-VN" sz="3600" dirty="0">
                <a:solidFill>
                  <a:srgbClr val="002060"/>
                </a:solidFill>
                <a:latin typeface="Cambria" panose="02040503050406030204" pitchFamily="18" charset="0"/>
                <a:ea typeface="Cambria" panose="02040503050406030204" pitchFamily="18" charset="0"/>
              </a:rPr>
              <a:t>- Tinh thần hợp tác, kiên trì, cầu tiến, chủ động, tự quản lý, tự chủ, ….</a:t>
            </a:r>
          </a:p>
        </p:txBody>
      </p:sp>
    </p:spTree>
    <p:extLst>
      <p:ext uri="{BB962C8B-B14F-4D97-AF65-F5344CB8AC3E}">
        <p14:creationId xmlns:p14="http://schemas.microsoft.com/office/powerpoint/2010/main" val="1900897881"/>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37"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out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5">
                                            <p:txEl>
                                              <p:pRg st="0" end="0"/>
                                            </p:txEl>
                                          </p:spTgt>
                                        </p:tgtEl>
                                        <p:attrNameLst>
                                          <p:attrName>style.visibility</p:attrName>
                                        </p:attrNameLst>
                                      </p:cBhvr>
                                      <p:to>
                                        <p:strVal val="visible"/>
                                      </p:to>
                                    </p:set>
                                    <p:animEffect transition="in" filter="fade">
                                      <p:cBhvr>
                                        <p:cTn id="12" dur="1000"/>
                                        <p:tgtEl>
                                          <p:spTgt spid="5">
                                            <p:txEl>
                                              <p:pRg st="0" end="0"/>
                                            </p:txEl>
                                          </p:spTgt>
                                        </p:tgtEl>
                                      </p:cBhvr>
                                    </p:animEffect>
                                    <p:anim calcmode="lin" valueType="num">
                                      <p:cBhvr>
                                        <p:cTn id="13" dur="10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14" dur="1000" fill="hold"/>
                                        <p:tgtEl>
                                          <p:spTgt spid="5">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5">
                                            <p:txEl>
                                              <p:pRg st="1" end="1"/>
                                            </p:txEl>
                                          </p:spTgt>
                                        </p:tgtEl>
                                        <p:attrNameLst>
                                          <p:attrName>style.visibility</p:attrName>
                                        </p:attrNameLst>
                                      </p:cBhvr>
                                      <p:to>
                                        <p:strVal val="visible"/>
                                      </p:to>
                                    </p:set>
                                    <p:animEffect transition="in" filter="fade">
                                      <p:cBhvr>
                                        <p:cTn id="19" dur="1000"/>
                                        <p:tgtEl>
                                          <p:spTgt spid="5">
                                            <p:txEl>
                                              <p:pRg st="1" end="1"/>
                                            </p:txEl>
                                          </p:spTgt>
                                        </p:tgtEl>
                                      </p:cBhvr>
                                    </p:animEffect>
                                    <p:anim calcmode="lin" valueType="num">
                                      <p:cBhvr>
                                        <p:cTn id="20" dur="1000" fill="hold"/>
                                        <p:tgtEl>
                                          <p:spTgt spid="5">
                                            <p:txEl>
                                              <p:pRg st="1" end="1"/>
                                            </p:txEl>
                                          </p:spTgt>
                                        </p:tgtEl>
                                        <p:attrNameLst>
                                          <p:attrName>ppt_x</p:attrName>
                                        </p:attrNameLst>
                                      </p:cBhvr>
                                      <p:tavLst>
                                        <p:tav tm="0">
                                          <p:val>
                                            <p:strVal val="#ppt_x"/>
                                          </p:val>
                                        </p:tav>
                                        <p:tav tm="100000">
                                          <p:val>
                                            <p:strVal val="#ppt_x"/>
                                          </p:val>
                                        </p:tav>
                                      </p:tavLst>
                                    </p:anim>
                                    <p:anim calcmode="lin" valueType="num">
                                      <p:cBhvr>
                                        <p:cTn id="21" dur="1000" fill="hold"/>
                                        <p:tgtEl>
                                          <p:spTgt spid="5">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Hình ảnh 7">
            <a:extLst>
              <a:ext uri="{FF2B5EF4-FFF2-40B4-BE49-F238E27FC236}">
                <a16:creationId xmlns:a16="http://schemas.microsoft.com/office/drawing/2014/main" id="{8266867C-CD98-A5E0-6C70-EED6DE5ED4B5}"/>
              </a:ext>
            </a:extLst>
          </p:cNvPr>
          <p:cNvPicPr>
            <a:picLocks noChangeAspect="1"/>
          </p:cNvPicPr>
          <p:nvPr/>
        </p:nvPicPr>
        <p:blipFill>
          <a:blip r:embed="rId2"/>
          <a:stretch>
            <a:fillRect/>
          </a:stretch>
        </p:blipFill>
        <p:spPr>
          <a:xfrm>
            <a:off x="3048000" y="553065"/>
            <a:ext cx="5915088" cy="1248893"/>
          </a:xfrm>
          <a:prstGeom prst="rect">
            <a:avLst/>
          </a:prstGeom>
        </p:spPr>
      </p:pic>
    </p:spTree>
    <p:extLst>
      <p:ext uri="{BB962C8B-B14F-4D97-AF65-F5344CB8AC3E}">
        <p14:creationId xmlns:p14="http://schemas.microsoft.com/office/powerpoint/2010/main" val="204638279"/>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5BE6ED86-4FEA-A5AF-3B77-DDEDB03FBCC7}"/>
              </a:ext>
            </a:extLst>
          </p:cNvPr>
          <p:cNvPicPr>
            <a:picLocks noChangeAspect="1"/>
          </p:cNvPicPr>
          <p:nvPr/>
        </p:nvPicPr>
        <p:blipFill rotWithShape="1">
          <a:blip r:embed="rId2"/>
          <a:srcRect l="21069" t="10582" r="38495" b="50757"/>
          <a:stretch/>
        </p:blipFill>
        <p:spPr>
          <a:xfrm rot="1203949">
            <a:off x="3934018" y="349386"/>
            <a:ext cx="2925116" cy="2152552"/>
          </a:xfrm>
          <a:prstGeom prst="rect">
            <a:avLst/>
          </a:prstGeom>
        </p:spPr>
      </p:pic>
      <p:sp>
        <p:nvSpPr>
          <p:cNvPr id="3" name="TextBox 2">
            <a:extLst>
              <a:ext uri="{FF2B5EF4-FFF2-40B4-BE49-F238E27FC236}">
                <a16:creationId xmlns:a16="http://schemas.microsoft.com/office/drawing/2014/main" id="{76313AA5-53DA-2322-5E67-899B8D6EC424}"/>
              </a:ext>
            </a:extLst>
          </p:cNvPr>
          <p:cNvSpPr txBox="1"/>
          <p:nvPr/>
        </p:nvSpPr>
        <p:spPr>
          <a:xfrm>
            <a:off x="654957" y="2054937"/>
            <a:ext cx="10882086" cy="3209789"/>
          </a:xfrm>
          <a:prstGeom prst="rect">
            <a:avLst/>
          </a:prstGeom>
          <a:noFill/>
        </p:spPr>
        <p:txBody>
          <a:bodyPr wrap="square" rtlCol="0">
            <a:spAutoFit/>
          </a:bodyPr>
          <a:lstStyle/>
          <a:p>
            <a:pPr algn="just">
              <a:lnSpc>
                <a:spcPct val="130000"/>
              </a:lnSpc>
              <a:spcBef>
                <a:spcPts val="600"/>
              </a:spcBef>
            </a:pPr>
            <a:r>
              <a:rPr kumimoji="0" lang="en-US" sz="4000" b="1" u="none" strike="noStrike" kern="1200" cap="none" spc="0" normalizeH="0" baseline="0" noProof="0" dirty="0">
                <a:ln>
                  <a:noFill/>
                </a:ln>
                <a:solidFill>
                  <a:srgbClr val="D60093"/>
                </a:solidFill>
                <a:effectLst/>
                <a:uLnTx/>
                <a:uFillTx/>
                <a:latin typeface="Cambria" panose="02040503050406030204" pitchFamily="18" charset="0"/>
                <a:ea typeface="Cambria" panose="02040503050406030204" pitchFamily="18" charset="0"/>
              </a:rPr>
              <a:t>    </a:t>
            </a:r>
            <a:r>
              <a:rPr kumimoji="0" lang="vi-VN" sz="4000" b="1" u="none" strike="noStrike" kern="1200" cap="none" spc="0" normalizeH="0" baseline="0" noProof="0" dirty="0">
                <a:ln>
                  <a:noFill/>
                </a:ln>
                <a:solidFill>
                  <a:srgbClr val="D60093"/>
                </a:solidFill>
                <a:effectLst/>
                <a:uLnTx/>
                <a:uFillTx/>
                <a:latin typeface="Cambria" panose="02040503050406030204" pitchFamily="18" charset="0"/>
                <a:ea typeface="Cambria" panose="02040503050406030204" pitchFamily="18" charset="0"/>
              </a:rPr>
              <a:t> </a:t>
            </a:r>
            <a:r>
              <a:rPr lang="vi-VN" sz="4000" b="1" dirty="0">
                <a:solidFill>
                  <a:srgbClr val="D60093"/>
                </a:solidFill>
                <a:latin typeface="Cambria" panose="02040503050406030204" pitchFamily="18" charset="0"/>
                <a:ea typeface="Cambria" panose="02040503050406030204" pitchFamily="18" charset="0"/>
              </a:rPr>
              <a:t>Để thích ứng với môi trường học tập mới, việc rèn luyện các đức tính, kĩ năng là rất cần thiết. Việc rèn luyện này cần được đưa ra kế hoạch cụ thể và thực hiện bền bỉ hằng ngày. </a:t>
            </a:r>
          </a:p>
        </p:txBody>
      </p:sp>
    </p:spTree>
    <p:extLst>
      <p:ext uri="{BB962C8B-B14F-4D97-AF65-F5344CB8AC3E}">
        <p14:creationId xmlns:p14="http://schemas.microsoft.com/office/powerpoint/2010/main" val="2376341722"/>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randombar(horizontal)">
                                      <p:cBhvr>
                                        <p:cTn id="1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84EECD6-F509-277D-1DDE-8E230C634FA3}"/>
            </a:ext>
          </a:extLst>
        </p:cNvPr>
        <p:cNvGrpSpPr/>
        <p:nvPr/>
      </p:nvGrpSpPr>
      <p:grpSpPr>
        <a:xfrm>
          <a:off x="0" y="0"/>
          <a:ext cx="0" cy="0"/>
          <a:chOff x="0" y="0"/>
          <a:chExt cx="0" cy="0"/>
        </a:xfrm>
      </p:grpSpPr>
      <p:pic>
        <p:nvPicPr>
          <p:cNvPr id="2" name="图片 17" descr="图片包含 游戏机, 食物&#10;&#10;描述已自动生成">
            <a:extLst>
              <a:ext uri="{FF2B5EF4-FFF2-40B4-BE49-F238E27FC236}">
                <a16:creationId xmlns:a16="http://schemas.microsoft.com/office/drawing/2014/main" id="{8FFE377A-ADCF-2B08-FA88-31C3C5D70E8A}"/>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3" name="图片 2" descr="房间的摆设布局&#10;&#10;低可信度描述已自动生成">
            <a:extLst>
              <a:ext uri="{FF2B5EF4-FFF2-40B4-BE49-F238E27FC236}">
                <a16:creationId xmlns:a16="http://schemas.microsoft.com/office/drawing/2014/main" id="{4C4B9F31-7C70-289A-F3F9-C0504368D113}"/>
              </a:ext>
            </a:extLst>
          </p:cNvPr>
          <p:cNvPicPr>
            <a:picLocks noChangeAspect="1"/>
          </p:cNvPicPr>
          <p:nvPr/>
        </p:nvPicPr>
        <p:blipFill rotWithShape="1">
          <a:blip r:embed="rId3">
            <a:extLst>
              <a:ext uri="{28A0092B-C50C-407E-A947-70E740481C1C}">
                <a14:useLocalDpi xmlns:a14="http://schemas.microsoft.com/office/drawing/2010/main" val="0"/>
              </a:ext>
            </a:extLst>
          </a:blip>
          <a:srcRect l="4485" t="9598" r="4485" b="9598"/>
          <a:stretch/>
        </p:blipFill>
        <p:spPr>
          <a:xfrm>
            <a:off x="769257" y="997670"/>
            <a:ext cx="10653486" cy="5319486"/>
          </a:xfrm>
          <a:prstGeom prst="rect">
            <a:avLst/>
          </a:prstGeom>
        </p:spPr>
      </p:pic>
      <p:pic>
        <p:nvPicPr>
          <p:cNvPr id="4" name="图片 24" descr="卡通人物&#10;&#10;低可信度描述已自动生成">
            <a:extLst>
              <a:ext uri="{FF2B5EF4-FFF2-40B4-BE49-F238E27FC236}">
                <a16:creationId xmlns:a16="http://schemas.microsoft.com/office/drawing/2014/main" id="{7B436C36-3201-B0D1-D35E-297834F5D7A5}"/>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t="43458" b="939"/>
          <a:stretch/>
        </p:blipFill>
        <p:spPr>
          <a:xfrm>
            <a:off x="0" y="3629912"/>
            <a:ext cx="12192000" cy="3228088"/>
          </a:xfrm>
          <a:custGeom>
            <a:avLst/>
            <a:gdLst>
              <a:gd name="connsiteX0" fmla="*/ 0 w 12192000"/>
              <a:gd name="connsiteY0" fmla="*/ 0 h 3047107"/>
              <a:gd name="connsiteX1" fmla="*/ 12192000 w 12192000"/>
              <a:gd name="connsiteY1" fmla="*/ 0 h 3047107"/>
              <a:gd name="connsiteX2" fmla="*/ 12192000 w 12192000"/>
              <a:gd name="connsiteY2" fmla="*/ 3047107 h 3047107"/>
              <a:gd name="connsiteX3" fmla="*/ 0 w 12192000"/>
              <a:gd name="connsiteY3" fmla="*/ 3047107 h 3047107"/>
            </a:gdLst>
            <a:ahLst/>
            <a:cxnLst>
              <a:cxn ang="0">
                <a:pos x="connsiteX0" y="connsiteY0"/>
              </a:cxn>
              <a:cxn ang="0">
                <a:pos x="connsiteX1" y="connsiteY1"/>
              </a:cxn>
              <a:cxn ang="0">
                <a:pos x="connsiteX2" y="connsiteY2"/>
              </a:cxn>
              <a:cxn ang="0">
                <a:pos x="connsiteX3" y="connsiteY3"/>
              </a:cxn>
            </a:cxnLst>
            <a:rect l="l" t="t" r="r" b="b"/>
            <a:pathLst>
              <a:path w="12192000" h="3047107">
                <a:moveTo>
                  <a:pt x="0" y="0"/>
                </a:moveTo>
                <a:lnTo>
                  <a:pt x="12192000" y="0"/>
                </a:lnTo>
                <a:lnTo>
                  <a:pt x="12192000" y="3047107"/>
                </a:lnTo>
                <a:lnTo>
                  <a:pt x="0" y="3047107"/>
                </a:lnTo>
                <a:close/>
              </a:path>
            </a:pathLst>
          </a:custGeom>
        </p:spPr>
      </p:pic>
      <p:pic>
        <p:nvPicPr>
          <p:cNvPr id="6" name="图片 21" descr="卡通人物&#10;&#10;低可信度描述已自动生成">
            <a:extLst>
              <a:ext uri="{FF2B5EF4-FFF2-40B4-BE49-F238E27FC236}">
                <a16:creationId xmlns:a16="http://schemas.microsoft.com/office/drawing/2014/main" id="{EF611658-1A96-EA37-7E60-FBF3F22649BF}"/>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b="59721"/>
          <a:stretch/>
        </p:blipFill>
        <p:spPr>
          <a:xfrm>
            <a:off x="0" y="0"/>
            <a:ext cx="12192000" cy="2338466"/>
          </a:xfrm>
          <a:prstGeom prst="rect">
            <a:avLst/>
          </a:prstGeom>
        </p:spPr>
      </p:pic>
      <p:grpSp>
        <p:nvGrpSpPr>
          <p:cNvPr id="7" name="组合 11">
            <a:extLst>
              <a:ext uri="{FF2B5EF4-FFF2-40B4-BE49-F238E27FC236}">
                <a16:creationId xmlns:a16="http://schemas.microsoft.com/office/drawing/2014/main" id="{83E46CEE-B892-096C-4D29-B24089E626CB}"/>
              </a:ext>
            </a:extLst>
          </p:cNvPr>
          <p:cNvGrpSpPr/>
          <p:nvPr/>
        </p:nvGrpSpPr>
        <p:grpSpPr>
          <a:xfrm>
            <a:off x="0" y="-217380"/>
            <a:ext cx="3026128" cy="3026128"/>
            <a:chOff x="8718098" y="-182640"/>
            <a:chExt cx="3600000" cy="3600000"/>
          </a:xfrm>
        </p:grpSpPr>
        <p:sp>
          <p:nvSpPr>
            <p:cNvPr id="8" name="椭圆 10">
              <a:extLst>
                <a:ext uri="{FF2B5EF4-FFF2-40B4-BE49-F238E27FC236}">
                  <a16:creationId xmlns:a16="http://schemas.microsoft.com/office/drawing/2014/main" id="{10DB8B31-AD63-8554-49F3-F2AA3013BA87}"/>
                </a:ext>
              </a:extLst>
            </p:cNvPr>
            <p:cNvSpPr/>
            <p:nvPr/>
          </p:nvSpPr>
          <p:spPr>
            <a:xfrm>
              <a:off x="9363976" y="651753"/>
              <a:ext cx="2413416" cy="218856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Arial"/>
                <a:cs typeface="+mn-cs"/>
              </a:endParaRPr>
            </a:p>
          </p:txBody>
        </p:sp>
        <p:pic>
          <p:nvPicPr>
            <p:cNvPr id="9" name="图片 8" descr="图片包含 游戏机&#10;&#10;描述已自动生成">
              <a:extLst>
                <a:ext uri="{FF2B5EF4-FFF2-40B4-BE49-F238E27FC236}">
                  <a16:creationId xmlns:a16="http://schemas.microsoft.com/office/drawing/2014/main" id="{F11EEB1F-29DB-5EAB-D165-A5E8CDFD8173}"/>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718098" y="-182640"/>
              <a:ext cx="3600000" cy="3600000"/>
            </a:xfrm>
            <a:prstGeom prst="rect">
              <a:avLst/>
            </a:prstGeom>
          </p:spPr>
        </p:pic>
      </p:grpSp>
      <p:pic>
        <p:nvPicPr>
          <p:cNvPr id="5" name="Picture 4">
            <a:extLst>
              <a:ext uri="{FF2B5EF4-FFF2-40B4-BE49-F238E27FC236}">
                <a16:creationId xmlns:a16="http://schemas.microsoft.com/office/drawing/2014/main" id="{EEE94ADE-CABF-93EB-D3B0-C8EA8A446895}"/>
              </a:ext>
            </a:extLst>
          </p:cNvPr>
          <p:cNvPicPr>
            <a:picLocks noChangeAspect="1"/>
          </p:cNvPicPr>
          <p:nvPr/>
        </p:nvPicPr>
        <p:blipFill>
          <a:blip r:embed="rId6"/>
          <a:stretch>
            <a:fillRect/>
          </a:stretch>
        </p:blipFill>
        <p:spPr>
          <a:xfrm rot="1113901">
            <a:off x="4114746" y="1177247"/>
            <a:ext cx="3955507" cy="2652655"/>
          </a:xfrm>
          <a:prstGeom prst="rect">
            <a:avLst/>
          </a:prstGeom>
        </p:spPr>
      </p:pic>
      <p:pic>
        <p:nvPicPr>
          <p:cNvPr id="11" name="Picture 10">
            <a:extLst>
              <a:ext uri="{FF2B5EF4-FFF2-40B4-BE49-F238E27FC236}">
                <a16:creationId xmlns:a16="http://schemas.microsoft.com/office/drawing/2014/main" id="{DBF6E7D4-AAE3-AEC7-E05D-408E1071B7F1}"/>
              </a:ext>
            </a:extLst>
          </p:cNvPr>
          <p:cNvPicPr>
            <a:picLocks noChangeAspect="1"/>
          </p:cNvPicPr>
          <p:nvPr/>
        </p:nvPicPr>
        <p:blipFill>
          <a:blip r:embed="rId7"/>
          <a:stretch>
            <a:fillRect/>
          </a:stretch>
        </p:blipFill>
        <p:spPr>
          <a:xfrm>
            <a:off x="1148434" y="2503574"/>
            <a:ext cx="10053175" cy="3468925"/>
          </a:xfrm>
          <a:prstGeom prst="rect">
            <a:avLst/>
          </a:prstGeom>
        </p:spPr>
      </p:pic>
    </p:spTree>
    <p:extLst>
      <p:ext uri="{BB962C8B-B14F-4D97-AF65-F5344CB8AC3E}">
        <p14:creationId xmlns:p14="http://schemas.microsoft.com/office/powerpoint/2010/main" val="3923078375"/>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randombar(horizontal)">
                                      <p:cBhvr>
                                        <p:cTn id="7" dur="500"/>
                                        <p:tgtEl>
                                          <p:spTgt spid="11"/>
                                        </p:tgtEl>
                                      </p:cBhvr>
                                    </p:animEffect>
                                  </p:childTnLst>
                                </p:cTn>
                              </p:par>
                              <p:par>
                                <p:cTn id="8" presetID="53" presetClass="entr" presetSubtype="16"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 calcmode="lin" valueType="num">
                                      <p:cBhvr>
                                        <p:cTn id="10" dur="500" fill="hold"/>
                                        <p:tgtEl>
                                          <p:spTgt spid="5"/>
                                        </p:tgtEl>
                                        <p:attrNameLst>
                                          <p:attrName>ppt_w</p:attrName>
                                        </p:attrNameLst>
                                      </p:cBhvr>
                                      <p:tavLst>
                                        <p:tav tm="0">
                                          <p:val>
                                            <p:fltVal val="0"/>
                                          </p:val>
                                        </p:tav>
                                        <p:tav tm="100000">
                                          <p:val>
                                            <p:strVal val="#ppt_w"/>
                                          </p:val>
                                        </p:tav>
                                      </p:tavLst>
                                    </p:anim>
                                    <p:anim calcmode="lin" valueType="num">
                                      <p:cBhvr>
                                        <p:cTn id="11" dur="500" fill="hold"/>
                                        <p:tgtEl>
                                          <p:spTgt spid="5"/>
                                        </p:tgtEl>
                                        <p:attrNameLst>
                                          <p:attrName>ppt_h</p:attrName>
                                        </p:attrNameLst>
                                      </p:cBhvr>
                                      <p:tavLst>
                                        <p:tav tm="0">
                                          <p:val>
                                            <p:fltVal val="0"/>
                                          </p:val>
                                        </p:tav>
                                        <p:tav tm="100000">
                                          <p:val>
                                            <p:strVal val="#ppt_h"/>
                                          </p:val>
                                        </p:tav>
                                      </p:tavLst>
                                    </p:anim>
                                    <p:animEffect transition="in" filter="fade">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05127A93-36EE-46A3-EFD2-30311F2E00B3}"/>
              </a:ext>
            </a:extLst>
          </p:cNvPr>
          <p:cNvSpPr txBox="1"/>
          <p:nvPr/>
        </p:nvSpPr>
        <p:spPr>
          <a:xfrm>
            <a:off x="0" y="384008"/>
            <a:ext cx="11438199" cy="646331"/>
          </a:xfrm>
          <a:prstGeom prst="rect">
            <a:avLst/>
          </a:prstGeom>
          <a:noFill/>
        </p:spPr>
        <p:txBody>
          <a:bodyPr wrap="square" rtlCol="0">
            <a:spAutoFit/>
          </a:bodyPr>
          <a:lstStyle/>
          <a:p>
            <a:pPr algn="ctr"/>
            <a:r>
              <a:rPr lang="vi-VN" sz="3600" b="1" dirty="0">
                <a:solidFill>
                  <a:srgbClr val="002060"/>
                </a:solidFill>
                <a:latin typeface="Cambria" panose="02040503050406030204" pitchFamily="18" charset="0"/>
                <a:ea typeface="Cambria" panose="02040503050406030204" pitchFamily="18" charset="0"/>
              </a:rPr>
              <a:t>Xây dựng kế hoạch theo gợi ý:</a:t>
            </a:r>
            <a:endParaRPr lang="en-US" sz="3600" b="1" dirty="0">
              <a:solidFill>
                <a:srgbClr val="002060"/>
              </a:solidFill>
              <a:latin typeface="Cambria" panose="02040503050406030204" pitchFamily="18" charset="0"/>
              <a:ea typeface="Cambria" panose="02040503050406030204" pitchFamily="18" charset="0"/>
            </a:endParaRPr>
          </a:p>
        </p:txBody>
      </p:sp>
      <p:pic>
        <p:nvPicPr>
          <p:cNvPr id="4" name="Picture 3">
            <a:extLst>
              <a:ext uri="{FF2B5EF4-FFF2-40B4-BE49-F238E27FC236}">
                <a16:creationId xmlns:a16="http://schemas.microsoft.com/office/drawing/2014/main" id="{D95CF33E-3BFD-040F-7B76-33CFD76D521D}"/>
              </a:ext>
            </a:extLst>
          </p:cNvPr>
          <p:cNvPicPr>
            <a:picLocks noChangeAspect="1"/>
          </p:cNvPicPr>
          <p:nvPr/>
        </p:nvPicPr>
        <p:blipFill>
          <a:blip r:embed="rId2"/>
          <a:stretch>
            <a:fillRect/>
          </a:stretch>
        </p:blipFill>
        <p:spPr>
          <a:xfrm>
            <a:off x="642320" y="1030339"/>
            <a:ext cx="10907358" cy="5515652"/>
          </a:xfrm>
          <a:prstGeom prst="rect">
            <a:avLst/>
          </a:prstGeom>
          <a:ln>
            <a:noFill/>
          </a:ln>
          <a:effectLst>
            <a:softEdge rad="112500"/>
          </a:effectLst>
        </p:spPr>
      </p:pic>
    </p:spTree>
    <p:extLst>
      <p:ext uri="{BB962C8B-B14F-4D97-AF65-F5344CB8AC3E}">
        <p14:creationId xmlns:p14="http://schemas.microsoft.com/office/powerpoint/2010/main" val="2140386643"/>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4" presetClass="entr" presetSubtype="10" fill="hold"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randombar(horizontal)">
                                      <p:cBhvr>
                                        <p:cTn id="14"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思源黑体 CN Medium">
      <a:majorFont>
        <a:latin typeface="思源黑体 CN Medium"/>
        <a:ea typeface="思源黑体 CN Medium"/>
        <a:cs typeface=""/>
      </a:majorFont>
      <a:minorFont>
        <a:latin typeface="Arial"/>
        <a:ea typeface="思源黑体 CN Medium"/>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837</TotalTime>
  <Words>252</Words>
  <Application>Microsoft Office PowerPoint</Application>
  <PresentationFormat>Widescreen</PresentationFormat>
  <Paragraphs>16</Paragraphs>
  <Slides>11</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11</vt:i4>
      </vt:variant>
    </vt:vector>
  </HeadingPairs>
  <TitlesOfParts>
    <vt:vector size="18" baseType="lpstr">
      <vt:lpstr>#9Slide07 HoneyCream</vt:lpstr>
      <vt:lpstr>Arial</vt:lpstr>
      <vt:lpstr>Cambria</vt:lpstr>
      <vt:lpstr>SVN-Newton</vt:lpstr>
      <vt:lpstr>Times New Roman</vt:lpstr>
      <vt:lpstr>思源黑体 CN Medium</vt:lpstr>
      <vt:lpstr>Office 主题​​</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BÍCHNGOC</dc:creator>
  <cp:keywords>MĂNGNON</cp:keywords>
  <cp:lastModifiedBy>Techsi.vn</cp:lastModifiedBy>
  <cp:revision>90</cp:revision>
  <dcterms:created xsi:type="dcterms:W3CDTF">2023-11-05T16:11:19Z</dcterms:created>
  <dcterms:modified xsi:type="dcterms:W3CDTF">2026-02-11T04:48:57Z</dcterms:modified>
</cp:coreProperties>
</file>