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10"/>
  </p:notesMasterIdLst>
  <p:sldIdLst>
    <p:sldId id="306" r:id="rId3"/>
    <p:sldId id="296" r:id="rId4"/>
    <p:sldId id="260" r:id="rId5"/>
    <p:sldId id="293" r:id="rId6"/>
    <p:sldId id="298" r:id="rId7"/>
    <p:sldId id="294" r:id="rId8"/>
    <p:sldId id="257"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2593" autoAdjust="0"/>
  </p:normalViewPr>
  <p:slideViewPr>
    <p:cSldViewPr snapToGrid="0">
      <p:cViewPr varScale="1">
        <p:scale>
          <a:sx n="87" d="100"/>
          <a:sy n="87" d="100"/>
        </p:scale>
        <p:origin x="9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2745333" y="-316405"/>
            <a:ext cx="4868373" cy="533076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61" r:id="rId2"/>
    <p:sldLayoutId id="2147483662"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27E5A3A6-7F6D-9693-11CB-0977A23A2133}"/>
              </a:ext>
            </a:extLst>
          </p:cNvPr>
          <p:cNvPicPr>
            <a:picLocks noChangeAspect="1"/>
          </p:cNvPicPr>
          <p:nvPr userDrawn="1"/>
        </p:nvPicPr>
        <p:blipFill>
          <a:blip r:embed="rId9"/>
          <a:stretch>
            <a:fillRect/>
          </a:stretch>
        </p:blipFill>
        <p:spPr>
          <a:xfrm>
            <a:off x="-1508760" y="0"/>
            <a:ext cx="1245572" cy="1245572"/>
          </a:xfrm>
          <a:prstGeom prst="rect">
            <a:avLst/>
          </a:prstGeom>
        </p:spPr>
      </p:pic>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90" r:id="rId5"/>
    <p:sldLayoutId id="2147483691" r:id="rId6"/>
    <p:sldLayoutId id="214748369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id="{7C8FDBF2-378D-34EB-D112-A6155345F7A5}"/>
              </a:ext>
            </a:extLst>
          </p:cNvPr>
          <p:cNvPicPr>
            <a:picLocks noChangeAspect="1"/>
          </p:cNvPicPr>
          <p:nvPr/>
        </p:nvPicPr>
        <p:blipFill>
          <a:blip r:embed="rId5"/>
          <a:stretch>
            <a:fillRect/>
          </a:stretch>
        </p:blipFill>
        <p:spPr>
          <a:xfrm>
            <a:off x="144577" y="1653540"/>
            <a:ext cx="5652323" cy="3184512"/>
          </a:xfrm>
          <a:prstGeom prst="rect">
            <a:avLst/>
          </a:prstGeom>
        </p:spPr>
      </p:pic>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a:off x="-371469" y="2107456"/>
            <a:ext cx="2094428" cy="2952391"/>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2300031" y="129243"/>
            <a:ext cx="5670775" cy="584775"/>
          </a:xfrm>
          <a:prstGeom prst="rect">
            <a:avLst/>
          </a:prstGeom>
          <a:noFill/>
        </p:spPr>
        <p:txBody>
          <a:bodyPr wrap="square" rtlCol="0">
            <a:spAutoFit/>
          </a:bodyPr>
          <a:lstStyle/>
          <a:p>
            <a:r>
              <a:rPr lang="en-GB" sz="3200" b="1" dirty="0">
                <a:solidFill>
                  <a:srgbClr val="C00000"/>
                </a:solidFill>
                <a:effectLst>
                  <a:outerShdw blurRad="38100" dist="38100" dir="2700000" algn="tl">
                    <a:srgbClr val="000000">
                      <a:alpha val="43137"/>
                    </a:srgbClr>
                  </a:outerShdw>
                </a:effectLst>
              </a:rPr>
              <a:t>YÊU CẦU CẦN ĐẠT</a:t>
            </a:r>
            <a:endParaRPr lang="en-US" sz="32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1067056" y="821598"/>
            <a:ext cx="6699218" cy="3153940"/>
          </a:xfrm>
          <a:prstGeom prst="rect">
            <a:avLst/>
          </a:prstGeom>
          <a:noFill/>
        </p:spPr>
        <p:txBody>
          <a:bodyPr wrap="square" rtlCol="0">
            <a:spAutoFit/>
          </a:bodyPr>
          <a:lstStyle/>
          <a:p>
            <a:pPr algn="just">
              <a:lnSpc>
                <a:spcPct val="120000"/>
              </a:lnSpc>
            </a:pPr>
            <a:r>
              <a:rPr lang="vi-VN" sz="2400" dirty="0"/>
              <a:t>- Kể được diễn biến chính của Chiến dịch Hồ Chí Minh năm 1975 (câu chuyện, văn bản, tranh ảnh...) liên quan đến Chiến dịch Hồ Chí Minh năm 1975 </a:t>
            </a:r>
          </a:p>
          <a:p>
            <a:pPr algn="just">
              <a:lnSpc>
                <a:spcPct val="120000"/>
              </a:lnSpc>
            </a:pPr>
            <a:r>
              <a:rPr lang="vi-VN" sz="2400" dirty="0"/>
              <a:t>- Trình bày được những nét chính về Hồ Chí Minh năm 1975 thông qua các câu chuyện như phi đội Quyết thắng, Dương Văn Minh...</a:t>
            </a:r>
          </a:p>
        </p:txBody>
      </p:sp>
    </p:spTree>
    <p:extLst>
      <p:ext uri="{BB962C8B-B14F-4D97-AF65-F5344CB8AC3E}">
        <p14:creationId xmlns:p14="http://schemas.microsoft.com/office/powerpoint/2010/main" val="1890431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Tìm</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hiểu</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diễn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chính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025619"/>
          </a:xfrm>
          <a:prstGeom prst="rect">
            <a:avLst/>
          </a:prstGeom>
        </p:spPr>
        <p:txBody>
          <a:bodyPr wrap="square">
            <a:spAutoFit/>
          </a:bodyPr>
          <a:lstStyle/>
          <a:p>
            <a:pPr algn="ctr" eaLnBrk="1" hangingPunct="1">
              <a:lnSpc>
                <a:spcPct val="120000"/>
              </a:lnSpc>
              <a:defRPr/>
            </a:pPr>
            <a:r>
              <a:rPr lang="en-US" sz="3600" i="1" dirty="0" err="1">
                <a:latin typeface="Arial" pitchFamily="34" charset="0"/>
                <a:cs typeface="Arial" pitchFamily="34" charset="0"/>
              </a:rPr>
              <a:t>Đọc</a:t>
            </a:r>
            <a:r>
              <a:rPr lang="en-US" sz="3600" i="1" dirty="0">
                <a:latin typeface="Arial" pitchFamily="34" charset="0"/>
                <a:cs typeface="Arial" pitchFamily="34" charset="0"/>
              </a:rPr>
              <a:t> </a:t>
            </a:r>
            <a:r>
              <a:rPr lang="en-US" sz="3600" i="1" dirty="0" err="1">
                <a:latin typeface="Arial" pitchFamily="34" charset="0"/>
                <a:cs typeface="Arial" pitchFamily="34" charset="0"/>
              </a:rPr>
              <a:t>thông</a:t>
            </a:r>
            <a:r>
              <a:rPr lang="en-US" sz="3600" i="1" dirty="0">
                <a:latin typeface="Arial" pitchFamily="34" charset="0"/>
                <a:cs typeface="Arial" pitchFamily="34" charset="0"/>
              </a:rPr>
              <a:t> tin </a:t>
            </a:r>
            <a:r>
              <a:rPr lang="en-US" sz="3600" i="1" dirty="0" err="1">
                <a:latin typeface="Arial" pitchFamily="34" charset="0"/>
                <a:cs typeface="Arial" pitchFamily="34" charset="0"/>
              </a:rPr>
              <a:t>và</a:t>
            </a:r>
            <a:r>
              <a:rPr lang="en-US" sz="3600" i="1" dirty="0">
                <a:latin typeface="Arial" pitchFamily="34" charset="0"/>
                <a:cs typeface="Arial" pitchFamily="34" charset="0"/>
              </a:rPr>
              <a:t> </a:t>
            </a:r>
            <a:r>
              <a:rPr lang="en-US" sz="3600" i="1" dirty="0" err="1">
                <a:latin typeface="Arial" pitchFamily="34" charset="0"/>
                <a:cs typeface="Arial" pitchFamily="34" charset="0"/>
              </a:rPr>
              <a:t>quan</a:t>
            </a:r>
            <a:r>
              <a:rPr lang="en-US" sz="3600" i="1" dirty="0">
                <a:latin typeface="Arial" pitchFamily="34" charset="0"/>
                <a:cs typeface="Arial" pitchFamily="34" charset="0"/>
              </a:rPr>
              <a:t> </a:t>
            </a:r>
            <a:r>
              <a:rPr lang="en-US" sz="3600" i="1" dirty="0" err="1">
                <a:latin typeface="Arial" pitchFamily="34" charset="0"/>
                <a:cs typeface="Arial" pitchFamily="34" charset="0"/>
              </a:rPr>
              <a:t>sát</a:t>
            </a:r>
            <a:r>
              <a:rPr lang="en-US" sz="3600" i="1" dirty="0">
                <a:latin typeface="Arial" pitchFamily="34" charset="0"/>
                <a:cs typeface="Arial" pitchFamily="34" charset="0"/>
              </a:rPr>
              <a:t> </a:t>
            </a:r>
            <a:r>
              <a:rPr lang="en-US" sz="3600" i="1" dirty="0" err="1">
                <a:latin typeface="Arial" pitchFamily="34" charset="0"/>
                <a:cs typeface="Arial" pitchFamily="34" charset="0"/>
              </a:rPr>
              <a:t>các</a:t>
            </a:r>
            <a:r>
              <a:rPr lang="en-US" sz="3600" i="1" dirty="0">
                <a:latin typeface="Arial" pitchFamily="34" charset="0"/>
                <a:cs typeface="Arial" pitchFamily="34" charset="0"/>
              </a:rPr>
              <a:t> </a:t>
            </a:r>
            <a:r>
              <a:rPr lang="en-US" sz="3600" i="1" dirty="0" err="1">
                <a:latin typeface="Arial" pitchFamily="34" charset="0"/>
                <a:cs typeface="Arial" pitchFamily="34" charset="0"/>
              </a:rPr>
              <a:t>hình</a:t>
            </a:r>
            <a:r>
              <a:rPr lang="en-US" sz="3600" i="1" dirty="0">
                <a:latin typeface="Arial" pitchFamily="34" charset="0"/>
                <a:cs typeface="Arial" pitchFamily="34" charset="0"/>
              </a:rPr>
              <a:t> 1, 2, </a:t>
            </a:r>
            <a:r>
              <a:rPr lang="en-US" sz="3600" i="1" dirty="0" err="1">
                <a:latin typeface="Arial" pitchFamily="34" charset="0"/>
                <a:cs typeface="Arial" pitchFamily="34" charset="0"/>
              </a:rPr>
              <a:t>em</a:t>
            </a:r>
            <a:r>
              <a:rPr lang="en-US" sz="3600" i="1" dirty="0">
                <a:latin typeface="Arial" pitchFamily="34" charset="0"/>
                <a:cs typeface="Arial" pitchFamily="34" charset="0"/>
              </a:rPr>
              <a:t> </a:t>
            </a:r>
            <a:r>
              <a:rPr lang="en-US" sz="3600" i="1" dirty="0" err="1">
                <a:latin typeface="Arial" pitchFamily="34" charset="0"/>
                <a:cs typeface="Arial" pitchFamily="34" charset="0"/>
              </a:rPr>
              <a:t>hãy</a:t>
            </a:r>
            <a:r>
              <a:rPr lang="en-US" sz="3600" i="1" dirty="0">
                <a:latin typeface="Arial" pitchFamily="34" charset="0"/>
                <a:cs typeface="Arial" pitchFamily="34" charset="0"/>
              </a:rPr>
              <a:t> </a:t>
            </a:r>
            <a:r>
              <a:rPr lang="en-US" sz="3600" i="1" dirty="0" err="1">
                <a:latin typeface="Arial" pitchFamily="34" charset="0"/>
                <a:cs typeface="Arial" pitchFamily="34" charset="0"/>
              </a:rPr>
              <a:t>nêu</a:t>
            </a:r>
            <a:r>
              <a:rPr lang="en-US" sz="3600" i="1" dirty="0">
                <a:latin typeface="Arial" pitchFamily="34" charset="0"/>
                <a:cs typeface="Arial" pitchFamily="34" charset="0"/>
              </a:rPr>
              <a:t> </a:t>
            </a:r>
            <a:r>
              <a:rPr lang="en-US" sz="3600" i="1" dirty="0" err="1">
                <a:latin typeface="Arial" pitchFamily="34" charset="0"/>
                <a:cs typeface="Arial" pitchFamily="34" charset="0"/>
              </a:rPr>
              <a:t>diễn</a:t>
            </a:r>
            <a:r>
              <a:rPr lang="en-US" sz="3600" i="1" dirty="0">
                <a:latin typeface="Arial" pitchFamily="34" charset="0"/>
                <a:cs typeface="Arial" pitchFamily="34" charset="0"/>
              </a:rPr>
              <a:t> </a:t>
            </a:r>
            <a:r>
              <a:rPr lang="en-US" sz="3600" i="1" dirty="0" err="1">
                <a:latin typeface="Arial" pitchFamily="34" charset="0"/>
                <a:cs typeface="Arial" pitchFamily="34" charset="0"/>
              </a:rPr>
              <a:t>biến</a:t>
            </a:r>
            <a:r>
              <a:rPr lang="en-US" sz="3600" i="1" dirty="0">
                <a:latin typeface="Arial" pitchFamily="34" charset="0"/>
                <a:cs typeface="Arial" pitchFamily="34" charset="0"/>
              </a:rPr>
              <a:t> </a:t>
            </a:r>
            <a:r>
              <a:rPr lang="en-US" sz="3600" i="1" dirty="0" err="1">
                <a:latin typeface="Arial" pitchFamily="34" charset="0"/>
                <a:cs typeface="Arial" pitchFamily="34" charset="0"/>
              </a:rPr>
              <a:t>chính</a:t>
            </a:r>
            <a:r>
              <a:rPr lang="en-US" sz="3600" i="1" dirty="0">
                <a:latin typeface="Arial" pitchFamily="34" charset="0"/>
                <a:cs typeface="Arial" pitchFamily="34" charset="0"/>
              </a:rPr>
              <a:t> </a:t>
            </a:r>
            <a:r>
              <a:rPr lang="en-US" sz="3600" i="1" dirty="0" err="1">
                <a:latin typeface="Arial" pitchFamily="34" charset="0"/>
                <a:cs typeface="Arial" pitchFamily="34" charset="0"/>
              </a:rPr>
              <a:t>của</a:t>
            </a:r>
            <a:r>
              <a:rPr lang="en-US" sz="3600" i="1" dirty="0">
                <a:latin typeface="Arial" pitchFamily="34" charset="0"/>
                <a:cs typeface="Arial" pitchFamily="34" charset="0"/>
              </a:rPr>
              <a:t> </a:t>
            </a:r>
            <a:r>
              <a:rPr lang="en-US" sz="3600" i="1" dirty="0" err="1">
                <a:latin typeface="Arial" pitchFamily="34" charset="0"/>
                <a:cs typeface="Arial" pitchFamily="34" charset="0"/>
              </a:rPr>
              <a:t>Chiến</a:t>
            </a:r>
            <a:r>
              <a:rPr lang="en-US" sz="3600" i="1" dirty="0">
                <a:latin typeface="Arial" pitchFamily="34" charset="0"/>
                <a:cs typeface="Arial" pitchFamily="34" charset="0"/>
              </a:rPr>
              <a:t> </a:t>
            </a:r>
            <a:r>
              <a:rPr lang="en-US" sz="3600" i="1" dirty="0" err="1">
                <a:latin typeface="Arial" pitchFamily="34" charset="0"/>
                <a:cs typeface="Arial" pitchFamily="34" charset="0"/>
              </a:rPr>
              <a:t>dịch</a:t>
            </a:r>
            <a:r>
              <a:rPr lang="en-US" sz="3600" i="1" dirty="0">
                <a:latin typeface="Arial" pitchFamily="34" charset="0"/>
                <a:cs typeface="Arial" pitchFamily="34" charset="0"/>
              </a:rPr>
              <a:t> </a:t>
            </a:r>
            <a:r>
              <a:rPr lang="en-US" sz="3600" i="1" dirty="0" err="1">
                <a:latin typeface="Arial" pitchFamily="34" charset="0"/>
                <a:cs typeface="Arial" pitchFamily="34" charset="0"/>
              </a:rPr>
              <a:t>Hồ</a:t>
            </a:r>
            <a:r>
              <a:rPr lang="en-US" sz="3600" i="1" dirty="0">
                <a:latin typeface="Arial" pitchFamily="34" charset="0"/>
                <a:cs typeface="Arial" pitchFamily="34"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 name="Picture 3">
            <a:extLst>
              <a:ext uri="{FF2B5EF4-FFF2-40B4-BE49-F238E27FC236}">
                <a16:creationId xmlns:a16="http://schemas.microsoft.com/office/drawing/2014/main" id="{DA2410A9-77F8-8565-7B7D-8B85248BB9FF}"/>
              </a:ext>
            </a:extLst>
          </p:cNvPr>
          <p:cNvPicPr>
            <a:picLocks noChangeAspect="1"/>
          </p:cNvPicPr>
          <p:nvPr/>
        </p:nvPicPr>
        <p:blipFill>
          <a:blip r:embed="rId3"/>
          <a:stretch>
            <a:fillRect/>
          </a:stretch>
        </p:blipFill>
        <p:spPr>
          <a:xfrm>
            <a:off x="62258" y="709872"/>
            <a:ext cx="4526367" cy="3130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8DB0FB5E-9801-80D2-58C7-A1EE9CC90222}"/>
              </a:ext>
            </a:extLst>
          </p:cNvPr>
          <p:cNvPicPr>
            <a:picLocks noChangeAspect="1"/>
          </p:cNvPicPr>
          <p:nvPr/>
        </p:nvPicPr>
        <p:blipFill>
          <a:blip r:embed="rId4"/>
          <a:stretch>
            <a:fillRect/>
          </a:stretch>
        </p:blipFill>
        <p:spPr>
          <a:xfrm>
            <a:off x="4763193" y="700487"/>
            <a:ext cx="3832321" cy="3638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918" y="0"/>
            <a:ext cx="4915903" cy="549495"/>
          </a:xfrm>
          <a:prstGeom prst="rect">
            <a:avLst/>
          </a:prstGeom>
          <a:solidFill>
            <a:schemeClr val="bg1">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a:solidFill>
                  <a:schemeClr val="tx1"/>
                </a:solidFill>
                <a:latin typeface="Cambria" panose="02040503050406030204" pitchFamily="18" charset="0"/>
                <a:ea typeface="Cambria" panose="02040503050406030204" pitchFamily="18" charset="0"/>
              </a:rPr>
              <a:t>Đúng 17 giờ ngày 26/4/1975 Chiến dịch</a:t>
            </a:r>
            <a:endParaRPr lang="en-US" sz="20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4037670" y="632263"/>
            <a:ext cx="5106330" cy="1736863"/>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vi-VN" sz="1900" b="1" dirty="0">
                <a:solidFill>
                  <a:schemeClr val="tx1"/>
                </a:solidFill>
                <a:latin typeface="Cambria" panose="02040503050406030204" pitchFamily="18" charset="0"/>
                <a:ea typeface="Cambria" panose="02040503050406030204" pitchFamily="18" charset="0"/>
              </a:rPr>
              <a:t>Tiến bằng Năm cánh Quân Giải phóng mặt trận Dân tộc giải phóng Việt Nam đồng loạt tiến lên vượt qua các tiến phòng thủ vòng ngoài chiếm nhiều mục tiêu quan trọng rồi tiến vào trung tâm Sài Gòn</a:t>
            </a:r>
            <a:r>
              <a:rPr lang="en-US" sz="1900" b="1" dirty="0">
                <a:solidFill>
                  <a:schemeClr val="tx1"/>
                </a:solidFill>
                <a:latin typeface="Cambria" panose="02040503050406030204" pitchFamily="18" charset="0"/>
                <a:ea typeface="Cambria" panose="02040503050406030204" pitchFamily="18" charset="0"/>
              </a:rPr>
              <a:t>.</a:t>
            </a:r>
            <a:endParaRPr lang="en-US" sz="1900" b="1" dirty="0">
              <a:solidFill>
                <a:srgbClr val="C00000"/>
              </a:solidFill>
              <a:latin typeface="Cambria" panose="02040503050406030204" pitchFamily="18" charset="0"/>
              <a:ea typeface="Cambria" panose="02040503050406030204" pitchFamily="18" charset="0"/>
            </a:endParaRPr>
          </a:p>
        </p:txBody>
      </p:sp>
      <p:sp>
        <p:nvSpPr>
          <p:cNvPr id="7" name="Rectangle 6"/>
          <p:cNvSpPr/>
          <p:nvPr/>
        </p:nvSpPr>
        <p:spPr>
          <a:xfrm>
            <a:off x="4037671" y="2452254"/>
            <a:ext cx="4915903" cy="717442"/>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Ngày 28/4/1975 quân ta tiến vào sân bay Tân Sơn Nhất.</a:t>
            </a:r>
            <a:endParaRPr lang="en-US" sz="2000" b="1" dirty="0">
              <a:solidFill>
                <a:schemeClr val="tx1"/>
              </a:solidFill>
              <a:latin typeface="Cambria" panose="02040503050406030204" pitchFamily="18" charset="0"/>
              <a:ea typeface="Cambria" panose="02040503050406030204" pitchFamily="18" charset="0"/>
            </a:endParaRPr>
          </a:p>
        </p:txBody>
      </p:sp>
      <p:sp>
        <p:nvSpPr>
          <p:cNvPr id="8" name="Rectangle 7"/>
          <p:cNvSpPr/>
          <p:nvPr/>
        </p:nvSpPr>
        <p:spPr>
          <a:xfrm>
            <a:off x="4004420" y="3256796"/>
            <a:ext cx="4915903" cy="907272"/>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10 giờ ngày 30.4.1975 Quân Giải phóng tiến vào Dinh Độc Lập bắt toàn bộ chính quyền trung ương Sài Gòn.</a:t>
            </a:r>
            <a:endParaRPr lang="en-US" sz="2000" b="1" dirty="0">
              <a:solidFill>
                <a:schemeClr val="tx1"/>
              </a:solidFill>
              <a:latin typeface="Cambria" panose="02040503050406030204" pitchFamily="18" charset="0"/>
              <a:ea typeface="Cambria" panose="02040503050406030204" pitchFamily="18" charset="0"/>
            </a:endParaRPr>
          </a:p>
        </p:txBody>
      </p:sp>
      <p:cxnSp>
        <p:nvCxnSpPr>
          <p:cNvPr id="13" name="Straight Arrow Connector 12"/>
          <p:cNvCxnSpPr>
            <a:cxnSpLocks/>
            <a:endCxn id="4" idx="1"/>
          </p:cNvCxnSpPr>
          <p:nvPr/>
        </p:nvCxnSpPr>
        <p:spPr>
          <a:xfrm flipV="1">
            <a:off x="2384296" y="274748"/>
            <a:ext cx="1553622" cy="206674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cxnSpLocks/>
            <a:endCxn id="5" idx="1"/>
          </p:cNvCxnSpPr>
          <p:nvPr/>
        </p:nvCxnSpPr>
        <p:spPr>
          <a:xfrm flipV="1">
            <a:off x="2492361" y="1500695"/>
            <a:ext cx="1545309" cy="80321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cxnSpLocks/>
            <a:endCxn id="7" idx="1"/>
          </p:cNvCxnSpPr>
          <p:nvPr/>
        </p:nvCxnSpPr>
        <p:spPr>
          <a:xfrm>
            <a:off x="2601884" y="2518756"/>
            <a:ext cx="1435787" cy="292219"/>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a:cxnSpLocks/>
            <a:endCxn id="8" idx="1"/>
          </p:cNvCxnSpPr>
          <p:nvPr/>
        </p:nvCxnSpPr>
        <p:spPr>
          <a:xfrm>
            <a:off x="2510445" y="2834640"/>
            <a:ext cx="1493975" cy="87579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grpSp>
        <p:nvGrpSpPr>
          <p:cNvPr id="24" name="Group 23"/>
          <p:cNvGrpSpPr/>
          <p:nvPr/>
        </p:nvGrpSpPr>
        <p:grpSpPr>
          <a:xfrm>
            <a:off x="-541421" y="1113905"/>
            <a:ext cx="3260558" cy="2932600"/>
            <a:chOff x="-541421" y="2201899"/>
            <a:chExt cx="3260558" cy="1844606"/>
          </a:xfrm>
        </p:grpSpPr>
        <p:sp>
          <p:nvSpPr>
            <p:cNvPr id="11" name="Cloud 10"/>
            <p:cNvSpPr/>
            <p:nvPr/>
          </p:nvSpPr>
          <p:spPr>
            <a:xfrm>
              <a:off x="-541421" y="2201899"/>
              <a:ext cx="3260558" cy="1844606"/>
            </a:xfrm>
            <a:prstGeom prst="clou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0" name="TextBox 9"/>
            <p:cNvSpPr txBox="1"/>
            <p:nvPr/>
          </p:nvSpPr>
          <p:spPr>
            <a:xfrm>
              <a:off x="-324196" y="2436721"/>
              <a:ext cx="2766681" cy="1329047"/>
            </a:xfrm>
            <a:prstGeom prst="rect">
              <a:avLst/>
            </a:prstGeom>
            <a:noFill/>
          </p:spPr>
          <p:txBody>
            <a:bodyPr wrap="square" rtlCol="0">
              <a:spAutoFit/>
            </a:bodyPr>
            <a:lstStyle/>
            <a:p>
              <a:pPr marL="0" marR="0" algn="ctr">
                <a:lnSpc>
                  <a:spcPct val="120000"/>
                </a:lnSpc>
                <a:spcBef>
                  <a:spcPts val="0"/>
                </a:spcBef>
                <a:spcAft>
                  <a:spcPts val="0"/>
                </a:spcAft>
              </a:pPr>
              <a:r>
                <a:rPr lang="en-US" sz="2800" b="1" i="1" dirty="0" err="1">
                  <a:solidFill>
                    <a:schemeClr val="bg1"/>
                  </a:solidFill>
                  <a:effectLst/>
                  <a:latin typeface="Cambria" panose="02040503050406030204" pitchFamily="18" charset="0"/>
                  <a:ea typeface="Cambria" panose="02040503050406030204" pitchFamily="18" charset="0"/>
                </a:rPr>
                <a:t>Diễn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biến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chính</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Chiến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dịch</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Hồ</a:t>
              </a:r>
              <a:r>
                <a:rPr lang="en-US" sz="2800" b="1" i="1" dirty="0">
                  <a:solidFill>
                    <a:schemeClr val="bg1"/>
                  </a:solidFill>
                  <a:effectLst/>
                  <a:latin typeface="Cambria" panose="02040503050406030204" pitchFamily="18" charset="0"/>
                  <a:ea typeface="Cambria" panose="02040503050406030204" pitchFamily="18" charset="0"/>
                </a:rPr>
                <a:t> Chí Minh </a:t>
              </a:r>
              <a:r>
                <a:rPr lang="en-US" sz="2800" b="1" i="1" dirty="0" err="1">
                  <a:solidFill>
                    <a:schemeClr val="bg1"/>
                  </a:solidFill>
                  <a:effectLst/>
                  <a:latin typeface="Cambria" panose="02040503050406030204" pitchFamily="18" charset="0"/>
                  <a:ea typeface="Cambria" panose="02040503050406030204" pitchFamily="18" charset="0"/>
                </a:rPr>
                <a:t>năm</a:t>
              </a:r>
              <a:r>
                <a:rPr lang="en-US" sz="2800" b="1" i="1" dirty="0">
                  <a:solidFill>
                    <a:schemeClr val="bg1"/>
                  </a:solidFill>
                  <a:effectLst/>
                  <a:latin typeface="Cambria" panose="02040503050406030204" pitchFamily="18" charset="0"/>
                  <a:ea typeface="Cambria" panose="02040503050406030204" pitchFamily="18" charset="0"/>
                </a:rPr>
                <a:t> 1975</a:t>
              </a:r>
              <a:endParaRPr lang="en-US" sz="2800" dirty="0">
                <a:solidFill>
                  <a:schemeClr val="bg1"/>
                </a:solidFill>
                <a:effectLst/>
                <a:latin typeface="Cambria" panose="02040503050406030204" pitchFamily="18" charset="0"/>
                <a:ea typeface="Cambria" panose="02040503050406030204" pitchFamily="18" charset="0"/>
              </a:endParaRPr>
            </a:p>
          </p:txBody>
        </p:sp>
      </p:grpSp>
      <p:sp>
        <p:nvSpPr>
          <p:cNvPr id="22" name="Rectangle 21">
            <a:extLst>
              <a:ext uri="{FF2B5EF4-FFF2-40B4-BE49-F238E27FC236}">
                <a16:creationId xmlns:a16="http://schemas.microsoft.com/office/drawing/2014/main" id="{1BD01708-D8F9-1E14-355F-209A432ADCCF}"/>
              </a:ext>
            </a:extLst>
          </p:cNvPr>
          <p:cNvSpPr/>
          <p:nvPr/>
        </p:nvSpPr>
        <p:spPr>
          <a:xfrm>
            <a:off x="4062609" y="4297680"/>
            <a:ext cx="4915903" cy="845820"/>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11 giờ 30 phút lá cờ cách mạng tung bay trên Dinh Độc Lập báo hiệu Chiến dịch Hồ Chí Minh toàn thắng</a:t>
            </a:r>
            <a:endParaRPr lang="en-US" sz="2000" b="1" dirty="0">
              <a:solidFill>
                <a:schemeClr val="tx1"/>
              </a:solidFill>
              <a:latin typeface="Cambria" panose="02040503050406030204" pitchFamily="18" charset="0"/>
              <a:ea typeface="Cambria" panose="02040503050406030204" pitchFamily="18" charset="0"/>
            </a:endParaRPr>
          </a:p>
        </p:txBody>
      </p:sp>
      <p:cxnSp>
        <p:nvCxnSpPr>
          <p:cNvPr id="25" name="Straight Arrow Connector 24">
            <a:extLst>
              <a:ext uri="{FF2B5EF4-FFF2-40B4-BE49-F238E27FC236}">
                <a16:creationId xmlns:a16="http://schemas.microsoft.com/office/drawing/2014/main" id="{9A7707B9-AB65-EF52-3752-312DBEB7145A}"/>
              </a:ext>
            </a:extLst>
          </p:cNvPr>
          <p:cNvCxnSpPr>
            <a:cxnSpLocks/>
            <a:endCxn id="22" idx="1"/>
          </p:cNvCxnSpPr>
          <p:nvPr/>
        </p:nvCxnSpPr>
        <p:spPr>
          <a:xfrm>
            <a:off x="2535382" y="3059084"/>
            <a:ext cx="1527227" cy="1661506"/>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58733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effectLst>
                  <a:outerShdw blurRad="38100" dist="38100" dir="2700000" algn="tl">
                    <a:srgbClr val="000000">
                      <a:alpha val="43137"/>
                    </a:srgbClr>
                  </a:outerShdw>
                </a:effectLst>
              </a:rPr>
              <a:t>Hoàn thiện trục thời gian (theo gợi ý dưới đây vào vở) về một số sự kiện lịch sử trong Chiến dịch Hồ Chí Minh năm 1975.</a:t>
            </a:r>
            <a:endParaRPr lang="en-US" sz="20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E30F9939-C33B-76F4-D765-897F0A53D133}"/>
              </a:ext>
            </a:extLst>
          </p:cNvPr>
          <p:cNvPicPr>
            <a:picLocks noChangeAspect="1"/>
          </p:cNvPicPr>
          <p:nvPr/>
        </p:nvPicPr>
        <p:blipFill>
          <a:blip r:embed="rId3"/>
          <a:stretch>
            <a:fillRect/>
          </a:stretch>
        </p:blipFill>
        <p:spPr>
          <a:xfrm>
            <a:off x="0" y="1860627"/>
            <a:ext cx="9144000" cy="1488747"/>
          </a:xfrm>
          <a:prstGeom prst="rect">
            <a:avLst/>
          </a:prstGeom>
        </p:spPr>
      </p:pic>
      <p:sp>
        <p:nvSpPr>
          <p:cNvPr id="4" name="Rectangle 3">
            <a:extLst>
              <a:ext uri="{FF2B5EF4-FFF2-40B4-BE49-F238E27FC236}">
                <a16:creationId xmlns:a16="http://schemas.microsoft.com/office/drawing/2014/main" id="{8FB24D7B-11AC-D94D-B8E9-6D6BBD0FE0BE}"/>
              </a:ext>
            </a:extLst>
          </p:cNvPr>
          <p:cNvSpPr/>
          <p:nvPr/>
        </p:nvSpPr>
        <p:spPr>
          <a:xfrm>
            <a:off x="3923607" y="1936865"/>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28-4-1975</a:t>
            </a:r>
          </a:p>
        </p:txBody>
      </p:sp>
      <p:sp>
        <p:nvSpPr>
          <p:cNvPr id="5" name="Rectangle 4">
            <a:extLst>
              <a:ext uri="{FF2B5EF4-FFF2-40B4-BE49-F238E27FC236}">
                <a16:creationId xmlns:a16="http://schemas.microsoft.com/office/drawing/2014/main" id="{57B18180-AD2E-29CF-A850-6BE2E4A5C72D}"/>
              </a:ext>
            </a:extLst>
          </p:cNvPr>
          <p:cNvSpPr/>
          <p:nvPr/>
        </p:nvSpPr>
        <p:spPr>
          <a:xfrm>
            <a:off x="1496290"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Chiến</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Hồ</a:t>
            </a:r>
            <a:r>
              <a:rPr lang="en-US" sz="2000" dirty="0">
                <a:solidFill>
                  <a:srgbClr val="002060"/>
                </a:solidFill>
              </a:rPr>
              <a:t> Chí Minh </a:t>
            </a:r>
            <a:r>
              <a:rPr lang="en-US" sz="2000" dirty="0" err="1">
                <a:solidFill>
                  <a:srgbClr val="002060"/>
                </a:solidFill>
              </a:rPr>
              <a:t>bắt</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sp>
        <p:nvSpPr>
          <p:cNvPr id="6" name="Rectangle 5">
            <a:extLst>
              <a:ext uri="{FF2B5EF4-FFF2-40B4-BE49-F238E27FC236}">
                <a16:creationId xmlns:a16="http://schemas.microsoft.com/office/drawing/2014/main" id="{76DEE396-16B2-D46C-6300-B97E8477D210}"/>
              </a:ext>
            </a:extLst>
          </p:cNvPr>
          <p:cNvSpPr/>
          <p:nvPr/>
        </p:nvSpPr>
        <p:spPr>
          <a:xfrm>
            <a:off x="3873731" y="2826326"/>
            <a:ext cx="1886989"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Quân</a:t>
            </a:r>
            <a:r>
              <a:rPr lang="en-US" sz="2000" dirty="0">
                <a:solidFill>
                  <a:srgbClr val="002060"/>
                </a:solidFill>
              </a:rPr>
              <a:t> ta </a:t>
            </a:r>
            <a:r>
              <a:rPr lang="en-US" sz="2000" dirty="0" err="1">
                <a:solidFill>
                  <a:srgbClr val="002060"/>
                </a:solidFill>
              </a:rPr>
              <a:t>tấn</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sân</a:t>
            </a:r>
            <a:r>
              <a:rPr lang="en-US" sz="2000" dirty="0">
                <a:solidFill>
                  <a:srgbClr val="002060"/>
                </a:solidFill>
              </a:rPr>
              <a:t> bay Tân </a:t>
            </a:r>
            <a:r>
              <a:rPr lang="en-US" sz="2000" dirty="0" err="1">
                <a:solidFill>
                  <a:srgbClr val="002060"/>
                </a:solidFill>
              </a:rPr>
              <a:t>Sơn</a:t>
            </a:r>
            <a:r>
              <a:rPr lang="en-US" sz="2000" dirty="0">
                <a:solidFill>
                  <a:srgbClr val="002060"/>
                </a:solidFill>
              </a:rPr>
              <a:t> </a:t>
            </a:r>
            <a:r>
              <a:rPr lang="en-US" sz="2000" dirty="0" err="1">
                <a:solidFill>
                  <a:srgbClr val="002060"/>
                </a:solidFill>
              </a:rPr>
              <a:t>Nhất</a:t>
            </a:r>
            <a:endParaRPr lang="en-US" sz="2000" dirty="0">
              <a:solidFill>
                <a:srgbClr val="002060"/>
              </a:solidFill>
            </a:endParaRPr>
          </a:p>
        </p:txBody>
      </p:sp>
      <p:sp>
        <p:nvSpPr>
          <p:cNvPr id="7" name="Rectangle 6">
            <a:extLst>
              <a:ext uri="{FF2B5EF4-FFF2-40B4-BE49-F238E27FC236}">
                <a16:creationId xmlns:a16="http://schemas.microsoft.com/office/drawing/2014/main" id="{5EF28B84-271E-810F-477C-4B1CA63B9E67}"/>
              </a:ext>
            </a:extLst>
          </p:cNvPr>
          <p:cNvSpPr/>
          <p:nvPr/>
        </p:nvSpPr>
        <p:spPr>
          <a:xfrm>
            <a:off x="6791498" y="1945178"/>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30-4-1975</a:t>
            </a:r>
          </a:p>
        </p:txBody>
      </p:sp>
      <p:sp>
        <p:nvSpPr>
          <p:cNvPr id="8" name="Rectangle 7">
            <a:extLst>
              <a:ext uri="{FF2B5EF4-FFF2-40B4-BE49-F238E27FC236}">
                <a16:creationId xmlns:a16="http://schemas.microsoft.com/office/drawing/2014/main" id="{48492556-37AE-3819-7F3B-02CE358B8BA9}"/>
              </a:ext>
            </a:extLst>
          </p:cNvPr>
          <p:cNvSpPr/>
          <p:nvPr/>
        </p:nvSpPr>
        <p:spPr>
          <a:xfrm>
            <a:off x="6866312"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Chiến</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Hồ</a:t>
            </a:r>
            <a:r>
              <a:rPr lang="en-US" sz="2000" dirty="0">
                <a:solidFill>
                  <a:srgbClr val="002060"/>
                </a:solidFill>
              </a:rPr>
              <a:t> Chí Minh </a:t>
            </a:r>
            <a:r>
              <a:rPr lang="en-US" sz="2000" dirty="0" err="1">
                <a:solidFill>
                  <a:srgbClr val="002060"/>
                </a:solidFill>
              </a:rPr>
              <a:t>toàn</a:t>
            </a:r>
            <a:r>
              <a:rPr lang="en-US" sz="2000" dirty="0">
                <a:solidFill>
                  <a:srgbClr val="002060"/>
                </a:solidFill>
              </a:rPr>
              <a:t> </a:t>
            </a:r>
            <a:r>
              <a:rPr lang="en-US" sz="2000" dirty="0" err="1">
                <a:solidFill>
                  <a:srgbClr val="002060"/>
                </a:solidFill>
              </a:rPr>
              <a:t>thắng</a:t>
            </a:r>
            <a:endParaRPr lang="en-US" sz="2000" dirty="0">
              <a:solidFill>
                <a:srgbClr val="002060"/>
              </a:solidFill>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algn="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C</a:t>
              </a:r>
              <a:r>
                <a:rPr lang="nl-NL" sz="3600" b="1" dirty="0">
                  <a:effectLst/>
                  <a:latin typeface="Cambria" panose="02040503050406030204" pitchFamily="18" charset="0"/>
                  <a:ea typeface="Cambria" panose="02040503050406030204" pitchFamily="18" charset="0"/>
                </a:rPr>
                <a:t>hia sẻ hiểu biết của em về Chiến dịch Hồ Chí Minh.</a:t>
              </a:r>
              <a:endParaRPr lang="en-US" sz="3600" b="1"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361</Words>
  <Application>Microsoft Office PowerPoint</Application>
  <PresentationFormat>On-screen Show (16:9)</PresentationFormat>
  <Paragraphs>19</Paragraphs>
  <Slides>7</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Advent Pro</vt:lpstr>
      <vt:lpstr>Arial</vt:lpstr>
      <vt:lpstr>Calibri</vt:lpstr>
      <vt:lpstr>Cambria</vt:lpstr>
      <vt:lpstr>Livvic</vt:lpstr>
      <vt:lpstr>Roboto Condensed Light</vt:lpstr>
      <vt:lpstr>Times New Roman</vt:lpstr>
      <vt:lpstr>War Background by Slidesgo</vt:lpstr>
      <vt:lpstr>1_War Background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Techsi.vn</cp:lastModifiedBy>
  <cp:revision>51</cp:revision>
  <dcterms:modified xsi:type="dcterms:W3CDTF">2026-02-11T04:50:17Z</dcterms:modified>
</cp:coreProperties>
</file>