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007577137" r:id="rId3"/>
    <p:sldId id="2007577140" r:id="rId4"/>
    <p:sldId id="2007577141" r:id="rId5"/>
    <p:sldId id="2007577142" r:id="rId6"/>
    <p:sldId id="2007577143" r:id="rId7"/>
    <p:sldId id="258" r:id="rId8"/>
    <p:sldId id="259"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887C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CBFE6-8052-4701-89ED-C63C9E58FB5A}"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902A0-3037-4B59-85F6-5CEC07F6463E}" type="slidenum">
              <a:rPr lang="en-US" smtClean="0"/>
              <a:t>‹#›</a:t>
            </a:fld>
            <a:endParaRPr lang="en-US"/>
          </a:p>
        </p:txBody>
      </p:sp>
    </p:spTree>
    <p:extLst>
      <p:ext uri="{BB962C8B-B14F-4D97-AF65-F5344CB8AC3E}">
        <p14:creationId xmlns:p14="http://schemas.microsoft.com/office/powerpoint/2010/main" val="288002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6B27-945F-CDFA-F2A6-13FF20D2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DC07FEF-D36A-2439-FD29-A678C1F41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C1C40A5-C52E-9648-D9F3-3B15F7641767}"/>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5" name="Footer Placeholder 4">
            <a:extLst>
              <a:ext uri="{FF2B5EF4-FFF2-40B4-BE49-F238E27FC236}">
                <a16:creationId xmlns:a16="http://schemas.microsoft.com/office/drawing/2014/main" id="{EE79CA76-1F3E-F6F0-86A6-3B7E5F9DE3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576AB66-7CFD-59DB-858E-8871BBC27D6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10705586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544E-9387-A287-5535-93E216B291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A03C434-3303-C359-1F2D-089F82C05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B513D1-64FE-1206-5B5F-D31E7CD01776}"/>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5" name="Footer Placeholder 4">
            <a:extLst>
              <a:ext uri="{FF2B5EF4-FFF2-40B4-BE49-F238E27FC236}">
                <a16:creationId xmlns:a16="http://schemas.microsoft.com/office/drawing/2014/main" id="{DCCA549B-6E39-0098-1A6A-BD13F2A5D6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52724C6-9051-565F-938A-1B3D6095BB8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8470405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207BC-BFDD-E267-F463-F12C645DF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75A98A7-348F-53F9-4F5C-21947A5C5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B22F2F-9629-747B-4059-06C9FBD96302}"/>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5" name="Footer Placeholder 4">
            <a:extLst>
              <a:ext uri="{FF2B5EF4-FFF2-40B4-BE49-F238E27FC236}">
                <a16:creationId xmlns:a16="http://schemas.microsoft.com/office/drawing/2014/main" id="{F4987356-474B-498D-843C-CAD8630F9B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8EA16A-1AE1-3C17-E9AC-64D0A3BB3DA1}"/>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6976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8E80B-084D-4A7A-9F88-BB3E4EABE71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93525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94430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56350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8E80B-084D-4A7A-9F88-BB3E4EABE71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446328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8E80B-084D-4A7A-9F88-BB3E4EABE714}"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03650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8E80B-084D-4A7A-9F88-BB3E4EABE714}"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238639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472522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75493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A63D-EDFE-AFB5-0E20-BA0ECE1CC81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87017B0-F862-21A8-8BFA-4F6F5AEBDF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6D42F7-9096-E4E7-6CE3-15EB60A6C128}"/>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5" name="Footer Placeholder 4">
            <a:extLst>
              <a:ext uri="{FF2B5EF4-FFF2-40B4-BE49-F238E27FC236}">
                <a16:creationId xmlns:a16="http://schemas.microsoft.com/office/drawing/2014/main" id="{9A75275C-6F2B-1D74-B46F-51C165B8DF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3CF3FB-3283-CCF4-B3E2-EE3A9DD9961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03526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3416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567250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44839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2B23-1686-6933-6F5F-442E049BB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5867B05-4AF9-902F-881A-0AB747F1D9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471749-4F9E-F83A-24D6-5296276A9E5C}"/>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5" name="Footer Placeholder 4">
            <a:extLst>
              <a:ext uri="{FF2B5EF4-FFF2-40B4-BE49-F238E27FC236}">
                <a16:creationId xmlns:a16="http://schemas.microsoft.com/office/drawing/2014/main" id="{CD0878DA-E08D-33A0-0A66-E9462889CE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27D0BB-676B-E851-30CA-817B9EA39D9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28754416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772A-F63A-3645-FCBA-DC3CFB516AF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838791-71E9-3DA1-C390-84309A50B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3B53F76-AD26-18EF-F065-27241D2BA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072895C-FAA0-0B21-AC80-0B0640F141B6}"/>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6" name="Footer Placeholder 5">
            <a:extLst>
              <a:ext uri="{FF2B5EF4-FFF2-40B4-BE49-F238E27FC236}">
                <a16:creationId xmlns:a16="http://schemas.microsoft.com/office/drawing/2014/main" id="{544B98F6-7D24-CFC4-AC38-ADE11ABE522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E44CEC-9A2E-8FE1-BF01-4258E7E7D59F}"/>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2134303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275A-6108-0D50-F303-BEC2810F51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3EA9C8-662A-8E15-2437-32E213799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452A6-B716-BAC9-335F-BED2AEB79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D96BD5A-F107-8A60-2AAC-A83007A5E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477DC-D1CB-11F5-0CF8-9FB50FF0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C83B482-B5CE-B69B-ADE0-74443BD3AF4E}"/>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8" name="Footer Placeholder 7">
            <a:extLst>
              <a:ext uri="{FF2B5EF4-FFF2-40B4-BE49-F238E27FC236}">
                <a16:creationId xmlns:a16="http://schemas.microsoft.com/office/drawing/2014/main" id="{D5575A7A-BB44-6999-C770-A27982CCAE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EDA7DB9-0673-5C31-FCBE-DD215D57B4A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9073349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6B27-7B08-8D4F-FE79-4704C70BDC2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6331311-6CDE-5BF6-F1BF-107104C6E383}"/>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4" name="Footer Placeholder 3">
            <a:extLst>
              <a:ext uri="{FF2B5EF4-FFF2-40B4-BE49-F238E27FC236}">
                <a16:creationId xmlns:a16="http://schemas.microsoft.com/office/drawing/2014/main" id="{705C3E29-CAC0-4565-E7B3-5D96817B540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1DC4450-9205-4373-9BEC-361BCF6489DE}"/>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19808592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1D2ED-69CB-E220-2248-FEC58082D420}"/>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3" name="Footer Placeholder 2">
            <a:extLst>
              <a:ext uri="{FF2B5EF4-FFF2-40B4-BE49-F238E27FC236}">
                <a16:creationId xmlns:a16="http://schemas.microsoft.com/office/drawing/2014/main" id="{BE0E34BE-986C-BD14-7FB9-2F760E3F0CB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83B3A35-EEFB-3121-C03A-5F9C37652549}"/>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5101639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37C7-B145-D112-5861-34B78E144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460426-3D0D-60B6-6344-E50DF5F23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F5B6E12-221F-5177-289F-32E41488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0633A-DD08-8EE7-1A38-ADA83DF5804A}"/>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6" name="Footer Placeholder 5">
            <a:extLst>
              <a:ext uri="{FF2B5EF4-FFF2-40B4-BE49-F238E27FC236}">
                <a16:creationId xmlns:a16="http://schemas.microsoft.com/office/drawing/2014/main" id="{9FB7EB88-B925-9377-A362-7F7F87B5D7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5618B33-A6E9-117A-D6F4-AFC6D27FBB0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0027651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8C14-E5CF-C56A-2657-57312EC53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CD48FC8-41E6-F0AA-30E6-1EFB9690B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2FF4195-466D-4572-0C59-CB725CC1A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79AB4-A548-270F-269A-B0C11BD9D7F5}"/>
              </a:ext>
            </a:extLst>
          </p:cNvPr>
          <p:cNvSpPr>
            <a:spLocks noGrp="1"/>
          </p:cNvSpPr>
          <p:nvPr>
            <p:ph type="dt" sz="half" idx="10"/>
          </p:nvPr>
        </p:nvSpPr>
        <p:spPr/>
        <p:txBody>
          <a:bodyPr/>
          <a:lstStyle/>
          <a:p>
            <a:fld id="{E7931150-1B2C-4011-A4C6-380C0C1857E8}" type="datetimeFigureOut">
              <a:rPr lang="vi-VN" smtClean="0"/>
              <a:t>11/02/2026</a:t>
            </a:fld>
            <a:endParaRPr lang="vi-VN"/>
          </a:p>
        </p:txBody>
      </p:sp>
      <p:sp>
        <p:nvSpPr>
          <p:cNvPr id="6" name="Footer Placeholder 5">
            <a:extLst>
              <a:ext uri="{FF2B5EF4-FFF2-40B4-BE49-F238E27FC236}">
                <a16:creationId xmlns:a16="http://schemas.microsoft.com/office/drawing/2014/main" id="{982B45C9-73E1-D485-A890-395BAE4A06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08960E9-3A0A-9119-9B30-B9B64EA24F17}"/>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578690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AF646-AB52-0300-C3CD-288A16A8F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AB8E905-0CCE-8850-C3FA-0B886A285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DC7DB8-7C7A-CE5F-18F4-796C3EC9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31150-1B2C-4011-A4C6-380C0C1857E8}" type="datetimeFigureOut">
              <a:rPr lang="vi-VN" smtClean="0"/>
              <a:t>11/02/2026</a:t>
            </a:fld>
            <a:endParaRPr lang="vi-VN"/>
          </a:p>
        </p:txBody>
      </p:sp>
      <p:sp>
        <p:nvSpPr>
          <p:cNvPr id="5" name="Footer Placeholder 4">
            <a:extLst>
              <a:ext uri="{FF2B5EF4-FFF2-40B4-BE49-F238E27FC236}">
                <a16:creationId xmlns:a16="http://schemas.microsoft.com/office/drawing/2014/main" id="{21A5603D-CEF7-9B82-1FA3-13ECE1B92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DA923542-F6D6-283A-7E97-3F6A0DEEE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8B06FC-982F-4F02-8664-663C5725BF79}"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620C9A25-D31B-49C2-2015-CCC7C4194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5732" y="93892"/>
            <a:ext cx="1595762" cy="1595762"/>
          </a:xfrm>
          <a:prstGeom prst="rect">
            <a:avLst/>
          </a:prstGeom>
        </p:spPr>
      </p:pic>
    </p:spTree>
    <p:extLst>
      <p:ext uri="{BB962C8B-B14F-4D97-AF65-F5344CB8AC3E}">
        <p14:creationId xmlns:p14="http://schemas.microsoft.com/office/powerpoint/2010/main" val="98778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38E80B-084D-4A7A-9F88-BB3E4EABE714}" type="datetimeFigureOut">
              <a:rPr lang="en-US" smtClean="0"/>
              <a:t>2/11/2026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97D2AD-FA6F-4A0B-9285-9B0CD075C97E}"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E4219FFD-D047-5AAE-C2EF-20CDD79CB3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5732" y="93892"/>
            <a:ext cx="1595762" cy="1595762"/>
          </a:xfrm>
          <a:prstGeom prst="rect">
            <a:avLst/>
          </a:prstGeom>
        </p:spPr>
      </p:pic>
    </p:spTree>
    <p:extLst>
      <p:ext uri="{BB962C8B-B14F-4D97-AF65-F5344CB8AC3E}">
        <p14:creationId xmlns:p14="http://schemas.microsoft.com/office/powerpoint/2010/main" val="31292320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gif"/><Relationship Id="rId5" Type="http://schemas.openxmlformats.org/officeDocument/2006/relationships/slide" Target="slide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5.gif"/><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676400" y="488949"/>
              <a:ext cx="6172200" cy="585111"/>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Vi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khuẩn</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lactic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có</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tác</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dụng</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gì</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trong</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việc</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chế</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biến</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thực</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phẩm</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a:t>
              </a: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0" name="Group 29"/>
          <p:cNvGrpSpPr/>
          <p:nvPr/>
        </p:nvGrpSpPr>
        <p:grpSpPr>
          <a:xfrm>
            <a:off x="2409371" y="3526972"/>
            <a:ext cx="8737600" cy="1428443"/>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 name="TextBox 31"/>
            <p:cNvSpPr txBox="1"/>
            <p:nvPr/>
          </p:nvSpPr>
          <p:spPr>
            <a:xfrm>
              <a:off x="1578427" y="1907722"/>
              <a:ext cx="6418218" cy="574640"/>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Giúp bảo quản thực phẩm, làm tăng hương vị và tăng giá trị dinh dưỡng cho thực phẩm.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3830" y="3450772"/>
            <a:ext cx="1088571" cy="1064987"/>
          </a:xfrm>
          <a:prstGeom prst="rect">
            <a:avLst/>
          </a:prstGeom>
        </p:spPr>
      </p:pic>
      <p:pic>
        <p:nvPicPr>
          <p:cNvPr id="21" name="Picture 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2174" y="215550"/>
            <a:ext cx="1167585" cy="637063"/>
          </a:xfrm>
          <a:prstGeom prst="rect">
            <a:avLst/>
          </a:prstGeom>
        </p:spPr>
      </p:pic>
    </p:spTree>
    <p:extLst>
      <p:ext uri="{BB962C8B-B14F-4D97-AF65-F5344CB8AC3E}">
        <p14:creationId xmlns:p14="http://schemas.microsoft.com/office/powerpoint/2010/main" val="10348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49003"/>
            <a:ext cx="8737600" cy="2062295"/>
            <a:chOff x="1524000" y="343500"/>
            <a:chExt cx="6553200" cy="972153"/>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709057" y="343500"/>
              <a:ext cx="6172200" cy="972153"/>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vi-VN" sz="4267"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Vì sao cho đường vào nước muối chua rau, củ, quả lại rút ngắn thời gian muối chua?</a:t>
              </a:r>
              <a:endParaRPr kumimoji="0" lang="en-US" sz="4267"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253DAA65-968F-F29D-EFAC-4DFFE41D8496}"/>
              </a:ext>
            </a:extLst>
          </p:cNvPr>
          <p:cNvGrpSpPr/>
          <p:nvPr/>
        </p:nvGrpSpPr>
        <p:grpSpPr>
          <a:xfrm>
            <a:off x="2409371" y="3526971"/>
            <a:ext cx="8737600" cy="2786743"/>
            <a:chOff x="1524000" y="1809749"/>
            <a:chExt cx="6553200" cy="1829216"/>
          </a:xfrm>
        </p:grpSpPr>
        <p:sp>
          <p:nvSpPr>
            <p:cNvPr id="3" name="Rectangle 2">
              <a:extLst>
                <a:ext uri="{FF2B5EF4-FFF2-40B4-BE49-F238E27FC236}">
                  <a16:creationId xmlns:a16="http://schemas.microsoft.com/office/drawing/2014/main" id="{96E998B6-B87E-760E-9F8B-C7BB18C7BA08}"/>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5DB2A25-178D-AEB9-FFD9-511C7E5837FD}"/>
                </a:ext>
              </a:extLst>
            </p:cNvPr>
            <p:cNvSpPr txBox="1"/>
            <p:nvPr/>
          </p:nvSpPr>
          <p:spPr>
            <a:xfrm>
              <a:off x="1578427" y="1907722"/>
              <a:ext cx="6418218" cy="1731243"/>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Đường là thức ăn của vi khuẩn lactic nên cho đường vào nước muối chua rau củ quả sẽ giúp vì khuẩn phát triển nhanh hơn, rau củ nhanh chua hơn.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F289E71C-78F1-6D32-9BF8-EED5A5BD5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9772" y="4942114"/>
            <a:ext cx="1088571" cy="1064987"/>
          </a:xfrm>
          <a:prstGeom prst="rect">
            <a:avLst/>
          </a:prstGeom>
        </p:spPr>
      </p:pic>
    </p:spTree>
    <p:extLst>
      <p:ext uri="{BB962C8B-B14F-4D97-AF65-F5344CB8AC3E}">
        <p14:creationId xmlns:p14="http://schemas.microsoft.com/office/powerpoint/2010/main" val="39898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902781" y="562697"/>
              <a:ext cx="5526719" cy="362710"/>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vantGarde" pitchFamily="2" charset="0"/>
                </a:rPr>
                <a:t>Bệnh</a:t>
              </a:r>
              <a:r>
                <a:rPr lang="en-US" sz="4400" b="1" dirty="0">
                  <a:solidFill>
                    <a:prstClr val="black"/>
                  </a:solidFill>
                  <a:latin typeface="Cambria" panose="02040503050406030204" pitchFamily="18" charset="0"/>
                  <a:ea typeface="Cambria" panose="02040503050406030204" pitchFamily="18" charset="0"/>
                  <a:cs typeface="AvantGarde" pitchFamily="2" charset="0"/>
                </a:rPr>
                <a:t>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tả</a:t>
              </a:r>
              <a:r>
                <a:rPr lang="en-US" sz="4400" b="1" dirty="0">
                  <a:solidFill>
                    <a:prstClr val="black"/>
                  </a:solidFill>
                  <a:latin typeface="Cambria" panose="02040503050406030204" pitchFamily="18" charset="0"/>
                  <a:ea typeface="Cambria" panose="02040503050406030204" pitchFamily="18" charset="0"/>
                  <a:cs typeface="AvantGarde" pitchFamily="2" charset="0"/>
                </a:rPr>
                <a:t>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lây</a:t>
              </a:r>
              <a:r>
                <a:rPr lang="en-US" sz="4400" b="1" dirty="0">
                  <a:solidFill>
                    <a:prstClr val="black"/>
                  </a:solidFill>
                  <a:latin typeface="Cambria" panose="02040503050406030204" pitchFamily="18" charset="0"/>
                  <a:ea typeface="Cambria" panose="02040503050406030204" pitchFamily="18" charset="0"/>
                  <a:cs typeface="AvantGarde" pitchFamily="2" charset="0"/>
                </a:rPr>
                <a:t> qua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đường</a:t>
              </a:r>
              <a:r>
                <a:rPr lang="en-US" sz="4400" b="1" dirty="0">
                  <a:solidFill>
                    <a:prstClr val="black"/>
                  </a:solidFill>
                  <a:latin typeface="Cambria" panose="02040503050406030204" pitchFamily="18" charset="0"/>
                  <a:ea typeface="Cambria" panose="02040503050406030204" pitchFamily="18" charset="0"/>
                  <a:cs typeface="AvantGarde" pitchFamily="2" charset="0"/>
                </a:rPr>
                <a:t>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nào</a:t>
              </a:r>
              <a:r>
                <a:rPr lang="en-US" sz="4400" b="1" dirty="0">
                  <a:solidFill>
                    <a:prstClr val="black"/>
                  </a:solidFill>
                  <a:latin typeface="Cambria" panose="02040503050406030204" pitchFamily="18" charset="0"/>
                  <a:ea typeface="Cambria" panose="02040503050406030204" pitchFamily="18" charset="0"/>
                  <a:cs typeface="AvantGarde" pitchFamily="2"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07A27E3C-1B22-11E4-C1E9-51BD5218A926}"/>
              </a:ext>
            </a:extLst>
          </p:cNvPr>
          <p:cNvGrpSpPr/>
          <p:nvPr/>
        </p:nvGrpSpPr>
        <p:grpSpPr>
          <a:xfrm>
            <a:off x="3918857" y="3276599"/>
            <a:ext cx="5475513" cy="1426029"/>
            <a:chOff x="1524000" y="1809749"/>
            <a:chExt cx="6553200" cy="1714499"/>
          </a:xfrm>
        </p:grpSpPr>
        <p:sp>
          <p:nvSpPr>
            <p:cNvPr id="3" name="Rectangle 2">
              <a:extLst>
                <a:ext uri="{FF2B5EF4-FFF2-40B4-BE49-F238E27FC236}">
                  <a16:creationId xmlns:a16="http://schemas.microsoft.com/office/drawing/2014/main" id="{573982AB-FE10-6656-F455-EAE4BDA328F5}"/>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121C5D9-4772-4A81-0F2F-52D4450B237F}"/>
                </a:ext>
              </a:extLst>
            </p:cNvPr>
            <p:cNvSpPr txBox="1"/>
            <p:nvPr/>
          </p:nvSpPr>
          <p:spPr>
            <a:xfrm>
              <a:off x="1578427" y="1907722"/>
              <a:ext cx="6418218" cy="606073"/>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lang="en-US" sz="5400" b="1" dirty="0" err="1">
                  <a:solidFill>
                    <a:prstClr val="black"/>
                  </a:solidFill>
                  <a:latin typeface="Cambria" panose="02040503050406030204" pitchFamily="18" charset="0"/>
                  <a:ea typeface="Cambria" panose="02040503050406030204" pitchFamily="18" charset="0"/>
                  <a:cs typeface="AvantGarde" pitchFamily="2" charset="0"/>
                </a:rPr>
                <a:t>Đường</a:t>
              </a:r>
              <a:r>
                <a:rPr lang="en-US" sz="5400" b="1" dirty="0">
                  <a:solidFill>
                    <a:prstClr val="black"/>
                  </a:solidFill>
                  <a:latin typeface="Cambria" panose="02040503050406030204" pitchFamily="18" charset="0"/>
                  <a:ea typeface="Cambria" panose="02040503050406030204" pitchFamily="18" charset="0"/>
                  <a:cs typeface="AvantGarde" pitchFamily="2" charset="0"/>
                </a:rPr>
                <a:t> </a:t>
              </a:r>
              <a:r>
                <a:rPr lang="en-US" sz="5400" b="1" dirty="0" err="1">
                  <a:solidFill>
                    <a:prstClr val="black"/>
                  </a:solidFill>
                  <a:latin typeface="Cambria" panose="02040503050406030204" pitchFamily="18" charset="0"/>
                  <a:ea typeface="Cambria" panose="02040503050406030204" pitchFamily="18" charset="0"/>
                  <a:cs typeface="AvantGarde" pitchFamily="2" charset="0"/>
                </a:rPr>
                <a:t>tiêu</a:t>
              </a:r>
              <a:r>
                <a:rPr lang="en-US" sz="5400" b="1" dirty="0">
                  <a:solidFill>
                    <a:prstClr val="black"/>
                  </a:solidFill>
                  <a:latin typeface="Cambria" panose="02040503050406030204" pitchFamily="18" charset="0"/>
                  <a:ea typeface="Cambria" panose="02040503050406030204" pitchFamily="18" charset="0"/>
                  <a:cs typeface="AvantGarde" pitchFamily="2" charset="0"/>
                </a:rPr>
                <a:t> </a:t>
              </a:r>
              <a:r>
                <a:rPr lang="en-US" sz="5400" b="1" dirty="0" err="1">
                  <a:solidFill>
                    <a:prstClr val="black"/>
                  </a:solidFill>
                  <a:latin typeface="Cambria" panose="02040503050406030204" pitchFamily="18" charset="0"/>
                  <a:ea typeface="Cambria" panose="02040503050406030204" pitchFamily="18" charset="0"/>
                  <a:cs typeface="AvantGarde" pitchFamily="2" charset="0"/>
                </a:rPr>
                <a:t>hoá</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FAA20408-1D09-92D1-A698-0091A4FDD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1857" y="3788228"/>
            <a:ext cx="1088571" cy="1064987"/>
          </a:xfrm>
          <a:prstGeom prst="rect">
            <a:avLst/>
          </a:prstGeom>
        </p:spPr>
      </p:pic>
    </p:spTree>
    <p:extLst>
      <p:ext uri="{BB962C8B-B14F-4D97-AF65-F5344CB8AC3E}">
        <p14:creationId xmlns:p14="http://schemas.microsoft.com/office/powerpoint/2010/main" val="19066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676400" y="488949"/>
              <a:ext cx="6172200" cy="681895"/>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Kể 3 việc làm tăng nguy cơ nhiễm bệnh tả.</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7271" y="49711"/>
            <a:ext cx="1022192" cy="1022192"/>
          </a:xfrm>
          <a:prstGeom prst="rect">
            <a:avLst/>
          </a:prstGeom>
        </p:spPr>
      </p:pic>
      <p:grpSp>
        <p:nvGrpSpPr>
          <p:cNvPr id="2" name="Group 1">
            <a:extLst>
              <a:ext uri="{FF2B5EF4-FFF2-40B4-BE49-F238E27FC236}">
                <a16:creationId xmlns:a16="http://schemas.microsoft.com/office/drawing/2014/main" id="{1EAE8BB3-D425-8D73-DC85-9F0D6CE4CD7A}"/>
              </a:ext>
            </a:extLst>
          </p:cNvPr>
          <p:cNvGrpSpPr/>
          <p:nvPr/>
        </p:nvGrpSpPr>
        <p:grpSpPr>
          <a:xfrm>
            <a:off x="2496457" y="3211286"/>
            <a:ext cx="8737600" cy="2611976"/>
            <a:chOff x="1524000" y="1809749"/>
            <a:chExt cx="6553200" cy="1714499"/>
          </a:xfrm>
        </p:grpSpPr>
        <p:sp>
          <p:nvSpPr>
            <p:cNvPr id="3" name="Rectangle 2">
              <a:extLst>
                <a:ext uri="{FF2B5EF4-FFF2-40B4-BE49-F238E27FC236}">
                  <a16:creationId xmlns:a16="http://schemas.microsoft.com/office/drawing/2014/main" id="{3A86E64C-4AD3-63C2-5D46-4FF359D480A0}"/>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2501EED-4097-9E5E-D7DB-1A8276BD1F5A}"/>
                </a:ext>
              </a:extLst>
            </p:cNvPr>
            <p:cNvSpPr txBox="1"/>
            <p:nvPr/>
          </p:nvSpPr>
          <p:spPr>
            <a:xfrm>
              <a:off x="1578427" y="1907722"/>
              <a:ext cx="6418218" cy="1515182"/>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ăn uống không hợp vệ sinh, không rửa tay trước khi ăn và sau khi đi đại tiên....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6A32767F-B89F-61D0-AC05-87302C50B2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6858" y="4626429"/>
            <a:ext cx="1088571" cy="1064987"/>
          </a:xfrm>
          <a:prstGeom prst="rect">
            <a:avLst/>
          </a:prstGeom>
        </p:spPr>
      </p:pic>
    </p:spTree>
    <p:extLst>
      <p:ext uri="{BB962C8B-B14F-4D97-AF65-F5344CB8AC3E}">
        <p14:creationId xmlns:p14="http://schemas.microsoft.com/office/powerpoint/2010/main" val="10188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21"/>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676400" y="559021"/>
              <a:ext cx="6172200" cy="623861"/>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Làm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thế</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nào</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tránh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nhiễm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vi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khuẩn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gây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bệnh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a:t>
              </a: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3" name="Picture 2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7507" y="-2308"/>
            <a:ext cx="1406439" cy="1406439"/>
          </a:xfrm>
          <a:prstGeom prst="rect">
            <a:avLst/>
          </a:prstGeom>
        </p:spPr>
      </p:pic>
      <p:grpSp>
        <p:nvGrpSpPr>
          <p:cNvPr id="2" name="Group 1">
            <a:extLst>
              <a:ext uri="{FF2B5EF4-FFF2-40B4-BE49-F238E27FC236}">
                <a16:creationId xmlns:a16="http://schemas.microsoft.com/office/drawing/2014/main" id="{A7D68257-FFD9-B000-9E44-82D3330A844D}"/>
              </a:ext>
            </a:extLst>
          </p:cNvPr>
          <p:cNvGrpSpPr/>
          <p:nvPr/>
        </p:nvGrpSpPr>
        <p:grpSpPr>
          <a:xfrm>
            <a:off x="2496457" y="3211286"/>
            <a:ext cx="8737600" cy="2611976"/>
            <a:chOff x="1524000" y="1809749"/>
            <a:chExt cx="6553200" cy="1714499"/>
          </a:xfrm>
        </p:grpSpPr>
        <p:sp>
          <p:nvSpPr>
            <p:cNvPr id="3" name="Rectangle 2">
              <a:extLst>
                <a:ext uri="{FF2B5EF4-FFF2-40B4-BE49-F238E27FC236}">
                  <a16:creationId xmlns:a16="http://schemas.microsoft.com/office/drawing/2014/main" id="{B7935C3E-1BFB-64F1-DD3E-93317D8825B9}"/>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CE78228-04C7-9CA2-3B34-DD4D82FF2F8E}"/>
                </a:ext>
              </a:extLst>
            </p:cNvPr>
            <p:cNvSpPr txBox="1"/>
            <p:nvPr/>
          </p:nvSpPr>
          <p:spPr>
            <a:xfrm>
              <a:off x="1578427" y="1836268"/>
              <a:ext cx="6418218" cy="1676801"/>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Thực hiện ăn sạch, uống sạch, giữ vệ sinh để đảm bảo vi khuẩn không xâm nhập được qua đường tiêu hoá, vết thương hở</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901862B3-7CC6-65B0-39C2-A181D66564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6858" y="4626429"/>
            <a:ext cx="1088571" cy="1064987"/>
          </a:xfrm>
          <a:prstGeom prst="rect">
            <a:avLst/>
          </a:prstGeom>
        </p:spPr>
      </p:pic>
    </p:spTree>
    <p:extLst>
      <p:ext uri="{BB962C8B-B14F-4D97-AF65-F5344CB8AC3E}">
        <p14:creationId xmlns:p14="http://schemas.microsoft.com/office/powerpoint/2010/main" val="13320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CF984-2F02-A3CD-E279-8D61790885C0}"/>
              </a:ext>
            </a:extLst>
          </p:cNvPr>
          <p:cNvPicPr>
            <a:picLocks noChangeAspect="1"/>
          </p:cNvPicPr>
          <p:nvPr/>
        </p:nvPicPr>
        <p:blipFill>
          <a:blip r:embed="rId2"/>
          <a:stretch>
            <a:fillRect/>
          </a:stretch>
        </p:blipFill>
        <p:spPr>
          <a:xfrm>
            <a:off x="3404629" y="1383798"/>
            <a:ext cx="7942590" cy="2086333"/>
          </a:xfrm>
          <a:prstGeom prst="rect">
            <a:avLst/>
          </a:prstGeom>
        </p:spPr>
      </p:pic>
    </p:spTree>
    <p:extLst>
      <p:ext uri="{BB962C8B-B14F-4D97-AF65-F5344CB8AC3E}">
        <p14:creationId xmlns:p14="http://schemas.microsoft.com/office/powerpoint/2010/main" val="1536872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white surface with blue and orange lines&#10;&#10;Description automatically generated">
            <a:extLst>
              <a:ext uri="{FF2B5EF4-FFF2-40B4-BE49-F238E27FC236}">
                <a16:creationId xmlns:a16="http://schemas.microsoft.com/office/drawing/2014/main" id="{AC8CB31E-5BCF-3100-40C7-8BB6F0E9F9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287B3F8-CAAF-A7DA-5100-13B242A3AB03}"/>
              </a:ext>
            </a:extLst>
          </p:cNvPr>
          <p:cNvSpPr txBox="1"/>
          <p:nvPr/>
        </p:nvSpPr>
        <p:spPr>
          <a:xfrm>
            <a:off x="2324099" y="196334"/>
            <a:ext cx="8311244" cy="1569660"/>
          </a:xfrm>
          <a:prstGeom prst="rect">
            <a:avLst/>
          </a:prstGeom>
          <a:noFill/>
        </p:spPr>
        <p:txBody>
          <a:bodyPr wrap="square">
            <a:spAutoFit/>
          </a:bodyPr>
          <a:lstStyle/>
          <a:p>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1. Chia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sẻ</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các</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một</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số</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nội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dung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về</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vi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khuẩn</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theo</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gợi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ý ở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hình</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1.</a:t>
            </a:r>
          </a:p>
          <a:p>
            <a:endPar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6CA3828-C6A4-E9E5-4C26-6637F01915EB}"/>
              </a:ext>
            </a:extLst>
          </p:cNvPr>
          <p:cNvPicPr>
            <a:picLocks noChangeAspect="1"/>
          </p:cNvPicPr>
          <p:nvPr/>
        </p:nvPicPr>
        <p:blipFill>
          <a:blip r:embed="rId3"/>
          <a:stretch>
            <a:fillRect/>
          </a:stretch>
        </p:blipFill>
        <p:spPr>
          <a:xfrm>
            <a:off x="2547257" y="1294719"/>
            <a:ext cx="7141027" cy="5400675"/>
          </a:xfrm>
          <a:prstGeom prst="rect">
            <a:avLst/>
          </a:prstGeom>
        </p:spPr>
      </p:pic>
    </p:spTree>
    <p:extLst>
      <p:ext uri="{BB962C8B-B14F-4D97-AF65-F5344CB8AC3E}">
        <p14:creationId xmlns:p14="http://schemas.microsoft.com/office/powerpoint/2010/main" val="333086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190</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Aptos</vt:lpstr>
      <vt:lpstr>Aptos Display</vt:lpstr>
      <vt:lpstr>Arial</vt:lpstr>
      <vt:lpstr>AvantGarde</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23</cp:revision>
  <dcterms:created xsi:type="dcterms:W3CDTF">2024-09-03T18:15:03Z</dcterms:created>
  <dcterms:modified xsi:type="dcterms:W3CDTF">2026-02-11T04:49:56Z</dcterms:modified>
</cp:coreProperties>
</file>