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274" r:id="rId3"/>
    <p:sldId id="275" r:id="rId4"/>
    <p:sldId id="276" r:id="rId5"/>
    <p:sldId id="277" r:id="rId6"/>
    <p:sldId id="258" r:id="rId7"/>
    <p:sldId id="278" r:id="rId8"/>
    <p:sldId id="279" r:id="rId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81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0B23C-A550-4125-BD3B-D4B5ECFD77C9}"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72949-67E3-4EB6-983C-F38C9924093A}" type="slidenum">
              <a:rPr lang="en-US" smtClean="0"/>
              <a:t>‹#›</a:t>
            </a:fld>
            <a:endParaRPr lang="en-US"/>
          </a:p>
        </p:txBody>
      </p:sp>
    </p:spTree>
    <p:extLst>
      <p:ext uri="{BB962C8B-B14F-4D97-AF65-F5344CB8AC3E}">
        <p14:creationId xmlns:p14="http://schemas.microsoft.com/office/powerpoint/2010/main" val="259748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585D6E54-C229-D853-A257-3BE3A1D4FDB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1905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endParaRPr lang="en-US"/>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endParaRPr lang="en-US"/>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endParaRPr lang="en-US"/>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endParaRPr lang="en-US"/>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endParaRPr lang="en-US"/>
            </a:p>
          </p:txBody>
        </p:sp>
        <p:sp>
          <p:nvSpPr>
            <p:cNvPr id="19" name="TextBox 4"/>
            <p:cNvSpPr txBox="1"/>
            <p:nvPr/>
          </p:nvSpPr>
          <p:spPr>
            <a:xfrm>
              <a:off x="0" y="-38100"/>
              <a:ext cx="3847845" cy="1326225"/>
            </a:xfrm>
            <a:prstGeom prst="rect">
              <a:avLst/>
            </a:prstGeom>
          </p:spPr>
          <p:txBody>
            <a:bodyPr lIns="50800" tIns="50800" rIns="50800" bIns="50800" rtlCol="0" anchor="ctr"/>
            <a:lstStyle/>
            <a:p>
              <a:pPr algn="ctr">
                <a:lnSpc>
                  <a:spcPts val="2659"/>
                </a:lnSpc>
              </a:pPr>
              <a:endParaRPr/>
            </a:p>
          </p:txBody>
        </p:sp>
      </p:grpSp>
      <p:grpSp>
        <p:nvGrpSpPr>
          <p:cNvPr id="20" name="Group 19">
            <a:extLst>
              <a:ext uri="{FF2B5EF4-FFF2-40B4-BE49-F238E27FC236}">
                <a16:creationId xmlns:a16="http://schemas.microsoft.com/office/drawing/2014/main" id="{E7730BE0-92D0-A7F3-0A1C-E241AAB02A62}"/>
              </a:ext>
            </a:extLst>
          </p:cNvPr>
          <p:cNvGrpSpPr/>
          <p:nvPr/>
        </p:nvGrpSpPr>
        <p:grpSpPr>
          <a:xfrm>
            <a:off x="1490472" y="342900"/>
            <a:ext cx="14740128" cy="1696212"/>
            <a:chOff x="1490472" y="749808"/>
            <a:chExt cx="9564624" cy="1207008"/>
          </a:xfrm>
        </p:grpSpPr>
        <p:sp>
          <p:nvSpPr>
            <p:cNvPr id="21" name="Rectangle: Rounded Corners 20">
              <a:extLst>
                <a:ext uri="{FF2B5EF4-FFF2-40B4-BE49-F238E27FC236}">
                  <a16:creationId xmlns:a16="http://schemas.microsoft.com/office/drawing/2014/main" id="{2B265BB4-8139-7E8A-F867-7B95C19F81C9}"/>
                </a:ext>
              </a:extLst>
            </p:cNvPr>
            <p:cNvSpPr/>
            <p:nvPr/>
          </p:nvSpPr>
          <p:spPr>
            <a:xfrm>
              <a:off x="1490472" y="749808"/>
              <a:ext cx="9564624" cy="1078992"/>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Rounded Corners 21">
              <a:extLst>
                <a:ext uri="{FF2B5EF4-FFF2-40B4-BE49-F238E27FC236}">
                  <a16:creationId xmlns:a16="http://schemas.microsoft.com/office/drawing/2014/main" id="{41AA3847-CB69-BDDC-AEB6-BA1A91E7CBC2}"/>
                </a:ext>
              </a:extLst>
            </p:cNvPr>
            <p:cNvSpPr/>
            <p:nvPr/>
          </p:nvSpPr>
          <p:spPr>
            <a:xfrm>
              <a:off x="1490472" y="877824"/>
              <a:ext cx="9564624" cy="107899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0" dirty="0">
                  <a:solidFill>
                    <a:srgbClr val="FF0000"/>
                  </a:solidFill>
                  <a:effectLst/>
                  <a:latin typeface="#9Slide03 BoosterNextFYBlack" panose="02000A03000000020004" pitchFamily="2" charset="-93"/>
                  <a:ea typeface="MS Mincho" panose="02020609040205080304" pitchFamily="49" charset="-128"/>
                </a:rPr>
                <a:t>1. </a:t>
              </a:r>
              <a:r>
                <a:rPr lang="vi-VN" sz="5400" b="0" dirty="0">
                  <a:solidFill>
                    <a:srgbClr val="FF0000"/>
                  </a:solidFill>
                  <a:effectLst/>
                  <a:latin typeface="#9Slide03 BoosterNextFYBlack" panose="02000A03000000020004" pitchFamily="2" charset="-93"/>
                  <a:ea typeface="MS Mincho" panose="02020609040205080304" pitchFamily="49" charset="-128"/>
                </a:rPr>
                <a:t>Đọc bài văn dưới đây và thực hiện yêu cầu.</a:t>
              </a:r>
              <a:endParaRPr lang="vi-VN" sz="5400" b="1" dirty="0">
                <a:solidFill>
                  <a:srgbClr val="FF0000"/>
                </a:solidFill>
                <a:effectLst/>
                <a:latin typeface="#9Slide03 BoosterNextFYBlack" panose="02000A03000000020004" pitchFamily="2" charset="-93"/>
                <a:ea typeface="Times New Roman" panose="02020603050405020304" pitchFamily="18" charset="0"/>
              </a:endParaRPr>
            </a:p>
          </p:txBody>
        </p:sp>
      </p:grpSp>
      <p:pic>
        <p:nvPicPr>
          <p:cNvPr id="25" name="Picture 24">
            <a:extLst>
              <a:ext uri="{FF2B5EF4-FFF2-40B4-BE49-F238E27FC236}">
                <a16:creationId xmlns:a16="http://schemas.microsoft.com/office/drawing/2014/main" id="{830559C3-B2A5-0C71-2586-D0EFAE7EA77F}"/>
              </a:ext>
            </a:extLst>
          </p:cNvPr>
          <p:cNvPicPr>
            <a:picLocks noChangeAspect="1"/>
          </p:cNvPicPr>
          <p:nvPr/>
        </p:nvPicPr>
        <p:blipFill>
          <a:blip r:embed="rId4"/>
          <a:stretch>
            <a:fillRect/>
          </a:stretch>
        </p:blipFill>
        <p:spPr>
          <a:xfrm>
            <a:off x="10515600" y="7734300"/>
            <a:ext cx="7019925" cy="2447925"/>
          </a:xfrm>
          <a:prstGeom prst="rect">
            <a:avLst/>
          </a:prstGeom>
        </p:spPr>
      </p:pic>
      <p:sp>
        <p:nvSpPr>
          <p:cNvPr id="26" name="TextBox 25">
            <a:extLst>
              <a:ext uri="{FF2B5EF4-FFF2-40B4-BE49-F238E27FC236}">
                <a16:creationId xmlns:a16="http://schemas.microsoft.com/office/drawing/2014/main" id="{61D0CA04-8305-DA9E-8BDA-681F5BF70C92}"/>
              </a:ext>
            </a:extLst>
          </p:cNvPr>
          <p:cNvSpPr txBox="1"/>
          <p:nvPr/>
        </p:nvSpPr>
        <p:spPr>
          <a:xfrm>
            <a:off x="1143000" y="2019300"/>
            <a:ext cx="16078200" cy="7971413"/>
          </a:xfrm>
          <a:prstGeom prst="rect">
            <a:avLst/>
          </a:prstGeom>
          <a:noFill/>
        </p:spPr>
        <p:txBody>
          <a:bodyPr wrap="square" rtlCol="0">
            <a:spAutoFit/>
          </a:bodyPr>
          <a:lstStyle/>
          <a:p>
            <a:pPr algn="ctr"/>
            <a:r>
              <a:rPr lang="vi-VN" sz="3200" b="1" i="0" dirty="0">
                <a:solidFill>
                  <a:srgbClr val="000000"/>
                </a:solidFill>
                <a:effectLst/>
                <a:latin typeface="Cambria" panose="02040503050406030204" pitchFamily="18" charset="0"/>
                <a:ea typeface="Cambria" panose="02040503050406030204" pitchFamily="18" charset="0"/>
              </a:rPr>
              <a:t>Chú bé vùng biển</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Thắng, con cá vược của thôn Bần, là địch thủ bơi lội đáng gờm nhất của bọn trẻ.</a:t>
            </a:r>
          </a:p>
          <a:p>
            <a:pPr algn="just"/>
            <a:r>
              <a:rPr lang="vi-VN" sz="3200" b="0" i="0" dirty="0">
                <a:solidFill>
                  <a:srgbClr val="000000"/>
                </a:solidFill>
                <a:effectLst/>
                <a:latin typeface="Cambria" panose="02040503050406030204" pitchFamily="18" charset="0"/>
                <a:ea typeface="Cambria" panose="02040503050406030204" pitchFamily="18" charset="0"/>
              </a:rPr>
              <a:t>Lúc này, Thắng đang ngồi trên chiếc thuyền đậu ở ngoài cùng. Nó trạc tuổi thằng Chân “phệ” nhưng cao hơn hẳn cái đầu. Nó cởi trần, phơi nước da rám đỏ khoẻ mạnh của những đứa trẻ lớn với nắng, nước mặn và gió biển. Thân hình nó rắn chắc, cân đối, nở nang: cổ mập, vai rộng, ngực nở căng, bụng thon hằn rõ những múi, hai cánh tay gân guốc như hai cái bơi chèo, cặp đùi dế chắc nịch. Thắng có cặp mắt to và sáng. Miệng tươi, hay cười. Cái trán hơi dô ra, trông có vẻ là một tay bướng bỉnh, gan dạ.</a:t>
            </a: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Tấm lưới rộng đang vá phủ lên hai đầu gối, tay Thắng cầm kim tre đưa lên đưa xuống thoăn thoắt coi bộ rất thành thạo. Chỗ lưới thủng cứ mỗi lúc một nhỏ dần lại. Tay vẫn thoăn thoắt vá lưới nhưng mắt Thắng thỉnh thoảng lại nhìn lên bờ như có ý chờ đợi ai. Nhác trông thấy lũ trẻ chạy xuống bến, nó vội vàng đặt tấm lưới trên gối xuống, bước đến bên mạn thuyền, bám tay vào cọc chèo và đu mình xuống nước, êm không một tiếng động. Nó ngụp một cái lặn biến đi như một con cá.</a:t>
            </a: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Bọn trẻ đứng trên bờ nhìn nó lặn vừa ghen vừa phục.</a:t>
            </a:r>
          </a:p>
          <a:p>
            <a:pPr algn="r"/>
            <a:r>
              <a:rPr lang="vi-VN"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Theo</a:t>
            </a:r>
            <a:r>
              <a:rPr lang="vi-VN" sz="3200" b="0" i="0" dirty="0">
                <a:solidFill>
                  <a:srgbClr val="000000"/>
                </a:solidFill>
                <a:effectLst/>
                <a:latin typeface="Cambria" panose="02040503050406030204" pitchFamily="18" charset="0"/>
                <a:ea typeface="Cambria" panose="02040503050406030204" pitchFamily="18" charset="0"/>
              </a:rPr>
              <a:t> Trần Vân)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1754326"/>
          </a:xfrm>
          <a:prstGeom prst="rect">
            <a:avLst/>
          </a:prstGeom>
          <a:noFill/>
        </p:spPr>
        <p:txBody>
          <a:bodyPr wrap="square">
            <a:spAutoFit/>
          </a:bodyPr>
          <a:lstStyle/>
          <a:p>
            <a:pPr lvl="0" algn="just" defTabSz="1371600"/>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Phần</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mở</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bài</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của</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bài</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văn</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Từ</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Thắng</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đến</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đáng</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gờm</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nhất</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của</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bọn</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trẻ</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kumimoji="0" lang="vi-VN" sz="5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26670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800" b="1" dirty="0">
                <a:solidFill>
                  <a:srgbClr val="002060"/>
                </a:solidFill>
              </a:rPr>
              <a:t>Nội dung chính: </a:t>
            </a:r>
            <a:r>
              <a:rPr lang="vi-VN" sz="4800" dirty="0">
                <a:solidFill>
                  <a:srgbClr val="002060"/>
                </a:solidFill>
              </a:rPr>
              <a:t>Giới thiệu nhân vật Thắng và tài năng của cậu bé.</a:t>
            </a:r>
          </a:p>
        </p:txBody>
      </p:sp>
    </p:spTree>
    <p:extLst>
      <p:ext uri="{BB962C8B-B14F-4D97-AF65-F5344CB8AC3E}">
        <p14:creationId xmlns:p14="http://schemas.microsoft.com/office/powerpoint/2010/main" val="351638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1754326"/>
          </a:xfrm>
          <a:prstGeom prst="rect">
            <a:avLst/>
          </a:prstGeom>
          <a:noFill/>
        </p:spPr>
        <p:txBody>
          <a:bodyPr wrap="square">
            <a:spAutoFit/>
          </a:bodyPr>
          <a:lstStyle/>
          <a:p>
            <a:pPr lvl="0" algn="just" defTabSz="1371600"/>
            <a:r>
              <a:rPr lang="vi-VN"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Phần thân bài của bài văn: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Từ “Lúc này” đến “biến đi như một con cá”.</a:t>
            </a:r>
            <a:endParaRPr kumimoji="0" lang="vi-VN" sz="540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34290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rPr>
              <a:t>Nội dung chính: </a:t>
            </a:r>
            <a:r>
              <a:rPr lang="vi-VN" sz="4800" dirty="0">
                <a:solidFill>
                  <a:srgbClr val="002060"/>
                </a:solidFill>
              </a:rPr>
              <a:t>Miêu tả dáng vóc, thân hình, tư thế và tác phong làm việc, cách bơi của cậu bé Thắng.</a:t>
            </a:r>
            <a:endParaRPr kumimoji="0" lang="vi-VN" sz="48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330400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923330"/>
          </a:xfrm>
          <a:prstGeom prst="rect">
            <a:avLst/>
          </a:prstGeom>
          <a:noFill/>
        </p:spPr>
        <p:txBody>
          <a:bodyPr wrap="square">
            <a:spAutoFit/>
          </a:bodyPr>
          <a:lstStyle/>
          <a:p>
            <a:pPr lvl="0" algn="just" defTabSz="1371600"/>
            <a:r>
              <a:rPr lang="vi-VN" sz="54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kết bài của bài văn: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Câu còn lại.</a:t>
            </a:r>
            <a:endParaRPr kumimoji="0" lang="vi-VN" sz="540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28194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rPr>
              <a:t>Nội dung chính: </a:t>
            </a:r>
            <a:r>
              <a:rPr lang="vi-VN" sz="4800" dirty="0">
                <a:solidFill>
                  <a:srgbClr val="002060"/>
                </a:solidFill>
              </a:rPr>
              <a:t>Miêu tả thái độ, cảm xúc của bạn bè với cậu bé Thắng.</a:t>
            </a:r>
            <a:endParaRPr kumimoji="0" lang="vi-VN" sz="48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361254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86580"/>
            <a:ext cx="7824678" cy="3971714"/>
            <a:chOff x="676348" y="769676"/>
            <a:chExt cx="3968803" cy="220369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1033681" y="859976"/>
              <a:ext cx="3406483" cy="2113399"/>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Trong phần thân bài, đặc điểm của người được tả (một đứa trẻ lớn lên với nắng, nước mặn và gió biển) hiện ra như thế nào?</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86DD0B8C-9928-5765-FC80-8C89D5E828B5}"/>
              </a:ext>
            </a:extLst>
          </p:cNvPr>
          <p:cNvPicPr>
            <a:picLocks noChangeAspect="1"/>
          </p:cNvPicPr>
          <p:nvPr/>
        </p:nvPicPr>
        <p:blipFill>
          <a:blip r:embed="rId6"/>
          <a:stretch>
            <a:fillRect/>
          </a:stretch>
        </p:blipFill>
        <p:spPr>
          <a:xfrm>
            <a:off x="7086600" y="4381500"/>
            <a:ext cx="10497269" cy="5029200"/>
          </a:xfrm>
          <a:prstGeom prst="rect">
            <a:avLst/>
          </a:prstGeom>
        </p:spPr>
      </p:pic>
    </p:spTree>
    <p:extLst>
      <p:ext uri="{BB962C8B-B14F-4D97-AF65-F5344CB8AC3E}">
        <p14:creationId xmlns:p14="http://schemas.microsoft.com/office/powerpoint/2010/main" val="35019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graphicFrame>
        <p:nvGraphicFramePr>
          <p:cNvPr id="45" name="Table 44">
            <a:extLst>
              <a:ext uri="{FF2B5EF4-FFF2-40B4-BE49-F238E27FC236}">
                <a16:creationId xmlns:a16="http://schemas.microsoft.com/office/drawing/2014/main" id="{ACA48954-5D4F-E658-56B6-174A6D8F7853}"/>
              </a:ext>
            </a:extLst>
          </p:cNvPr>
          <p:cNvGraphicFramePr>
            <a:graphicFrameLocks noGrp="1"/>
          </p:cNvGraphicFramePr>
          <p:nvPr>
            <p:extLst>
              <p:ext uri="{D42A27DB-BD31-4B8C-83A1-F6EECF244321}">
                <p14:modId xmlns:p14="http://schemas.microsoft.com/office/powerpoint/2010/main" val="1987545040"/>
              </p:ext>
            </p:extLst>
          </p:nvPr>
        </p:nvGraphicFramePr>
        <p:xfrm>
          <a:off x="0" y="0"/>
          <a:ext cx="18288000" cy="10286998"/>
        </p:xfrm>
        <a:graphic>
          <a:graphicData uri="http://schemas.openxmlformats.org/drawingml/2006/table">
            <a:tbl>
              <a:tblPr firstRow="1" firstCol="1" bandRow="1">
                <a:tableStyleId>{5C22544A-7EE6-4342-B048-85BDC9FD1C3A}</a:tableStyleId>
              </a:tblPr>
              <a:tblGrid>
                <a:gridCol w="2827130">
                  <a:extLst>
                    <a:ext uri="{9D8B030D-6E8A-4147-A177-3AD203B41FA5}">
                      <a16:colId xmlns:a16="http://schemas.microsoft.com/office/drawing/2014/main" val="3145472589"/>
                    </a:ext>
                  </a:extLst>
                </a:gridCol>
                <a:gridCol w="5565912">
                  <a:extLst>
                    <a:ext uri="{9D8B030D-6E8A-4147-A177-3AD203B41FA5}">
                      <a16:colId xmlns:a16="http://schemas.microsoft.com/office/drawing/2014/main" val="810731956"/>
                    </a:ext>
                  </a:extLst>
                </a:gridCol>
                <a:gridCol w="9894958">
                  <a:extLst>
                    <a:ext uri="{9D8B030D-6E8A-4147-A177-3AD203B41FA5}">
                      <a16:colId xmlns:a16="http://schemas.microsoft.com/office/drawing/2014/main" val="1722747235"/>
                    </a:ext>
                  </a:extLst>
                </a:gridCol>
              </a:tblGrid>
              <a:tr h="1263895">
                <a:tc rowSpan="5">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Ngoại hình</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Tầm vóc so với lứa tuổi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Cao hơn hẳn các bạn một cái đầu.</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81271551"/>
                  </a:ext>
                </a:extLst>
              </a:tr>
              <a:tr h="1956999">
                <a:tc vMerge="1">
                  <a:txBody>
                    <a:bodyPr/>
                    <a:lstStyle/>
                    <a:p>
                      <a:endParaRPr lang="en-US"/>
                    </a:p>
                  </a:txBody>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Dáng người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Thân hình rắn chắc, cân đối, nở nang: cổ mập, vai rộng, ngực nở căng, bụng thon hằn rõ những múi, hai cánh tay gân guốc như hai cái bơi chèo, cặp đùi dế chắc nịch.</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0924099"/>
                  </a:ext>
                </a:extLst>
              </a:tr>
              <a:tr h="705857">
                <a:tc vMerge="1">
                  <a:txBody>
                    <a:bodyPr/>
                    <a:lstStyle/>
                    <a:p>
                      <a:endParaRPr lang="en-US"/>
                    </a:p>
                  </a:txBody>
                  <a:tcPr/>
                </a:tc>
                <a:tc>
                  <a:txBody>
                    <a:bodyPr/>
                    <a:lstStyle/>
                    <a:p>
                      <a:pPr marL="0" marR="0" algn="ctr">
                        <a:lnSpc>
                          <a:spcPct val="120000"/>
                        </a:lnSpc>
                        <a:spcBef>
                          <a:spcPts val="0"/>
                        </a:spcBef>
                        <a:spcAft>
                          <a:spcPts val="0"/>
                        </a:spcAft>
                      </a:pPr>
                      <a:r>
                        <a:rPr lang="nl-NL" sz="3200">
                          <a:effectLst/>
                          <a:latin typeface="Cambria" panose="02040503050406030204" pitchFamily="18" charset="0"/>
                          <a:ea typeface="Cambria" panose="02040503050406030204" pitchFamily="18" charset="0"/>
                        </a:rPr>
                        <a:t>Nước da</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nl-NL" sz="3200">
                          <a:effectLst/>
                          <a:latin typeface="Cambria" panose="02040503050406030204" pitchFamily="18" charset="0"/>
                          <a:ea typeface="Cambria" panose="02040503050406030204" pitchFamily="18" charset="0"/>
                        </a:rPr>
                        <a:t>Nước da rám đỏ khoẻ mạnh</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9818984"/>
                  </a:ext>
                </a:extLst>
              </a:tr>
              <a:tr h="1295647">
                <a:tc vMerge="1">
                  <a:txBody>
                    <a:bodyPr/>
                    <a:lstStyle/>
                    <a:p>
                      <a:endParaRPr lang="en-US"/>
                    </a:p>
                  </a:txBody>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Gương mặt</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200">
                          <a:effectLst/>
                          <a:latin typeface="Cambria" panose="02040503050406030204" pitchFamily="18" charset="0"/>
                          <a:ea typeface="Cambria" panose="02040503050406030204" pitchFamily="18" charset="0"/>
                        </a:rPr>
                        <a:t>Cặp mắt to và sáng. Miệng tươi, hay cười. Cái trán hơi dô ra.</a:t>
                      </a: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9907899"/>
                  </a:ext>
                </a:extLst>
              </a:tr>
              <a:tr h="705857">
                <a:tc vMerge="1">
                  <a:txBody>
                    <a:bodyPr/>
                    <a:lstStyle/>
                    <a:p>
                      <a:endParaRPr lang="en-US"/>
                    </a:p>
                  </a:txBody>
                  <a:tcPr/>
                </a:tc>
                <a:tc>
                  <a:txBody>
                    <a:bodyPr/>
                    <a:lstStyle/>
                    <a:p>
                      <a:pPr marL="0" marR="0" algn="ctr">
                        <a:lnSpc>
                          <a:spcPct val="120000"/>
                        </a:lnSpc>
                        <a:spcBef>
                          <a:spcPts val="0"/>
                        </a:spcBef>
                        <a:spcAft>
                          <a:spcPts val="0"/>
                        </a:spcAft>
                      </a:pPr>
                      <a:r>
                        <a:rPr lang="nl-NL" sz="3200">
                          <a:effectLst/>
                          <a:latin typeface="Cambria" panose="02040503050406030204" pitchFamily="18" charset="0"/>
                          <a:ea typeface="Cambria" panose="02040503050406030204" pitchFamily="18" charset="0"/>
                        </a:rPr>
                        <a:t>Trang phục</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200">
                          <a:effectLst/>
                          <a:latin typeface="Cambria" panose="02040503050406030204" pitchFamily="18" charset="0"/>
                          <a:ea typeface="Cambria" panose="02040503050406030204" pitchFamily="18" charset="0"/>
                        </a:rPr>
                        <a:t>Cởi trần</a:t>
                      </a: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8247674"/>
                  </a:ext>
                </a:extLst>
              </a:tr>
              <a:tr h="3652886">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Hoạt động</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Việc làm cử chỉ...</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Lúc đan lưới:</a:t>
                      </a:r>
                      <a:r>
                        <a:rPr lang="en-US" sz="3200" dirty="0">
                          <a:effectLst/>
                          <a:latin typeface="Cambria" panose="02040503050406030204" pitchFamily="18" charset="0"/>
                          <a:ea typeface="Cambria" panose="02040503050406030204" pitchFamily="18" charset="0"/>
                        </a:rPr>
                        <a:t> </a:t>
                      </a:r>
                      <a:r>
                        <a:rPr lang="nl-NL" sz="3200" dirty="0">
                          <a:effectLst/>
                          <a:latin typeface="Cambria" panose="02040503050406030204" pitchFamily="18" charset="0"/>
                          <a:ea typeface="Cambria" panose="02040503050406030204" pitchFamily="18" charset="0"/>
                        </a:rPr>
                        <a:t>tay Thắng cầm kim tre đưa lên đưa xuống thoăn thoắt coi bộ rất thành thạo. </a:t>
                      </a:r>
                      <a:endParaRPr lang="en-US" sz="3200" dirty="0">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 Lúc trông thấy các bạn: nó vội vàng đặt tấm lưới trên gối xuống, bước đến bên mạn thuyền, bám tay vào cọc chèo và đu mình xuống nước, êm không một tiếng động. Nó ngụp một cái lặn biến đi như một con cá.</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2029998"/>
                  </a:ext>
                </a:extLst>
              </a:tr>
              <a:tr h="705857">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Sở trường</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Điểm mạnh nổi trội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Bơi ngụp, lặn xuống nước giỏi như một con cá.</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133090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138599"/>
            <a:chOff x="676348" y="769676"/>
            <a:chExt cx="3968803" cy="209239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10781" y="1284289"/>
              <a:ext cx="3610331" cy="964367"/>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Bằng cách nào, tác giả làm nổi bật đặc điểm của người được tả?</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5867400" y="4229100"/>
            <a:ext cx="60960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Lựa</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chọn</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từ</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ngữ</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có</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sức</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gợi</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tả</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1" name="Rectangle: Top Corners One Rounded and One Snipped 10">
            <a:extLst>
              <a:ext uri="{FF2B5EF4-FFF2-40B4-BE49-F238E27FC236}">
                <a16:creationId xmlns:a16="http://schemas.microsoft.com/office/drawing/2014/main" id="{8DEEF90F-6E1B-B6A3-BE09-CE658912A40E}"/>
              </a:ext>
            </a:extLst>
          </p:cNvPr>
          <p:cNvSpPr/>
          <p:nvPr/>
        </p:nvSpPr>
        <p:spPr>
          <a:xfrm>
            <a:off x="11277600" y="6362700"/>
            <a:ext cx="60960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Sử</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dụng</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hình</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ảnh</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so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sánh</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3" name="Rectangle: Top Corners One Rounded and One Snipped 12">
            <a:extLst>
              <a:ext uri="{FF2B5EF4-FFF2-40B4-BE49-F238E27FC236}">
                <a16:creationId xmlns:a16="http://schemas.microsoft.com/office/drawing/2014/main" id="{EE7BECCD-113B-77E2-D9B2-B93AB7D02A53}"/>
              </a:ext>
            </a:extLst>
          </p:cNvPr>
          <p:cNvSpPr/>
          <p:nvPr/>
        </p:nvSpPr>
        <p:spPr>
          <a:xfrm>
            <a:off x="8763000" y="8724900"/>
            <a:ext cx="3352800" cy="10668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348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10" name="Table 9">
            <a:extLst>
              <a:ext uri="{FF2B5EF4-FFF2-40B4-BE49-F238E27FC236}">
                <a16:creationId xmlns:a16="http://schemas.microsoft.com/office/drawing/2014/main" id="{27B7EA5C-073C-97F1-F31E-96F667793C37}"/>
              </a:ext>
            </a:extLst>
          </p:cNvPr>
          <p:cNvGraphicFramePr>
            <a:graphicFrameLocks noGrp="1"/>
          </p:cNvGraphicFramePr>
          <p:nvPr>
            <p:extLst>
              <p:ext uri="{D42A27DB-BD31-4B8C-83A1-F6EECF244321}">
                <p14:modId xmlns:p14="http://schemas.microsoft.com/office/powerpoint/2010/main" val="1602943447"/>
              </p:ext>
            </p:extLst>
          </p:nvPr>
        </p:nvGraphicFramePr>
        <p:xfrm>
          <a:off x="1524000" y="1442022"/>
          <a:ext cx="15087600" cy="7968678"/>
        </p:xfrm>
        <a:graphic>
          <a:graphicData uri="http://schemas.openxmlformats.org/drawingml/2006/table">
            <a:tbl>
              <a:tblPr firstRow="1" firstCol="1" bandRow="1">
                <a:tableStyleId>{5C22544A-7EE6-4342-B048-85BDC9FD1C3A}</a:tableStyleId>
              </a:tblPr>
              <a:tblGrid>
                <a:gridCol w="5456116">
                  <a:extLst>
                    <a:ext uri="{9D8B030D-6E8A-4147-A177-3AD203B41FA5}">
                      <a16:colId xmlns:a16="http://schemas.microsoft.com/office/drawing/2014/main" val="187188543"/>
                    </a:ext>
                  </a:extLst>
                </a:gridCol>
                <a:gridCol w="9631484">
                  <a:extLst>
                    <a:ext uri="{9D8B030D-6E8A-4147-A177-3AD203B41FA5}">
                      <a16:colId xmlns:a16="http://schemas.microsoft.com/office/drawing/2014/main" val="2058850360"/>
                    </a:ext>
                  </a:extLst>
                </a:gridCol>
              </a:tblGrid>
              <a:tr h="4546217">
                <a:tc>
                  <a:txBody>
                    <a:bodyPr/>
                    <a:lstStyle/>
                    <a:p>
                      <a:pPr marL="0" marR="0" algn="ctr">
                        <a:spcBef>
                          <a:spcPts val="0"/>
                        </a:spcBef>
                        <a:spcAft>
                          <a:spcPts val="0"/>
                        </a:spcAft>
                      </a:pPr>
                      <a:r>
                        <a:rPr lang="nl-NL" sz="3600" dirty="0">
                          <a:solidFill>
                            <a:srgbClr val="002060"/>
                          </a:solidFill>
                          <a:effectLst/>
                          <a:latin typeface="Cambria" panose="02040503050406030204" pitchFamily="18" charset="0"/>
                          <a:ea typeface="Cambria" panose="02040503050406030204" pitchFamily="18" charset="0"/>
                        </a:rPr>
                        <a:t>Lựa chọn các từ ngữ có sức gợi tả</a:t>
                      </a:r>
                      <a:endParaRPr lang="en-US" sz="360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457200" marR="0" algn="just">
                        <a:lnSpc>
                          <a:spcPct val="120000"/>
                        </a:lnSpc>
                        <a:spcBef>
                          <a:spcPts val="0"/>
                        </a:spcBef>
                        <a:spcAft>
                          <a:spcPts val="0"/>
                        </a:spcAft>
                      </a:pPr>
                      <a:r>
                        <a:rPr lang="nl-NL" sz="4000" dirty="0">
                          <a:solidFill>
                            <a:srgbClr val="002060"/>
                          </a:solidFill>
                          <a:effectLst/>
                          <a:latin typeface="Cambria" panose="02040503050406030204" pitchFamily="18" charset="0"/>
                          <a:ea typeface="Cambria" panose="02040503050406030204" pitchFamily="18" charset="0"/>
                        </a:rPr>
                        <a:t>- Từ ngữ tả ngoại hình:</a:t>
                      </a:r>
                      <a:r>
                        <a:rPr lang="nl-NL" sz="3600" dirty="0">
                          <a:solidFill>
                            <a:srgbClr val="002060"/>
                          </a:solidFill>
                          <a:effectLst/>
                          <a:latin typeface="Cambria" panose="02040503050406030204" pitchFamily="18" charset="0"/>
                          <a:ea typeface="Cambria" panose="02040503050406030204" pitchFamily="18" charset="0"/>
                        </a:rPr>
                        <a:t> </a:t>
                      </a:r>
                      <a:r>
                        <a:rPr lang="nl-NL" sz="4000" b="0" dirty="0">
                          <a:solidFill>
                            <a:srgbClr val="002060"/>
                          </a:solidFill>
                          <a:effectLst/>
                          <a:latin typeface="Cambria" panose="02040503050406030204" pitchFamily="18" charset="0"/>
                          <a:ea typeface="Cambria" panose="02040503050406030204" pitchFamily="18" charset="0"/>
                        </a:rPr>
                        <a:t>nước da rám đỏ; thân hình rắn chắc, cân đối, nở nang, vai rộng, ngực nở căng, bụng thon hằn rõ những múi;</a:t>
                      </a:r>
                      <a:endParaRPr lang="en-US" sz="4000" b="0" dirty="0">
                        <a:solidFill>
                          <a:srgbClr val="002060"/>
                        </a:solidFill>
                        <a:effectLst/>
                        <a:latin typeface="Cambria" panose="02040503050406030204" pitchFamily="18" charset="0"/>
                        <a:ea typeface="Cambria" panose="02040503050406030204" pitchFamily="18" charset="0"/>
                      </a:endParaRPr>
                    </a:p>
                    <a:p>
                      <a:pPr marL="457200" marR="0" algn="just">
                        <a:lnSpc>
                          <a:spcPct val="120000"/>
                        </a:lnSpc>
                        <a:spcBef>
                          <a:spcPts val="0"/>
                        </a:spcBef>
                        <a:spcAft>
                          <a:spcPts val="0"/>
                        </a:spcAft>
                      </a:pPr>
                      <a:r>
                        <a:rPr lang="nl-NL" sz="4000" dirty="0">
                          <a:solidFill>
                            <a:srgbClr val="002060"/>
                          </a:solidFill>
                          <a:effectLst/>
                          <a:latin typeface="Cambria" panose="02040503050406030204" pitchFamily="18" charset="0"/>
                          <a:ea typeface="Cambria" panose="02040503050406030204" pitchFamily="18" charset="0"/>
                        </a:rPr>
                        <a:t>- Từ ngữ tả hoạt động: </a:t>
                      </a:r>
                      <a:r>
                        <a:rPr lang="nl-NL" sz="4000" b="0" dirty="0">
                          <a:solidFill>
                            <a:srgbClr val="002060"/>
                          </a:solidFill>
                          <a:effectLst/>
                          <a:latin typeface="Cambria" panose="02040503050406030204" pitchFamily="18" charset="0"/>
                          <a:ea typeface="Cambria" panose="02040503050406030204" pitchFamily="18" charset="0"/>
                        </a:rPr>
                        <a:t>đưa lên đưa xuống thoăn thoắt,</a:t>
                      </a:r>
                      <a:r>
                        <a:rPr lang="nl-NL" sz="3600" b="0" dirty="0">
                          <a:solidFill>
                            <a:srgbClr val="002060"/>
                          </a:solidFill>
                          <a:effectLst/>
                          <a:latin typeface="Cambria" panose="02040503050406030204" pitchFamily="18" charset="0"/>
                          <a:ea typeface="Cambria" panose="02040503050406030204" pitchFamily="18" charset="0"/>
                        </a:rPr>
                        <a:t> </a:t>
                      </a:r>
                      <a:r>
                        <a:rPr lang="nl-NL" sz="4000" b="0" dirty="0">
                          <a:solidFill>
                            <a:srgbClr val="002060"/>
                          </a:solidFill>
                          <a:effectLst/>
                          <a:latin typeface="Cambria" panose="02040503050406030204" pitchFamily="18" charset="0"/>
                          <a:ea typeface="Cambria" panose="02040503050406030204" pitchFamily="18" charset="0"/>
                        </a:rPr>
                        <a:t>đu mình xuống nước.  </a:t>
                      </a:r>
                      <a:endParaRPr lang="en-US" sz="4000" b="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7551039"/>
                  </a:ext>
                </a:extLst>
              </a:tr>
              <a:tr h="3422461">
                <a:tc>
                  <a:txBody>
                    <a:bodyPr/>
                    <a:lstStyle/>
                    <a:p>
                      <a:pPr marL="0" marR="0" algn="ctr">
                        <a:lnSpc>
                          <a:spcPct val="120000"/>
                        </a:lnSpc>
                        <a:spcBef>
                          <a:spcPts val="0"/>
                        </a:spcBef>
                        <a:spcAft>
                          <a:spcPts val="0"/>
                        </a:spcAft>
                      </a:pPr>
                      <a:r>
                        <a:rPr lang="nl-NL" sz="3600" dirty="0">
                          <a:solidFill>
                            <a:srgbClr val="002060"/>
                          </a:solidFill>
                          <a:effectLst/>
                          <a:latin typeface="Cambria" panose="02040503050406030204" pitchFamily="18" charset="0"/>
                          <a:ea typeface="Cambria" panose="02040503050406030204" pitchFamily="18" charset="0"/>
                        </a:rPr>
                        <a:t>Sử dụng hình ảnh so sánh</a:t>
                      </a:r>
                      <a:endParaRPr lang="en-US" sz="360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just">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 Tả ngoại hình: </a:t>
                      </a:r>
                      <a:r>
                        <a:rPr lang="nl-NL" sz="4400" b="0" dirty="0">
                          <a:solidFill>
                            <a:srgbClr val="002060"/>
                          </a:solidFill>
                          <a:effectLst/>
                          <a:latin typeface="Cambria" panose="02040503050406030204" pitchFamily="18" charset="0"/>
                          <a:ea typeface="Cambria" panose="02040503050406030204" pitchFamily="18" charset="0"/>
                        </a:rPr>
                        <a:t>hai cánh tay gân guốc như hai mái bơi chèo</a:t>
                      </a:r>
                      <a:endParaRPr lang="en-US" sz="4400" b="0" dirty="0">
                        <a:solidFill>
                          <a:srgbClr val="00206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 Tả hoạt động: </a:t>
                      </a:r>
                      <a:r>
                        <a:rPr lang="nl-NL" sz="4400" b="0" dirty="0">
                          <a:solidFill>
                            <a:srgbClr val="002060"/>
                          </a:solidFill>
                          <a:effectLst/>
                          <a:latin typeface="Cambria" panose="02040503050406030204" pitchFamily="18" charset="0"/>
                          <a:ea typeface="Cambria" panose="02040503050406030204" pitchFamily="18" charset="0"/>
                        </a:rPr>
                        <a:t>Nó ngụp một cái lặn biến đi như một con cá.</a:t>
                      </a:r>
                      <a:endParaRPr lang="en-US" sz="4400" b="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176194"/>
                  </a:ext>
                </a:extLst>
              </a:tr>
            </a:tbl>
          </a:graphicData>
        </a:graphic>
      </p:graphicFrame>
    </p:spTree>
    <p:extLst>
      <p:ext uri="{BB962C8B-B14F-4D97-AF65-F5344CB8AC3E}">
        <p14:creationId xmlns:p14="http://schemas.microsoft.com/office/powerpoint/2010/main" val="27004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804</Words>
  <Application>Microsoft Office PowerPoint</Application>
  <PresentationFormat>Custom</PresentationFormat>
  <Paragraphs>48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#9Slide03 BoosterNextFYBlack</vt:lpstr>
      <vt:lpstr>Arial</vt:lpstr>
      <vt:lpstr>Calibri</vt:lpstr>
      <vt:lpstr>Cambria</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Techsi.vn</cp:lastModifiedBy>
  <cp:revision>18</cp:revision>
  <dcterms:created xsi:type="dcterms:W3CDTF">2006-08-16T00:00:00Z</dcterms:created>
  <dcterms:modified xsi:type="dcterms:W3CDTF">2026-01-21T03:28:08Z</dcterms:modified>
  <dc:identifier>DAGSGSjGnWM</dc:identifier>
</cp:coreProperties>
</file>