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1"/>
  </p:notesMasterIdLst>
  <p:sldIdLst>
    <p:sldId id="295" r:id="rId6"/>
    <p:sldId id="297" r:id="rId7"/>
    <p:sldId id="298" r:id="rId8"/>
    <p:sldId id="299" r:id="rId9"/>
    <p:sldId id="300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56" autoAdjust="0"/>
    <p:restoredTop sz="94622" autoAdjust="0"/>
  </p:normalViewPr>
  <p:slideViewPr>
    <p:cSldViewPr>
      <p:cViewPr varScale="1">
        <p:scale>
          <a:sx n="47" d="100"/>
          <a:sy n="47" d="100"/>
        </p:scale>
        <p:origin x="33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7E944-324C-45B0-8B9E-F031605A45A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CDB53-4E4F-4C2F-8604-5A8285600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0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ẨM DUYÊN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AD3F0A-A534-D53B-3BA5-476DE1A9A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DA989FE8-BD22-1D25-7A69-B48C8F19C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74612E2-2137-BA4B-F03F-B1AA3F52D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F3EE577-1648-0DB8-434E-F6A2312E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33199CC-949D-8145-8BE6-C00E685C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1821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03C01C1-1BCB-7D6E-4795-E56BD60F6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23CBD97-E468-F712-08E5-0AAAB5D40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7677DFF-B83D-2B8F-116B-827021DA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1D9E292-8863-66DC-6F32-FFCDF37B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4ACB30B-C3B4-6D52-308E-8D01AF61C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871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7F727BC-DFCB-93E1-3C3C-60873E181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9E288D7-4B74-8114-3240-6C0D76DB4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31F390F-97C6-4133-A07A-BD0994FC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79DC630-A76E-C2D6-428C-67F843A04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2B17107-00BE-AF59-0DF2-723D0D85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7472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19FE521-BDD1-9FAA-4B2C-83E48034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F8A9E95-0076-18A0-33E8-8CF617460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FBA0E14-D61B-F9D2-AD66-06C70057F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5744D54-ED96-8C46-41D2-644EEC87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84BF7F1-5676-9485-366D-A79B2A113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3C83C3C-5DE5-0795-99A6-B8156BE05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6519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58EFEB0-A6DD-D47E-5BD0-EF2854656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1AA04231-BA98-9B58-A0EA-F3BE8F8AD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5D56C483-2EE1-5756-A676-66033145A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3A9FC2F1-1383-F53A-12D0-7AF825431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E7888EF3-9C6C-D83B-26F2-1B5620E6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94E59B39-35FA-B24E-D960-373AC8E9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D396C759-36A6-AD66-9F80-357F60BD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24960DDD-C348-253A-C6D2-3C7A9ABA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2507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5E71BCA-E36D-D583-C143-70DD9D3E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DD023709-34DE-F655-C5FD-B34E5299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68FE7B0A-0D12-28DB-CCC9-DD7C9865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32F22843-C9A4-2217-5D12-B6F64B4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5367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1DF8AB5B-3888-BB65-5A6F-B4EB1F08A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D4D86AFF-6651-104A-CB10-5EAF785F7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2A03DDF1-CB39-B933-DA43-895AC966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2428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55E018F-05A1-8465-D255-2C8FD99FB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CC8EE3C-C2C2-DFFA-5043-FFF297882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B23677A-E52A-8776-E318-FC3255BEE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FF5ADBA2-2FA5-CDF6-86BA-941CE7E9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6DE9191-8BC9-EE61-5499-CA85BC27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BEA554C-1820-1793-28DF-EA101B8B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66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ẨM DUYÊNCẨM DUYÊ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CFC6728-DB20-5DE9-F287-4CE06F93A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CD237EDD-A83A-439D-6A98-669027511B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86760D1-2F24-CDC8-2728-F0F671608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67CB1C0-A47D-DB22-457D-F655BF4A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55F0B55-1C92-3443-3A85-FFD7C3BE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8829897-7231-6C4A-6A03-19D2B879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6352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978B83E-2C52-38A1-3930-1FFB95E45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6B53D61-0807-217C-FE35-B610DE1A8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9E10B3-51D9-8B33-9A65-5E2457C1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AA28DA3-E9AE-AEE9-BB8F-608F4DD8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64C216A-104D-D06F-3D40-B34D9EC4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59508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ED5F2972-0D5E-711A-3CBE-F201742A8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AF9EFB9B-C015-4005-F48C-1267EBDD4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C4FC6C6-EEE3-2CDC-F61C-0EE6CF14D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5E2A022-E607-F467-492C-4493A8EF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2482721-88F4-D3D2-7538-8EDEED08A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339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B9E8106D-25EC-4A52-4479-E80F500EE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5DC9B5C-637C-0C84-0B8D-A22A54DA4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73E31E4-03B5-9A44-E171-7FED65C18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1FC66-557E-4A15-B5D9-2D1912388939}" type="datetimeFigureOut">
              <a:rPr lang="vi-VN" smtClean="0"/>
              <a:t>21/01/2026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FA60E03-0772-9336-22EC-D5875C692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64FF4DD-3BB5-2B89-A1E7-1CF0E2A1F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C75E-9BA0-4561-8D1A-F29AF31E23B7}" type="slidenum">
              <a:rPr lang="vi-VN" smtClean="0"/>
              <a:t>‹#›</a:t>
            </a:fld>
            <a:endParaRPr lang="vi-VN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B589FF1F-3235-5293-BF5F-1395E154EBD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572906" cy="1779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DCA1AC-E1AE-81DD-F1EC-B0B96A3B78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95600" y="190500"/>
            <a:ext cx="2457153" cy="245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41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9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790700" y="-323850"/>
            <a:ext cx="10934700" cy="10896600"/>
          </a:xfrm>
          <a:custGeom>
            <a:avLst/>
            <a:gdLst/>
            <a:ahLst/>
            <a:cxnLst/>
            <a:rect l="l" t="t" r="r" b="b"/>
            <a:pathLst>
              <a:path w="10934700" h="10896600">
                <a:moveTo>
                  <a:pt x="0" y="0"/>
                </a:moveTo>
                <a:lnTo>
                  <a:pt x="10934700" y="0"/>
                </a:lnTo>
                <a:lnTo>
                  <a:pt x="10934700" y="10896600"/>
                </a:lnTo>
                <a:lnTo>
                  <a:pt x="0" y="108966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r="-348" b="-699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Group 7"/>
          <p:cNvGrpSpPr/>
          <p:nvPr/>
        </p:nvGrpSpPr>
        <p:grpSpPr>
          <a:xfrm rot="61745">
            <a:off x="372903" y="496203"/>
            <a:ext cx="17558819" cy="9349251"/>
            <a:chOff x="0" y="0"/>
            <a:chExt cx="4379702" cy="210108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79702" cy="2101080"/>
            </a:xfrm>
            <a:custGeom>
              <a:avLst/>
              <a:gdLst/>
              <a:ahLst/>
              <a:cxnLst/>
              <a:rect l="l" t="t" r="r" b="b"/>
              <a:pathLst>
                <a:path w="4379702" h="2101080">
                  <a:moveTo>
                    <a:pt x="0" y="0"/>
                  </a:moveTo>
                  <a:lnTo>
                    <a:pt x="4379702" y="0"/>
                  </a:lnTo>
                  <a:lnTo>
                    <a:pt x="4379702" y="2101080"/>
                  </a:lnTo>
                  <a:lnTo>
                    <a:pt x="0" y="2101080"/>
                  </a:lnTo>
                  <a:close/>
                </a:path>
              </a:pathLst>
            </a:custGeom>
            <a:solidFill>
              <a:schemeClr val="bg1"/>
            </a:solidFill>
            <a:ln w="952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379702" cy="21391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E23A5DB-C99E-0475-45B9-892BEFA5FC38}"/>
              </a:ext>
            </a:extLst>
          </p:cNvPr>
          <p:cNvSpPr txBox="1"/>
          <p:nvPr/>
        </p:nvSpPr>
        <p:spPr>
          <a:xfrm>
            <a:off x="7391400" y="7239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9B842D-9A49-7D8F-7F23-F7D5B5A16B11}"/>
              </a:ext>
            </a:extLst>
          </p:cNvPr>
          <p:cNvSpPr txBox="1"/>
          <p:nvPr/>
        </p:nvSpPr>
        <p:spPr>
          <a:xfrm>
            <a:off x="1143000" y="14097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E5FE18-1AB6-74C7-19E4-161B5F49C43C}"/>
              </a:ext>
            </a:extLst>
          </p:cNvPr>
          <p:cNvSpPr txBox="1"/>
          <p:nvPr/>
        </p:nvSpPr>
        <p:spPr>
          <a:xfrm>
            <a:off x="838200" y="21717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5A: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E7EF95-A353-8646-9A1B-011E4CB0EEF0}"/>
              </a:ext>
            </a:extLst>
          </p:cNvPr>
          <p:cNvSpPr txBox="1"/>
          <p:nvPr/>
        </p:nvSpPr>
        <p:spPr>
          <a:xfrm>
            <a:off x="838200" y="31623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5B: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F670668-B54E-94A7-271E-AFAC99BEA3B4}"/>
              </a:ext>
            </a:extLst>
          </p:cNvPr>
          <p:cNvGrpSpPr/>
          <p:nvPr/>
        </p:nvGrpSpPr>
        <p:grpSpPr>
          <a:xfrm>
            <a:off x="2971800" y="2400300"/>
            <a:ext cx="3733800" cy="381000"/>
            <a:chOff x="2971800" y="2400300"/>
            <a:chExt cx="3733800" cy="381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A741326-895E-D04E-1CCA-FA954C787EBC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DFD56DE-9097-E12B-D26F-B0192BAEEF02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37338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F0D896B-42B6-9058-CDB7-67469D624362}"/>
                </a:ext>
              </a:extLst>
            </p:cNvPr>
            <p:cNvCxnSpPr/>
            <p:nvPr/>
          </p:nvCxnSpPr>
          <p:spPr>
            <a:xfrm>
              <a:off x="6705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581CC2E-56F8-FEC2-6013-D3418E435865}"/>
                </a:ext>
              </a:extLst>
            </p:cNvPr>
            <p:cNvCxnSpPr>
              <a:cxnSpLocks/>
            </p:cNvCxnSpPr>
            <p:nvPr/>
          </p:nvCxnSpPr>
          <p:spPr>
            <a:xfrm>
              <a:off x="3505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9300C1B-48EC-483E-B69D-B69BB8884443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9AB2543-8182-7096-F34F-79590B5EF242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00AF158-B942-C958-61A1-B3936B077392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524C238-6705-FDE9-41CF-E6000B2FBE3B}"/>
                </a:ext>
              </a:extLst>
            </p:cNvPr>
            <p:cNvCxnSpPr>
              <a:cxnSpLocks/>
            </p:cNvCxnSpPr>
            <p:nvPr/>
          </p:nvCxnSpPr>
          <p:spPr>
            <a:xfrm>
              <a:off x="5638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EA2BB0-C49E-DB4A-37C0-631B985DB9A6}"/>
                </a:ext>
              </a:extLst>
            </p:cNvPr>
            <p:cNvCxnSpPr>
              <a:cxnSpLocks/>
            </p:cNvCxnSpPr>
            <p:nvPr/>
          </p:nvCxnSpPr>
          <p:spPr>
            <a:xfrm>
              <a:off x="6172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A1385BA-35DC-BFBA-81AF-94DC1E134481}"/>
              </a:ext>
            </a:extLst>
          </p:cNvPr>
          <p:cNvGrpSpPr/>
          <p:nvPr/>
        </p:nvGrpSpPr>
        <p:grpSpPr>
          <a:xfrm>
            <a:off x="2971800" y="3314700"/>
            <a:ext cx="4267200" cy="381000"/>
            <a:chOff x="2971800" y="2400300"/>
            <a:chExt cx="4267200" cy="381000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D9F2CA5-836A-D3FB-220B-14B054886DFD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C40453C-7DEB-5586-E981-19DE8BFAA64F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42672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B4EEE91-D531-9C23-51DB-E154B9FDF81E}"/>
                </a:ext>
              </a:extLst>
            </p:cNvPr>
            <p:cNvCxnSpPr/>
            <p:nvPr/>
          </p:nvCxnSpPr>
          <p:spPr>
            <a:xfrm>
              <a:off x="6705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7CFF1A3-1166-CAC5-FFCB-D20A13CF6D6C}"/>
                </a:ext>
              </a:extLst>
            </p:cNvPr>
            <p:cNvCxnSpPr>
              <a:cxnSpLocks/>
            </p:cNvCxnSpPr>
            <p:nvPr/>
          </p:nvCxnSpPr>
          <p:spPr>
            <a:xfrm>
              <a:off x="3505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0B8515E-6237-6954-DC8A-7265D71057D4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455D4C9-E823-3259-4F70-84E46426A2B3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ED0A24D-9A52-9C5F-5BE0-03ABE45838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EBF0608-B9DF-6CC4-3F35-15B4F43BD7D7}"/>
                </a:ext>
              </a:extLst>
            </p:cNvPr>
            <p:cNvCxnSpPr>
              <a:cxnSpLocks/>
            </p:cNvCxnSpPr>
            <p:nvPr/>
          </p:nvCxnSpPr>
          <p:spPr>
            <a:xfrm>
              <a:off x="5638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6981859-167D-196B-14FF-D99C8BA5A8B8}"/>
                </a:ext>
              </a:extLst>
            </p:cNvPr>
            <p:cNvCxnSpPr>
              <a:cxnSpLocks/>
            </p:cNvCxnSpPr>
            <p:nvPr/>
          </p:nvCxnSpPr>
          <p:spPr>
            <a:xfrm>
              <a:off x="6172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D5CF16A-AE45-2AAF-EF24-B1D0A3B78DCA}"/>
                </a:ext>
              </a:extLst>
            </p:cNvPr>
            <p:cNvCxnSpPr/>
            <p:nvPr/>
          </p:nvCxnSpPr>
          <p:spPr>
            <a:xfrm>
              <a:off x="72390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B79FD25-F5FD-F935-3C6B-7F2D79238425}"/>
              </a:ext>
            </a:extLst>
          </p:cNvPr>
          <p:cNvCxnSpPr>
            <a:cxnSpLocks/>
          </p:cNvCxnSpPr>
          <p:nvPr/>
        </p:nvCxnSpPr>
        <p:spPr>
          <a:xfrm>
            <a:off x="6705600" y="2781300"/>
            <a:ext cx="0" cy="533400"/>
          </a:xfrm>
          <a:prstGeom prst="line">
            <a:avLst/>
          </a:prstGeom>
          <a:ln w="57150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ight Brace 46">
            <a:extLst>
              <a:ext uri="{FF2B5EF4-FFF2-40B4-BE49-F238E27FC236}">
                <a16:creationId xmlns:a16="http://schemas.microsoft.com/office/drawing/2014/main" id="{410AE633-1CB7-3B6E-5812-6FA2C9A9EC18}"/>
              </a:ext>
            </a:extLst>
          </p:cNvPr>
          <p:cNvSpPr/>
          <p:nvPr/>
        </p:nvSpPr>
        <p:spPr>
          <a:xfrm>
            <a:off x="7467600" y="2476500"/>
            <a:ext cx="457200" cy="1143000"/>
          </a:xfrm>
          <a:prstGeom prst="rightBrace">
            <a:avLst>
              <a:gd name="adj1" fmla="val 11904"/>
              <a:gd name="adj2" fmla="val 5000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941D049-5BD9-6ACB-8784-64B37C2009AC}"/>
              </a:ext>
            </a:extLst>
          </p:cNvPr>
          <p:cNvSpPr txBox="1"/>
          <p:nvPr/>
        </p:nvSpPr>
        <p:spPr>
          <a:xfrm>
            <a:off x="7924800" y="27051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60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endParaRPr lang="en-US" sz="4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8000669-A7F4-EFCE-FAFE-44FE85AADC80}"/>
              </a:ext>
            </a:extLst>
          </p:cNvPr>
          <p:cNvSpPr txBox="1"/>
          <p:nvPr/>
        </p:nvSpPr>
        <p:spPr>
          <a:xfrm>
            <a:off x="3352800" y="4076700"/>
            <a:ext cx="11506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Tổng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 + 8 = 15 (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5A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60 : 15 × 7 = 28 (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5B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60 – 28 = 32 (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5A: 28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5B: 32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quyển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04352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47" grpId="0" animBg="1"/>
      <p:bldP spid="48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 rot="61745">
            <a:off x="372903" y="496203"/>
            <a:ext cx="17558819" cy="9349251"/>
            <a:chOff x="0" y="0"/>
            <a:chExt cx="4379702" cy="210108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79702" cy="2101080"/>
            </a:xfrm>
            <a:custGeom>
              <a:avLst/>
              <a:gdLst/>
              <a:ahLst/>
              <a:cxnLst/>
              <a:rect l="l" t="t" r="r" b="b"/>
              <a:pathLst>
                <a:path w="4379702" h="2101080">
                  <a:moveTo>
                    <a:pt x="0" y="0"/>
                  </a:moveTo>
                  <a:lnTo>
                    <a:pt x="4379702" y="0"/>
                  </a:lnTo>
                  <a:lnTo>
                    <a:pt x="4379702" y="2101080"/>
                  </a:lnTo>
                  <a:lnTo>
                    <a:pt x="0" y="2101080"/>
                  </a:lnTo>
                  <a:close/>
                </a:path>
              </a:pathLst>
            </a:custGeom>
            <a:solidFill>
              <a:schemeClr val="bg1"/>
            </a:solidFill>
            <a:ln w="952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379702" cy="21391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890606FE-EE10-8CF2-618A-3D07B01C3913}"/>
              </a:ext>
            </a:extLst>
          </p:cNvPr>
          <p:cNvSpPr/>
          <p:nvPr/>
        </p:nvSpPr>
        <p:spPr>
          <a:xfrm>
            <a:off x="762000" y="571500"/>
            <a:ext cx="914400" cy="91440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5A891E7-C176-1B02-0565-7C250DC6A618}"/>
                  </a:ext>
                </a:extLst>
              </p:cNvPr>
              <p:cNvSpPr txBox="1"/>
              <p:nvPr/>
            </p:nvSpPr>
            <p:spPr>
              <a:xfrm>
                <a:off x="1828800" y="571500"/>
                <a:ext cx="15697200" cy="2408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Trên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bãi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cỏ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có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49 con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sữa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gồm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vàng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và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khoang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,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trong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đó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khoang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bằng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4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kumimoji="0" lang="en-US" sz="4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vàng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.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Hỏi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trên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bãi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cỏ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có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bao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nhiêu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con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khoang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, bao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nhiêu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con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bò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4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vàng</a:t>
                </a:r>
                <a:r>
                  <a:rPr kumimoji="0" lang="en-US" sz="4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5A891E7-C176-1B02-0565-7C250DC6A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571500"/>
                <a:ext cx="15697200" cy="2408223"/>
              </a:xfrm>
              <a:prstGeom prst="rect">
                <a:avLst/>
              </a:prstGeom>
              <a:blipFill>
                <a:blip r:embed="rId2"/>
                <a:stretch>
                  <a:fillRect l="-1553" t="-5316" r="-2369" b="-11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8C5A14D3-18A1-DBA2-88FF-518823177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162300"/>
            <a:ext cx="10210800" cy="29720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E174F32-FBEC-7A06-C79F-CCFC6AA3EAC2}"/>
              </a:ext>
            </a:extLst>
          </p:cNvPr>
          <p:cNvSpPr txBox="1"/>
          <p:nvPr/>
        </p:nvSpPr>
        <p:spPr>
          <a:xfrm>
            <a:off x="8229600" y="60579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A662D4-D012-9D3F-807E-F8CCC15E862C}"/>
              </a:ext>
            </a:extLst>
          </p:cNvPr>
          <p:cNvSpPr txBox="1"/>
          <p:nvPr/>
        </p:nvSpPr>
        <p:spPr>
          <a:xfrm>
            <a:off x="4648200" y="68199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7A0A2FF-6912-36AA-4AAF-1903A8A7D894}"/>
              </a:ext>
            </a:extLst>
          </p:cNvPr>
          <p:cNvSpPr txBox="1"/>
          <p:nvPr/>
        </p:nvSpPr>
        <p:spPr>
          <a:xfrm>
            <a:off x="3657600" y="75819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khoang</a:t>
            </a:r>
            <a:endParaRPr lang="en-US" sz="4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CCFB0B-03CC-2A62-E87C-7E094DE9286D}"/>
              </a:ext>
            </a:extLst>
          </p:cNvPr>
          <p:cNvSpPr txBox="1"/>
          <p:nvPr/>
        </p:nvSpPr>
        <p:spPr>
          <a:xfrm>
            <a:off x="4267200" y="84201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vàng</a:t>
            </a:r>
            <a:endParaRPr lang="en-US" sz="4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5442E8F-6A77-A65B-A9A0-BB12E29A80E9}"/>
              </a:ext>
            </a:extLst>
          </p:cNvPr>
          <p:cNvGrpSpPr/>
          <p:nvPr/>
        </p:nvGrpSpPr>
        <p:grpSpPr>
          <a:xfrm>
            <a:off x="6477000" y="7810500"/>
            <a:ext cx="2133600" cy="381000"/>
            <a:chOff x="2971800" y="2400300"/>
            <a:chExt cx="2133600" cy="381000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65C6B7A-8BCF-DCB5-E4E5-A772AFE7F41D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9D428BA-7A18-AC6A-3042-6532B02355EB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21336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262C145-648C-D8CC-1C0A-DD52F745690D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A818606-D260-9550-B06A-951202A7DF55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D406DB3-8ABB-E7DE-7CC4-EBF654B919FE}"/>
              </a:ext>
            </a:extLst>
          </p:cNvPr>
          <p:cNvGrpSpPr/>
          <p:nvPr/>
        </p:nvGrpSpPr>
        <p:grpSpPr>
          <a:xfrm>
            <a:off x="6477000" y="8724900"/>
            <a:ext cx="5334000" cy="381000"/>
            <a:chOff x="2971800" y="2400300"/>
            <a:chExt cx="5334000" cy="38100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D634E9-A7F4-F3AE-B814-DDBF292D2776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A309B2C-702E-221F-DD33-2ABDEF9302B8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53340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FF41833-B945-AA8A-A28D-880279B754F7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68F320B-79D4-D51F-A39D-C80C607DCB9B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4F5449A-CF50-C76F-658F-93AEF6624BE5}"/>
                </a:ext>
              </a:extLst>
            </p:cNvPr>
            <p:cNvCxnSpPr>
              <a:cxnSpLocks/>
            </p:cNvCxnSpPr>
            <p:nvPr/>
          </p:nvCxnSpPr>
          <p:spPr>
            <a:xfrm>
              <a:off x="6172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769FB1A-4558-30D1-BA07-545BC030B9E7}"/>
                </a:ext>
              </a:extLst>
            </p:cNvPr>
            <p:cNvCxnSpPr/>
            <p:nvPr/>
          </p:nvCxnSpPr>
          <p:spPr>
            <a:xfrm>
              <a:off x="72390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8A5B6A18-4151-D50E-B016-44E14AF3803F}"/>
                </a:ext>
              </a:extLst>
            </p:cNvPr>
            <p:cNvCxnSpPr>
              <a:cxnSpLocks/>
            </p:cNvCxnSpPr>
            <p:nvPr/>
          </p:nvCxnSpPr>
          <p:spPr>
            <a:xfrm>
              <a:off x="8305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ight Brace 64">
            <a:extLst>
              <a:ext uri="{FF2B5EF4-FFF2-40B4-BE49-F238E27FC236}">
                <a16:creationId xmlns:a16="http://schemas.microsoft.com/office/drawing/2014/main" id="{899E7F62-E03D-4FC1-2119-5310962BD5D2}"/>
              </a:ext>
            </a:extLst>
          </p:cNvPr>
          <p:cNvSpPr/>
          <p:nvPr/>
        </p:nvSpPr>
        <p:spPr>
          <a:xfrm>
            <a:off x="12039600" y="7886700"/>
            <a:ext cx="457200" cy="1143000"/>
          </a:xfrm>
          <a:prstGeom prst="rightBrace">
            <a:avLst>
              <a:gd name="adj1" fmla="val 11904"/>
              <a:gd name="adj2" fmla="val 5000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E373CBD-8B67-B3BF-F46F-468F90B8E297}"/>
              </a:ext>
            </a:extLst>
          </p:cNvPr>
          <p:cNvSpPr txBox="1"/>
          <p:nvPr/>
        </p:nvSpPr>
        <p:spPr>
          <a:xfrm>
            <a:off x="12496800" y="81153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 con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FFC1116-ED74-E111-65D5-D02800065DDC}"/>
              </a:ext>
            </a:extLst>
          </p:cNvPr>
          <p:cNvCxnSpPr>
            <a:cxnSpLocks/>
          </p:cNvCxnSpPr>
          <p:nvPr/>
        </p:nvCxnSpPr>
        <p:spPr>
          <a:xfrm>
            <a:off x="8610600" y="8191500"/>
            <a:ext cx="0" cy="533400"/>
          </a:xfrm>
          <a:prstGeom prst="line">
            <a:avLst/>
          </a:prstGeom>
          <a:ln w="57150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14009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8" grpId="0"/>
      <p:bldP spid="21" grpId="0"/>
      <p:bldP spid="65" grpId="0" animBg="1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 rot="61745">
            <a:off x="372903" y="496203"/>
            <a:ext cx="17558819" cy="9349251"/>
            <a:chOff x="0" y="0"/>
            <a:chExt cx="4379702" cy="210108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79702" cy="2101080"/>
            </a:xfrm>
            <a:custGeom>
              <a:avLst/>
              <a:gdLst/>
              <a:ahLst/>
              <a:cxnLst/>
              <a:rect l="l" t="t" r="r" b="b"/>
              <a:pathLst>
                <a:path w="4379702" h="2101080">
                  <a:moveTo>
                    <a:pt x="0" y="0"/>
                  </a:moveTo>
                  <a:lnTo>
                    <a:pt x="4379702" y="0"/>
                  </a:lnTo>
                  <a:lnTo>
                    <a:pt x="4379702" y="2101080"/>
                  </a:lnTo>
                  <a:lnTo>
                    <a:pt x="0" y="2101080"/>
                  </a:lnTo>
                  <a:close/>
                </a:path>
              </a:pathLst>
            </a:custGeom>
            <a:solidFill>
              <a:schemeClr val="bg1"/>
            </a:solidFill>
            <a:ln w="952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379702" cy="21391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DBA85AD-A4CE-5636-CE92-4166FBCA088E}"/>
              </a:ext>
            </a:extLst>
          </p:cNvPr>
          <p:cNvSpPr txBox="1"/>
          <p:nvPr/>
        </p:nvSpPr>
        <p:spPr>
          <a:xfrm>
            <a:off x="2133600" y="1638300"/>
            <a:ext cx="14325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Tổng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+ 5 = 7 (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khoang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  <a:p>
            <a:pPr algn="ctr"/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 : 7 x 2 = 14 (con)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ctr"/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 : 7 x 5 = 35 (con)</a:t>
            </a:r>
          </a:p>
          <a:p>
            <a:pPr algn="ctr"/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khoang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14 con</a:t>
            </a:r>
          </a:p>
          <a:p>
            <a:pPr algn="ctr"/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Bò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vàng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35 con </a:t>
            </a:r>
          </a:p>
        </p:txBody>
      </p:sp>
    </p:spTree>
    <p:extLst>
      <p:ext uri="{BB962C8B-B14F-4D97-AF65-F5344CB8AC3E}">
        <p14:creationId xmlns:p14="http://schemas.microsoft.com/office/powerpoint/2010/main" val="25186377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 rot="61745">
            <a:off x="372903" y="496203"/>
            <a:ext cx="17558819" cy="9349251"/>
            <a:chOff x="0" y="0"/>
            <a:chExt cx="4379702" cy="210108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79702" cy="2101080"/>
            </a:xfrm>
            <a:custGeom>
              <a:avLst/>
              <a:gdLst/>
              <a:ahLst/>
              <a:cxnLst/>
              <a:rect l="l" t="t" r="r" b="b"/>
              <a:pathLst>
                <a:path w="4379702" h="2101080">
                  <a:moveTo>
                    <a:pt x="0" y="0"/>
                  </a:moveTo>
                  <a:lnTo>
                    <a:pt x="4379702" y="0"/>
                  </a:lnTo>
                  <a:lnTo>
                    <a:pt x="4379702" y="2101080"/>
                  </a:lnTo>
                  <a:lnTo>
                    <a:pt x="0" y="2101080"/>
                  </a:lnTo>
                  <a:close/>
                </a:path>
              </a:pathLst>
            </a:custGeom>
            <a:solidFill>
              <a:schemeClr val="bg1"/>
            </a:solidFill>
            <a:ln w="952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379702" cy="21391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890606FE-EE10-8CF2-618A-3D07B01C3913}"/>
              </a:ext>
            </a:extLst>
          </p:cNvPr>
          <p:cNvSpPr/>
          <p:nvPr/>
        </p:nvSpPr>
        <p:spPr>
          <a:xfrm>
            <a:off x="762000" y="571500"/>
            <a:ext cx="914400" cy="914400"/>
          </a:xfrm>
          <a:prstGeom prst="ellipse">
            <a:avLst/>
          </a:prstGeom>
          <a:solidFill>
            <a:srgbClr val="002060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5A891E7-C176-1B02-0565-7C250DC6A618}"/>
                  </a:ext>
                </a:extLst>
              </p:cNvPr>
              <p:cNvSpPr txBox="1"/>
              <p:nvPr/>
            </p:nvSpPr>
            <p:spPr>
              <a:xfrm>
                <a:off x="1828800" y="571500"/>
                <a:ext cx="15697200" cy="3145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>
                  <a:defRPr/>
                </a:pPr>
                <a:r>
                  <a:rPr lang="vi-VN" sz="4400" dirty="0">
                    <a:solidFill>
                      <a:prstClr val="black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Trong một ngày, một cửa hàng đã bán hàng và thu được số tiền là 18 000 000 đồng. Biết số tiền bán được trong buổi sáng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prstClr val="black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vi-VN" sz="4400" dirty="0">
                    <a:solidFill>
                      <a:prstClr val="black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số tiền bán được trong buổi chiều. Hỏi số tiền bán được trong mỗi buổi là bao nhiêu?</a:t>
                </a:r>
                <a:endPara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5A891E7-C176-1B02-0565-7C250DC6A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571500"/>
                <a:ext cx="15697200" cy="3145285"/>
              </a:xfrm>
              <a:prstGeom prst="rect">
                <a:avLst/>
              </a:prstGeom>
              <a:blipFill>
                <a:blip r:embed="rId2"/>
                <a:stretch>
                  <a:fillRect l="-1553" t="-4070" r="-2330" b="-6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60472D76-B32C-11AC-D929-332C83767BCF}"/>
              </a:ext>
            </a:extLst>
          </p:cNvPr>
          <p:cNvSpPr txBox="1"/>
          <p:nvPr/>
        </p:nvSpPr>
        <p:spPr>
          <a:xfrm>
            <a:off x="8153400" y="42291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4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3EC5B-81E4-6612-D03E-4ACC06951569}"/>
              </a:ext>
            </a:extLst>
          </p:cNvPr>
          <p:cNvSpPr txBox="1"/>
          <p:nvPr/>
        </p:nvSpPr>
        <p:spPr>
          <a:xfrm>
            <a:off x="3581400" y="49149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sơ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D2AA08-FAA0-F5A9-24F9-777912E96821}"/>
              </a:ext>
            </a:extLst>
          </p:cNvPr>
          <p:cNvSpPr txBox="1"/>
          <p:nvPr/>
        </p:nvSpPr>
        <p:spPr>
          <a:xfrm>
            <a:off x="3581400" y="57531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Buổi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endParaRPr lang="en-US" sz="4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90C66D-5075-D673-F53E-0ADAF02AC9ED}"/>
              </a:ext>
            </a:extLst>
          </p:cNvPr>
          <p:cNvSpPr txBox="1"/>
          <p:nvPr/>
        </p:nvSpPr>
        <p:spPr>
          <a:xfrm>
            <a:off x="3352800" y="6591300"/>
            <a:ext cx="388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Buổi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endParaRPr lang="en-US" sz="4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F451AC0-756B-9931-C625-302511AAA86E}"/>
              </a:ext>
            </a:extLst>
          </p:cNvPr>
          <p:cNvGrpSpPr/>
          <p:nvPr/>
        </p:nvGrpSpPr>
        <p:grpSpPr>
          <a:xfrm>
            <a:off x="6400800" y="5981700"/>
            <a:ext cx="3200400" cy="381000"/>
            <a:chOff x="2971800" y="2400300"/>
            <a:chExt cx="3200400" cy="381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BC77939-CD00-CCEC-8D89-5D940E115776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70E4F5E-FA84-F7A6-2FC1-0F64E028EBE4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32004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B46B5DE-2A74-9012-FFCE-BAEECB52F2E0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079E54B-7E47-B125-1DF7-227B8584D3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7E6E3CA-AB13-C4D0-0681-8817BA165D4E}"/>
                </a:ext>
              </a:extLst>
            </p:cNvPr>
            <p:cNvCxnSpPr>
              <a:cxnSpLocks/>
            </p:cNvCxnSpPr>
            <p:nvPr/>
          </p:nvCxnSpPr>
          <p:spPr>
            <a:xfrm>
              <a:off x="61722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FDD542-5922-4715-C7B9-5DE61AE84939}"/>
              </a:ext>
            </a:extLst>
          </p:cNvPr>
          <p:cNvGrpSpPr/>
          <p:nvPr/>
        </p:nvGrpSpPr>
        <p:grpSpPr>
          <a:xfrm>
            <a:off x="6400800" y="6896100"/>
            <a:ext cx="2133600" cy="381000"/>
            <a:chOff x="2971800" y="2400300"/>
            <a:chExt cx="2133600" cy="38100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8856811-A869-84B3-F0AD-4BDA972D9078}"/>
                </a:ext>
              </a:extLst>
            </p:cNvPr>
            <p:cNvCxnSpPr/>
            <p:nvPr/>
          </p:nvCxnSpPr>
          <p:spPr>
            <a:xfrm>
              <a:off x="29718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C79AAC8-DECA-E7E1-01A7-D2534C9E159C}"/>
                </a:ext>
              </a:extLst>
            </p:cNvPr>
            <p:cNvCxnSpPr>
              <a:cxnSpLocks/>
            </p:cNvCxnSpPr>
            <p:nvPr/>
          </p:nvCxnSpPr>
          <p:spPr>
            <a:xfrm>
              <a:off x="2971800" y="2628900"/>
              <a:ext cx="213360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435721B-5634-E233-F03C-4407D117AE09}"/>
                </a:ext>
              </a:extLst>
            </p:cNvPr>
            <p:cNvCxnSpPr>
              <a:cxnSpLocks/>
            </p:cNvCxnSpPr>
            <p:nvPr/>
          </p:nvCxnSpPr>
          <p:spPr>
            <a:xfrm>
              <a:off x="40386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820A8D4-EFD3-CAD4-50CB-8B2DA69D4CD9}"/>
                </a:ext>
              </a:extLst>
            </p:cNvPr>
            <p:cNvCxnSpPr>
              <a:cxnSpLocks/>
            </p:cNvCxnSpPr>
            <p:nvPr/>
          </p:nvCxnSpPr>
          <p:spPr>
            <a:xfrm>
              <a:off x="5105400" y="2400300"/>
              <a:ext cx="0" cy="38100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ight Brace 31">
            <a:extLst>
              <a:ext uri="{FF2B5EF4-FFF2-40B4-BE49-F238E27FC236}">
                <a16:creationId xmlns:a16="http://schemas.microsoft.com/office/drawing/2014/main" id="{40B53B21-3A5F-13B0-5EE0-B7C2F9FCB6E7}"/>
              </a:ext>
            </a:extLst>
          </p:cNvPr>
          <p:cNvSpPr/>
          <p:nvPr/>
        </p:nvSpPr>
        <p:spPr>
          <a:xfrm>
            <a:off x="9906000" y="6057900"/>
            <a:ext cx="457200" cy="1143000"/>
          </a:xfrm>
          <a:prstGeom prst="rightBrace">
            <a:avLst>
              <a:gd name="adj1" fmla="val 11904"/>
              <a:gd name="adj2" fmla="val 5000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FF84304-5939-375E-8423-8672C33BB13B}"/>
              </a:ext>
            </a:extLst>
          </p:cNvPr>
          <p:cNvSpPr txBox="1"/>
          <p:nvPr/>
        </p:nvSpPr>
        <p:spPr>
          <a:xfrm>
            <a:off x="10363200" y="62865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18 000 000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</a:t>
            </a:r>
            <a:endParaRPr lang="en-US" sz="4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6922BFB-03E0-E9EA-BDB4-A860713728AF}"/>
              </a:ext>
            </a:extLst>
          </p:cNvPr>
          <p:cNvCxnSpPr>
            <a:cxnSpLocks/>
          </p:cNvCxnSpPr>
          <p:nvPr/>
        </p:nvCxnSpPr>
        <p:spPr>
          <a:xfrm>
            <a:off x="8534400" y="6362700"/>
            <a:ext cx="0" cy="533400"/>
          </a:xfrm>
          <a:prstGeom prst="line">
            <a:avLst/>
          </a:prstGeom>
          <a:ln w="57150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2546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10" grpId="0"/>
      <p:bldP spid="32" grpId="0" animBg="1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5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 rot="61745">
            <a:off x="372903" y="496203"/>
            <a:ext cx="17558819" cy="9349251"/>
            <a:chOff x="0" y="0"/>
            <a:chExt cx="4379702" cy="210108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379702" cy="2101080"/>
            </a:xfrm>
            <a:custGeom>
              <a:avLst/>
              <a:gdLst/>
              <a:ahLst/>
              <a:cxnLst/>
              <a:rect l="l" t="t" r="r" b="b"/>
              <a:pathLst>
                <a:path w="4379702" h="2101080">
                  <a:moveTo>
                    <a:pt x="0" y="0"/>
                  </a:moveTo>
                  <a:lnTo>
                    <a:pt x="4379702" y="0"/>
                  </a:lnTo>
                  <a:lnTo>
                    <a:pt x="4379702" y="2101080"/>
                  </a:lnTo>
                  <a:lnTo>
                    <a:pt x="0" y="2101080"/>
                  </a:lnTo>
                  <a:close/>
                </a:path>
              </a:pathLst>
            </a:custGeom>
            <a:solidFill>
              <a:schemeClr val="bg1"/>
            </a:solidFill>
            <a:ln w="952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379702" cy="21391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DBA85AD-A4CE-5636-CE92-4166FBCA088E}"/>
              </a:ext>
            </a:extLst>
          </p:cNvPr>
          <p:cNvSpPr txBox="1"/>
          <p:nvPr/>
        </p:nvSpPr>
        <p:spPr>
          <a:xfrm>
            <a:off x="2133600" y="1638300"/>
            <a:ext cx="14325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Tổng số phần bằng nhau là: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 + 2 = 5 (phần)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 tiền bán được trong buổi sáng là: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18 000 000 : 5 x 3 = 10 800 000 (đồng)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 tiền bán được trong buổi chiều là: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18 000 000 : 5 x 2 = 7 200 000 (đồng)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 số: Buổi sáng: 18 000 000 (đồng)</a:t>
            </a:r>
          </a:p>
          <a:p>
            <a:pPr lvl="0" algn="ctr"/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 </a:t>
            </a:r>
            <a:r>
              <a:rPr lang="en-US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5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Buổi chiều: 7 200 000 (đồng)</a:t>
            </a:r>
          </a:p>
        </p:txBody>
      </p:sp>
    </p:spTree>
    <p:extLst>
      <p:ext uri="{BB962C8B-B14F-4D97-AF65-F5344CB8AC3E}">
        <p14:creationId xmlns:p14="http://schemas.microsoft.com/office/powerpoint/2010/main" val="32973410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iết kế Tùy chỉn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a0869d-e64d-4948-b06f-9c660a26366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066F7D2A754846A2D9FB1C71B4DE84" ma:contentTypeVersion="16" ma:contentTypeDescription="Create a new document." ma:contentTypeScope="" ma:versionID="b8055b0efe4ed5168b16660ccc667882">
  <xsd:schema xmlns:xsd="http://www.w3.org/2001/XMLSchema" xmlns:xs="http://www.w3.org/2001/XMLSchema" xmlns:p="http://schemas.microsoft.com/office/2006/metadata/properties" xmlns:ns3="7ca0869d-e64d-4948-b06f-9c660a26366e" xmlns:ns4="c369c114-7e22-43c4-b211-3b63d65c646c" targetNamespace="http://schemas.microsoft.com/office/2006/metadata/properties" ma:root="true" ma:fieldsID="ad2f3945156997671da509d93779851b" ns3:_="" ns4:_="">
    <xsd:import namespace="7ca0869d-e64d-4948-b06f-9c660a26366e"/>
    <xsd:import namespace="c369c114-7e22-43c4-b211-3b63d65c64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a0869d-e64d-4948-b06f-9c660a2636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69c114-7e22-43c4-b211-3b63d65c646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11B923-0F4B-4DDA-9BC7-B77CEC7B29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4C7761-0320-4589-80CE-8729C19C03E5}">
  <ds:schemaRefs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7ca0869d-e64d-4948-b06f-9c660a26366e"/>
    <ds:schemaRef ds:uri="http://schemas.microsoft.com/office/infopath/2007/PartnerControls"/>
    <ds:schemaRef ds:uri="http://schemas.openxmlformats.org/package/2006/metadata/core-properties"/>
    <ds:schemaRef ds:uri="c369c114-7e22-43c4-b211-3b63d65c646c"/>
  </ds:schemaRefs>
</ds:datastoreItem>
</file>

<file path=customXml/itemProps3.xml><?xml version="1.0" encoding="utf-8"?>
<ds:datastoreItem xmlns:ds="http://schemas.openxmlformats.org/officeDocument/2006/customXml" ds:itemID="{60C59996-60A4-4811-A675-7AEB85E4EE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a0869d-e64d-4948-b06f-9c660a26366e"/>
    <ds:schemaRef ds:uri="c369c114-7e22-43c4-b211-3b63d65c64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308</Words>
  <Application>Microsoft Office PowerPoint</Application>
  <PresentationFormat>Custom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Cambria Math</vt:lpstr>
      <vt:lpstr>Times New Roman</vt:lpstr>
      <vt:lpstr>Office Theme</vt:lpstr>
      <vt:lpstr>Thiết kế Tùy chỉnh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TV5_T3_NÓI VÀ NGHE</dc:title>
  <dc:creator>Huong Thao - 0972115126</dc:creator>
  <cp:lastModifiedBy>Techsi.vn</cp:lastModifiedBy>
  <cp:revision>55</cp:revision>
  <dcterms:created xsi:type="dcterms:W3CDTF">2006-08-16T00:00:00Z</dcterms:created>
  <dcterms:modified xsi:type="dcterms:W3CDTF">2026-01-21T03:26:03Z</dcterms:modified>
  <dc:identifier>DAGIxAgL6lM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0x010100A4066F7D2A754846A2D9FB1C71B4DE84</vt:lpwstr>
  </property>
</Properties>
</file>