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9" r:id="rId2"/>
    <p:sldId id="323" r:id="rId3"/>
    <p:sldId id="324" r:id="rId4"/>
    <p:sldId id="326" r:id="rId5"/>
    <p:sldId id="327" r:id="rId6"/>
    <p:sldId id="34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9900"/>
    <a:srgbClr val="3333FF"/>
    <a:srgbClr val="CCFFFF"/>
    <a:srgbClr val="EEE642"/>
    <a:srgbClr val="BAEEEE"/>
    <a:srgbClr val="FFFFFF"/>
    <a:srgbClr val="508ADE"/>
    <a:srgbClr val="4F8CDE"/>
    <a:srgbClr val="2F55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3447" autoAdjust="0"/>
  </p:normalViewPr>
  <p:slideViewPr>
    <p:cSldViewPr snapToGrid="0">
      <p:cViewPr varScale="1">
        <p:scale>
          <a:sx n="69" d="100"/>
          <a:sy n="69" d="100"/>
        </p:scale>
        <p:origin x="79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8B07FF-1568-4CE9-AAD6-1DA11F3DC0B2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29BDF0-085E-4E02-9A2B-70D3925C8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209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3C0BB-D14E-8816-AF6B-D06C83065F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B5DE5F-BCDB-E003-EA29-5D3FE4007E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26B8EF-F3D9-B507-B58C-41A2698A1A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49EED1-961A-447F-8776-EF78DCF54E54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78F901-4E57-3A85-F380-E9552199A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68E24A-0012-E186-F2C3-7BB330B86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08DF5C-7BBC-4835-8295-9AE7FFD5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511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C1537-179C-AF87-24A4-2481972B1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EDDD86-3319-CB98-27A6-93514AAC63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BBDDC3-F08D-7348-B664-6F0B1745AE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49EED1-961A-447F-8776-EF78DCF54E54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DD070F-0749-8051-9BF6-E89B31050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3E3D77-79D7-F060-722A-DAF350B6A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08DF5C-7BBC-4835-8295-9AE7FFD5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886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6C2EE81-D822-DD0A-35C8-E1EC2AB5C4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AE60B4-1FBB-DCA7-5867-4F0F362457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1E0DAF-34A4-0EBC-B887-1D8C5695BE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49EED1-961A-447F-8776-EF78DCF54E54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5975FF-2E1B-1C12-7126-58D697F84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1D2D0-7A27-2B0A-BFBC-14CA800C3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08DF5C-7BBC-4835-8295-9AE7FFD5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429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EFB6E-4C8D-F3C0-27EE-98ED533D3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C9BCAC-0C31-B1F3-2A41-2917C15844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FA7032-19C9-B889-124C-EADE78B8EA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49EED1-961A-447F-8776-EF78DCF54E54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7FC9B1-2E98-7374-8DED-BE63B40DC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DDE6AC-20E7-9EB1-1FD5-309DC5DD9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08DF5C-7BBC-4835-8295-9AE7FFD5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463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05239-3C14-B266-00F8-21159A287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C1E130-7158-8D79-DAB7-3DCBFC566D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FB4B39-DC91-D721-9603-DC4ACBAE59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49EED1-961A-447F-8776-EF78DCF54E54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347E9E-F713-6D4A-B03B-B4C5A5040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8AD185-D96D-B131-6799-08B47785A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08DF5C-7BBC-4835-8295-9AE7FFD5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750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3FC1A-757B-2BD4-595D-7C8032CC6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E83583-1080-CB3E-90B9-4569BF0281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98102E-F63E-2FEB-D02C-A3F8DB855E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C677A2-4DF3-F401-0C57-50CE56C1E3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49EED1-961A-447F-8776-EF78DCF54E54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06A862-E633-40FE-A621-79C8557DF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5B0CB8-FD18-C02D-5407-5B0EDF465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08DF5C-7BBC-4835-8295-9AE7FFD5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73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08838-A6C3-F32F-0A21-F1C05EEED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379C63-2FC1-FA25-9B21-4F433074E2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F4C8B1-59C7-4DE8-A8F4-8621C0AA5B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ED119C-7BD6-F565-CD62-6CA4F2B2B4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D2E1B4-61CC-ECB0-F155-92B5F9807C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B109C8-7FF9-37FA-1D4C-E436FA994F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49EED1-961A-447F-8776-EF78DCF54E54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41984BC-FC5C-E3F7-0260-9EBC895D6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B2F6B5E-C0ED-37F0-46BD-DC45ACDCE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08DF5C-7BBC-4835-8295-9AE7FFD5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797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33BDB-AC11-A51F-C843-BDFCD6B50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A71FAF-3379-84A5-E733-DC9DAC1D29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49EED1-961A-447F-8776-EF78DCF54E54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81793D-3304-744E-CF87-754021DF2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7996AD-9BA4-2A44-5086-A6FAEE118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08DF5C-7BBC-4835-8295-9AE7FFD5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854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452A17-3B3C-3547-520D-038BBD42A7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49EED1-961A-447F-8776-EF78DCF54E54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80FDC5-95FD-FCE8-A0AD-D2F9F2E65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737D32-FC3B-6048-FBA9-790F409A4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08DF5C-7BBC-4835-8295-9AE7FFD5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711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AA3EB-7FA8-E2BD-839B-440724321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C5AB5A-36D1-3EE9-8048-9F2B53BC89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E266F1-C90D-B021-9DE9-510908B42E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E73228-9082-7172-13D3-5071558A0B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49EED1-961A-447F-8776-EF78DCF54E54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CDA58B-23A4-4384-ED2B-E96A88520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E4C182-55A9-5843-DDE2-B124C66E5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08DF5C-7BBC-4835-8295-9AE7FFD5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590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6C9AE-D696-1194-9E67-F3425F3FC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316903-C484-C846-6A31-D870708434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7A51B3-A396-A8B4-3208-895B2C7F23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8B5BB8-DD76-D617-C122-55DBBC0ADB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49EED1-961A-447F-8776-EF78DCF54E54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F2FA8B-15AD-5472-1F2F-84E007B2F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E73946-75A8-C2D2-F9AB-4735C6CFD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08DF5C-7BBC-4835-8295-9AE7FFD5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709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A027C99F-BED1-0673-B576-00F6A1C8E8F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9408" y="0"/>
            <a:ext cx="1579195" cy="1579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908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0" r="42636"/>
          <a:stretch/>
        </p:blipFill>
        <p:spPr>
          <a:xfrm>
            <a:off x="-13447" y="-81008"/>
            <a:ext cx="12236824" cy="6939007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274464" y="1058816"/>
            <a:ext cx="12174727" cy="1619070"/>
            <a:chOff x="-91584" y="439503"/>
            <a:chExt cx="12321810" cy="1619070"/>
          </a:xfrm>
        </p:grpSpPr>
        <p:sp>
          <p:nvSpPr>
            <p:cNvPr id="53" name="Text Placeholder 7">
              <a:extLst>
                <a:ext uri="{FF2B5EF4-FFF2-40B4-BE49-F238E27FC236}">
                  <a16:creationId xmlns:a16="http://schemas.microsoft.com/office/drawing/2014/main" id="{44122FBA-CD66-1211-DD09-0401D3953B99}"/>
                </a:ext>
              </a:extLst>
            </p:cNvPr>
            <p:cNvSpPr txBox="1">
              <a:spLocks/>
            </p:cNvSpPr>
            <p:nvPr/>
          </p:nvSpPr>
          <p:spPr>
            <a:xfrm>
              <a:off x="652726" y="713730"/>
              <a:ext cx="11577500" cy="1344843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663300"/>
              </a:solidFill>
            </a:ln>
          </p:spPr>
          <p:txBody>
            <a:bodyPr vert="horz" lIns="0" tIns="103866" rIns="0" bIns="103866" anchor="t"/>
            <a:lstStyle>
              <a:lvl1pPr marL="0" indent="0" algn="r" rtl="0" eaLnBrk="0" fontAlgn="base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66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Regular"/>
                  <a:ea typeface="+mn-ea"/>
                  <a:cs typeface="Lato Regular"/>
                </a:defRPr>
              </a:lvl1pPr>
              <a:lvl2pPr marL="1041400" indent="-4000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04963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247900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90838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534603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77258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19911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62567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spcBef>
                  <a:spcPts val="600"/>
                </a:spcBef>
              </a:pPr>
              <a:r>
                <a:rPr lang="vi-VN" altLang="zh-CN" sz="30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Nhận biết được tỉ số, tỉ số phần trăm của hai đại lượng cùng loại; đọc, viết được tỉ số, tỉ số phần trăm</a:t>
              </a:r>
              <a:r>
                <a:rPr lang="en-US" altLang="zh-CN" sz="30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.</a:t>
              </a: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-91584" y="439503"/>
              <a:ext cx="1178706" cy="1169551"/>
              <a:chOff x="-114389" y="652037"/>
              <a:chExt cx="1178706" cy="1169551"/>
            </a:xfrm>
          </p:grpSpPr>
          <p:sp>
            <p:nvSpPr>
              <p:cNvPr id="30" name="TextBox 67">
                <a:extLst>
                  <a:ext uri="{FF2B5EF4-FFF2-40B4-BE49-F238E27FC236}">
                    <a16:creationId xmlns:a16="http://schemas.microsoft.com/office/drawing/2014/main" id="{8673307C-6A9C-D34C-CFF5-A1C57367BA34}"/>
                  </a:ext>
                </a:extLst>
              </p:cNvPr>
              <p:cNvSpPr txBox="1"/>
              <p:nvPr/>
            </p:nvSpPr>
            <p:spPr>
              <a:xfrm>
                <a:off x="-114389" y="652037"/>
                <a:ext cx="1178706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7000" dirty="0">
                    <a:ln w="190500">
                      <a:solidFill>
                        <a:schemeClr val="bg1"/>
                      </a:solidFill>
                      <a:prstDash val="solid"/>
                    </a:ln>
                    <a:solidFill>
                      <a:srgbClr val="FA5A68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LNTH-LuoLuoNotangYuanTi 1" pitchFamily="2" charset="-128"/>
                    <a:ea typeface="LNTH-LuoLuoNotangYuanTi 1" pitchFamily="2" charset="-128"/>
                    <a:cs typeface="LNTH-LuoLuoNotangYuanTi 1" pitchFamily="2" charset="-128"/>
                  </a:rPr>
                  <a:t>1.</a:t>
                </a:r>
              </a:p>
            </p:txBody>
          </p:sp>
          <p:sp>
            <p:nvSpPr>
              <p:cNvPr id="31" name="TextBox 67">
                <a:extLst>
                  <a:ext uri="{FF2B5EF4-FFF2-40B4-BE49-F238E27FC236}">
                    <a16:creationId xmlns:a16="http://schemas.microsoft.com/office/drawing/2014/main" id="{8673307C-6A9C-D34C-CFF5-A1C57367BA34}"/>
                  </a:ext>
                </a:extLst>
              </p:cNvPr>
              <p:cNvSpPr txBox="1"/>
              <p:nvPr/>
            </p:nvSpPr>
            <p:spPr>
              <a:xfrm>
                <a:off x="-114389" y="652037"/>
                <a:ext cx="1178706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7000" dirty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rgbClr val="FA5A68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LNTH-LuoLuoNotangYuanTi 1" pitchFamily="2" charset="-128"/>
                    <a:ea typeface="LNTH-LuoLuoNotangYuanTi 1" pitchFamily="2" charset="-128"/>
                    <a:cs typeface="LNTH-LuoLuoNotangYuanTi 1" pitchFamily="2" charset="-128"/>
                  </a:rPr>
                  <a:t>1.</a:t>
                </a:r>
              </a:p>
            </p:txBody>
          </p:sp>
        </p:grpSp>
      </p:grpSp>
      <p:grpSp>
        <p:nvGrpSpPr>
          <p:cNvPr id="9" name="Group 8"/>
          <p:cNvGrpSpPr/>
          <p:nvPr/>
        </p:nvGrpSpPr>
        <p:grpSpPr>
          <a:xfrm>
            <a:off x="-274464" y="2886560"/>
            <a:ext cx="12174727" cy="1673220"/>
            <a:chOff x="221652" y="2734344"/>
            <a:chExt cx="12174727" cy="1673220"/>
          </a:xfrm>
        </p:grpSpPr>
        <p:sp>
          <p:nvSpPr>
            <p:cNvPr id="26" name="Text Placeholder 7">
              <a:extLst>
                <a:ext uri="{FF2B5EF4-FFF2-40B4-BE49-F238E27FC236}">
                  <a16:creationId xmlns:a16="http://schemas.microsoft.com/office/drawing/2014/main" id="{44122FBA-CD66-1211-DD09-0401D3953B99}"/>
                </a:ext>
              </a:extLst>
            </p:cNvPr>
            <p:cNvSpPr txBox="1">
              <a:spLocks/>
            </p:cNvSpPr>
            <p:nvPr/>
          </p:nvSpPr>
          <p:spPr>
            <a:xfrm>
              <a:off x="1127487" y="3165430"/>
              <a:ext cx="11268892" cy="124213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663300"/>
              </a:solidFill>
            </a:ln>
          </p:spPr>
          <p:txBody>
            <a:bodyPr vert="horz" lIns="0" tIns="103866" rIns="0" bIns="103866" anchor="t"/>
            <a:lstStyle>
              <a:lvl1pPr marL="0" indent="0" algn="r" rtl="0" eaLnBrk="0" fontAlgn="base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66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Regular"/>
                  <a:ea typeface="+mn-ea"/>
                  <a:cs typeface="Lato Regular"/>
                </a:defRPr>
              </a:lvl1pPr>
              <a:lvl2pPr marL="1041400" indent="-4000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04963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247900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90838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534603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77258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19911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62567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spcBef>
                  <a:spcPts val="600"/>
                </a:spcBef>
              </a:pPr>
              <a:r>
                <a:rPr lang="vi-VN" altLang="zh-CN" sz="30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Vận dụng giải được các bài tập, bài toán có liên quan đến tỉ số, tỉ số phần trăm.</a:t>
              </a:r>
              <a:endParaRPr lang="en-US" altLang="zh-CN" sz="30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endParaRPr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221652" y="2734344"/>
              <a:ext cx="1211473" cy="1171289"/>
              <a:chOff x="198847" y="726113"/>
              <a:chExt cx="1211473" cy="1171289"/>
            </a:xfrm>
          </p:grpSpPr>
          <p:sp>
            <p:nvSpPr>
              <p:cNvPr id="34" name="TextBox 67">
                <a:extLst>
                  <a:ext uri="{FF2B5EF4-FFF2-40B4-BE49-F238E27FC236}">
                    <a16:creationId xmlns:a16="http://schemas.microsoft.com/office/drawing/2014/main" id="{8673307C-6A9C-D34C-CFF5-A1C57367BA34}"/>
                  </a:ext>
                </a:extLst>
              </p:cNvPr>
              <p:cNvSpPr txBox="1"/>
              <p:nvPr/>
            </p:nvSpPr>
            <p:spPr>
              <a:xfrm>
                <a:off x="231614" y="727851"/>
                <a:ext cx="1178706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7000" dirty="0">
                    <a:ln w="190500">
                      <a:solidFill>
                        <a:schemeClr val="bg1"/>
                      </a:solidFill>
                      <a:prstDash val="solid"/>
                    </a:ln>
                    <a:solidFill>
                      <a:srgbClr val="FA5A68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LNTH-LuoLuoNotangYuanTi 1" pitchFamily="2" charset="-128"/>
                    <a:ea typeface="LNTH-LuoLuoNotangYuanTi 1" pitchFamily="2" charset="-128"/>
                    <a:cs typeface="LNTH-LuoLuoNotangYuanTi 1" pitchFamily="2" charset="-128"/>
                  </a:rPr>
                  <a:t>2.</a:t>
                </a:r>
              </a:p>
            </p:txBody>
          </p:sp>
          <p:sp>
            <p:nvSpPr>
              <p:cNvPr id="35" name="TextBox 67">
                <a:extLst>
                  <a:ext uri="{FF2B5EF4-FFF2-40B4-BE49-F238E27FC236}">
                    <a16:creationId xmlns:a16="http://schemas.microsoft.com/office/drawing/2014/main" id="{8673307C-6A9C-D34C-CFF5-A1C57367BA34}"/>
                  </a:ext>
                </a:extLst>
              </p:cNvPr>
              <p:cNvSpPr txBox="1"/>
              <p:nvPr/>
            </p:nvSpPr>
            <p:spPr>
              <a:xfrm>
                <a:off x="198847" y="726113"/>
                <a:ext cx="1178706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7000" dirty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rgbClr val="FA5A68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LNTH-LuoLuoNotangYuanTi 1" pitchFamily="2" charset="-128"/>
                    <a:ea typeface="LNTH-LuoLuoNotangYuanTi 1" pitchFamily="2" charset="-128"/>
                    <a:cs typeface="LNTH-LuoLuoNotangYuanTi 1" pitchFamily="2" charset="-128"/>
                  </a:rPr>
                  <a:t>2.</a:t>
                </a:r>
              </a:p>
            </p:txBody>
          </p:sp>
        </p:grp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CF6D9A23-694E-13DE-84E5-45A5AAAA36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4422" y="0"/>
            <a:ext cx="8992379" cy="166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749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0" r="42636"/>
          <a:stretch/>
        </p:blipFill>
        <p:spPr>
          <a:xfrm>
            <a:off x="-13447" y="-81008"/>
            <a:ext cx="12236824" cy="6939007"/>
          </a:xfrm>
          <a:prstGeom prst="rect">
            <a:avLst/>
          </a:prstGeom>
        </p:spPr>
      </p:pic>
      <p:sp>
        <p:nvSpPr>
          <p:cNvPr id="5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182880" y="245661"/>
            <a:ext cx="11887200" cy="6414446"/>
          </a:xfrm>
          <a:custGeom>
            <a:avLst/>
            <a:gdLst>
              <a:gd name="connsiteX0" fmla="*/ 0 w 11887200"/>
              <a:gd name="connsiteY0" fmla="*/ 1069096 h 6414446"/>
              <a:gd name="connsiteX1" fmla="*/ 1069096 w 11887200"/>
              <a:gd name="connsiteY1" fmla="*/ 0 h 6414446"/>
              <a:gd name="connsiteX2" fmla="*/ 10818104 w 11887200"/>
              <a:gd name="connsiteY2" fmla="*/ 0 h 6414446"/>
              <a:gd name="connsiteX3" fmla="*/ 11887200 w 11887200"/>
              <a:gd name="connsiteY3" fmla="*/ 1069096 h 6414446"/>
              <a:gd name="connsiteX4" fmla="*/ 11887200 w 11887200"/>
              <a:gd name="connsiteY4" fmla="*/ 5345350 h 6414446"/>
              <a:gd name="connsiteX5" fmla="*/ 10818104 w 11887200"/>
              <a:gd name="connsiteY5" fmla="*/ 6414446 h 6414446"/>
              <a:gd name="connsiteX6" fmla="*/ 1069096 w 11887200"/>
              <a:gd name="connsiteY6" fmla="*/ 6414446 h 6414446"/>
              <a:gd name="connsiteX7" fmla="*/ 0 w 11887200"/>
              <a:gd name="connsiteY7" fmla="*/ 5345350 h 6414446"/>
              <a:gd name="connsiteX8" fmla="*/ 0 w 11887200"/>
              <a:gd name="connsiteY8" fmla="*/ 1069096 h 641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87200" h="6414446" fill="none" extrusionOk="0">
                <a:moveTo>
                  <a:pt x="0" y="1069096"/>
                </a:moveTo>
                <a:cubicBezTo>
                  <a:pt x="-19542" y="479866"/>
                  <a:pt x="461855" y="95376"/>
                  <a:pt x="1069096" y="0"/>
                </a:cubicBezTo>
                <a:cubicBezTo>
                  <a:pt x="5510797" y="77600"/>
                  <a:pt x="8123623" y="-27269"/>
                  <a:pt x="10818104" y="0"/>
                </a:cubicBezTo>
                <a:cubicBezTo>
                  <a:pt x="11479179" y="-93171"/>
                  <a:pt x="11996784" y="510911"/>
                  <a:pt x="11887200" y="1069096"/>
                </a:cubicBezTo>
                <a:cubicBezTo>
                  <a:pt x="11996200" y="2536417"/>
                  <a:pt x="11808991" y="4353943"/>
                  <a:pt x="11887200" y="5345350"/>
                </a:cubicBezTo>
                <a:cubicBezTo>
                  <a:pt x="11875335" y="5931154"/>
                  <a:pt x="11339664" y="6444826"/>
                  <a:pt x="10818104" y="6414446"/>
                </a:cubicBezTo>
                <a:cubicBezTo>
                  <a:pt x="8873420" y="6463623"/>
                  <a:pt x="2488092" y="6291744"/>
                  <a:pt x="1069096" y="6414446"/>
                </a:cubicBezTo>
                <a:cubicBezTo>
                  <a:pt x="471191" y="6471737"/>
                  <a:pt x="-69188" y="5995367"/>
                  <a:pt x="0" y="5345350"/>
                </a:cubicBezTo>
                <a:cubicBezTo>
                  <a:pt x="47022" y="3923570"/>
                  <a:pt x="104569" y="2292304"/>
                  <a:pt x="0" y="1069096"/>
                </a:cubicBezTo>
                <a:close/>
              </a:path>
              <a:path w="11887200" h="6414446" stroke="0" extrusionOk="0">
                <a:moveTo>
                  <a:pt x="0" y="1069096"/>
                </a:moveTo>
                <a:cubicBezTo>
                  <a:pt x="32307" y="474958"/>
                  <a:pt x="522525" y="-2928"/>
                  <a:pt x="1069096" y="0"/>
                </a:cubicBezTo>
                <a:cubicBezTo>
                  <a:pt x="2822259" y="-129276"/>
                  <a:pt x="9649824" y="-77778"/>
                  <a:pt x="10818104" y="0"/>
                </a:cubicBezTo>
                <a:cubicBezTo>
                  <a:pt x="11390846" y="-56436"/>
                  <a:pt x="11871470" y="569352"/>
                  <a:pt x="11887200" y="1069096"/>
                </a:cubicBezTo>
                <a:cubicBezTo>
                  <a:pt x="11968799" y="1542640"/>
                  <a:pt x="12041500" y="3696807"/>
                  <a:pt x="11887200" y="5345350"/>
                </a:cubicBezTo>
                <a:cubicBezTo>
                  <a:pt x="11933963" y="6034414"/>
                  <a:pt x="11377050" y="6425151"/>
                  <a:pt x="10818104" y="6414446"/>
                </a:cubicBezTo>
                <a:cubicBezTo>
                  <a:pt x="9273001" y="6458666"/>
                  <a:pt x="5913101" y="6385064"/>
                  <a:pt x="1069096" y="6414446"/>
                </a:cubicBezTo>
                <a:cubicBezTo>
                  <a:pt x="475401" y="6401959"/>
                  <a:pt x="-69909" y="5919638"/>
                  <a:pt x="0" y="5345350"/>
                </a:cubicBezTo>
                <a:cubicBezTo>
                  <a:pt x="-159954" y="3610433"/>
                  <a:pt x="22140" y="2206617"/>
                  <a:pt x="0" y="106909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26DA287F-80C3-BFDD-2792-4403BD97486B}"/>
                  </a:ext>
                </a:extLst>
              </p:cNvPr>
              <p:cNvSpPr txBox="1"/>
              <p:nvPr/>
            </p:nvSpPr>
            <p:spPr>
              <a:xfrm>
                <a:off x="544286" y="440184"/>
                <a:ext cx="10847477" cy="197900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Ta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nói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lvl="0" algn="just"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Tỉ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ô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tô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điện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và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ô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tô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ở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bến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3: 7 hay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(</m:t>
                    </m:r>
                  </m:oMath>
                </a14:m>
                <a:r>
                  <a:rPr lang="en-US" sz="32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tỉ</a:t>
                </a:r>
                <a:r>
                  <a:rPr lang="en-US" sz="3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này</a:t>
                </a:r>
                <a:r>
                  <a:rPr lang="en-US" sz="3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cho</a:t>
                </a:r>
                <a:r>
                  <a:rPr lang="en-US" sz="3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biết</a:t>
                </a:r>
                <a:r>
                  <a:rPr lang="en-US" sz="3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ô </a:t>
                </a:r>
                <a:r>
                  <a:rPr lang="en-US" sz="32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tô</a:t>
                </a:r>
                <a:r>
                  <a:rPr lang="en-US" sz="3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điện</a:t>
                </a:r>
                <a:r>
                  <a:rPr lang="en-US" sz="3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bằng</a:t>
                </a:r>
                <a:r>
                  <a:rPr lang="en-US" sz="3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US" sz="32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ô </a:t>
                </a:r>
                <a:r>
                  <a:rPr lang="en-US" sz="32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tô</a:t>
                </a:r>
                <a:r>
                  <a:rPr lang="en-US" sz="3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ở </a:t>
                </a:r>
                <a:r>
                  <a:rPr lang="en-US" sz="32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bến</a:t>
                </a:r>
                <a:r>
                  <a:rPr lang="en-US" sz="3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.  </a:t>
                </a: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26DA287F-80C3-BFDD-2792-4403BD9748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286" y="440184"/>
                <a:ext cx="10847477" cy="1979003"/>
              </a:xfrm>
              <a:prstGeom prst="rect">
                <a:avLst/>
              </a:prstGeom>
              <a:blipFill>
                <a:blip r:embed="rId3"/>
                <a:stretch>
                  <a:fillRect l="-1404" t="-4000" r="-1404" b="-338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A31FBE8-449B-E091-3134-DC16F415C914}"/>
                  </a:ext>
                </a:extLst>
              </p:cNvPr>
              <p:cNvSpPr txBox="1"/>
              <p:nvPr/>
            </p:nvSpPr>
            <p:spPr>
              <a:xfrm>
                <a:off x="533400" y="2399612"/>
                <a:ext cx="11310257" cy="267310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Tương</a:t>
                </a:r>
                <a:r>
                  <a:rPr kumimoji="0" lang="en-US" sz="3200" b="1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kumimoji="0" lang="en-US" sz="3200" b="1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tự</a:t>
                </a:r>
                <a:r>
                  <a:rPr kumimoji="0" lang="en-US" sz="3200" b="1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, ta </a:t>
                </a:r>
                <a:r>
                  <a:rPr kumimoji="0" lang="en-US" sz="3200" b="1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nói</a:t>
                </a:r>
                <a:r>
                  <a:rPr kumimoji="0" lang="en-US" sz="3200" b="1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marL="457200" lvl="0" indent="-457200" algn="just">
                  <a:buFont typeface="Arial" panose="020B0604020202020204" pitchFamily="34" charset="0"/>
                  <a:buChar char="•"/>
                  <a:defRPr/>
                </a:pPr>
                <a:r>
                  <a:rPr lang="en-US" sz="32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Tỉ</a:t>
                </a:r>
                <a:r>
                  <a:rPr lang="en-US" sz="3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en-US" sz="3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ô </a:t>
                </a:r>
                <a:r>
                  <a:rPr lang="en-US" sz="32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tô</a:t>
                </a:r>
                <a:r>
                  <a:rPr lang="en-US" sz="3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chạy</a:t>
                </a:r>
                <a:r>
                  <a:rPr lang="en-US" sz="3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bằng</a:t>
                </a:r>
                <a:r>
                  <a:rPr lang="en-US" sz="3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xăng</a:t>
                </a:r>
                <a:r>
                  <a:rPr lang="en-US" sz="3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và</a:t>
                </a:r>
                <a:r>
                  <a:rPr lang="en-US" sz="3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ô </a:t>
                </a:r>
                <a:r>
                  <a:rPr lang="en-US" sz="32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tô</a:t>
                </a:r>
                <a:r>
                  <a:rPr lang="en-US" sz="3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ở </a:t>
                </a:r>
                <a:r>
                  <a:rPr lang="en-US" sz="32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bến</a:t>
                </a:r>
                <a:r>
                  <a:rPr lang="en-US" sz="3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4 : 7 hay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en-US" sz="3200" dirty="0">
                  <a:latin typeface="Cambria" panose="02040503050406030204" pitchFamily="18" charset="0"/>
                </a:endParaRPr>
              </a:p>
              <a:p>
                <a:pPr marL="457200" lvl="0" indent="-457200" algn="just">
                  <a:buFont typeface="Arial" panose="020B0604020202020204" pitchFamily="34" charset="0"/>
                  <a:buChar char="•"/>
                  <a:defRPr/>
                </a:pPr>
                <a:r>
                  <a:rPr lang="en-US" sz="3200" dirty="0" err="1">
                    <a:latin typeface="Cambria" panose="02040503050406030204" pitchFamily="18" charset="0"/>
                  </a:rPr>
                  <a:t>Tỉ</a:t>
                </a:r>
                <a:r>
                  <a:rPr lang="en-US" sz="3200" dirty="0">
                    <a:latin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</a:rPr>
                  <a:t>số</a:t>
                </a:r>
                <a:r>
                  <a:rPr lang="en-US" sz="3200" dirty="0">
                    <a:latin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</a:rPr>
                  <a:t>của</a:t>
                </a:r>
                <a:r>
                  <a:rPr lang="en-US" sz="3200" dirty="0">
                    <a:latin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</a:rPr>
                  <a:t>số</a:t>
                </a:r>
                <a:r>
                  <a:rPr lang="en-US" sz="3200" dirty="0">
                    <a:latin typeface="Cambria" panose="02040503050406030204" pitchFamily="18" charset="0"/>
                  </a:rPr>
                  <a:t> ô </a:t>
                </a:r>
                <a:r>
                  <a:rPr lang="en-US" sz="3200" dirty="0" err="1">
                    <a:latin typeface="Cambria" panose="02040503050406030204" pitchFamily="18" charset="0"/>
                  </a:rPr>
                  <a:t>tô</a:t>
                </a:r>
                <a:r>
                  <a:rPr lang="en-US" sz="3200" dirty="0">
                    <a:latin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</a:rPr>
                  <a:t>điện</a:t>
                </a:r>
                <a:r>
                  <a:rPr lang="en-US" sz="3200" dirty="0">
                    <a:latin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</a:rPr>
                  <a:t>và</a:t>
                </a:r>
                <a:r>
                  <a:rPr lang="en-US" sz="3200" dirty="0">
                    <a:latin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</a:rPr>
                  <a:t>số</a:t>
                </a:r>
                <a:r>
                  <a:rPr lang="en-US" sz="3200" dirty="0">
                    <a:latin typeface="Cambria" panose="02040503050406030204" pitchFamily="18" charset="0"/>
                  </a:rPr>
                  <a:t> ô </a:t>
                </a:r>
                <a:r>
                  <a:rPr lang="en-US" sz="3200" dirty="0" err="1">
                    <a:latin typeface="Cambria" panose="02040503050406030204" pitchFamily="18" charset="0"/>
                  </a:rPr>
                  <a:t>tô</a:t>
                </a:r>
                <a:r>
                  <a:rPr lang="en-US" sz="3200" dirty="0">
                    <a:latin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</a:rPr>
                  <a:t>chạy</a:t>
                </a:r>
                <a:r>
                  <a:rPr lang="en-US" sz="3200" dirty="0">
                    <a:latin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</a:rPr>
                  <a:t>bằng</a:t>
                </a:r>
                <a:r>
                  <a:rPr lang="en-US" sz="3200" dirty="0">
                    <a:latin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</a:rPr>
                  <a:t>xăng</a:t>
                </a:r>
                <a:r>
                  <a:rPr lang="en-US" sz="3200" dirty="0">
                    <a:latin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</a:rPr>
                  <a:t>là</a:t>
                </a:r>
                <a:r>
                  <a:rPr lang="en-US" sz="3200" dirty="0">
                    <a:latin typeface="Cambria" panose="02040503050406030204" pitchFamily="18" charset="0"/>
                  </a:rPr>
                  <a:t> 3 : 4 hay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3200" dirty="0">
                  <a:latin typeface="Cambria" panose="02040503050406030204" pitchFamily="18" charset="0"/>
                </a:endParaRPr>
              </a:p>
              <a:p>
                <a:pPr marL="457200" lvl="0" indent="-457200" algn="just">
                  <a:buFont typeface="Arial" panose="020B0604020202020204" pitchFamily="34" charset="0"/>
                  <a:buChar char="•"/>
                  <a:defRPr/>
                </a:pPr>
                <a:r>
                  <a:rPr lang="en-US" sz="32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Tỉ</a:t>
                </a:r>
                <a:r>
                  <a:rPr lang="en-US" sz="3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en-US" sz="3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ô </a:t>
                </a:r>
                <a:r>
                  <a:rPr lang="en-US" sz="32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tô</a:t>
                </a:r>
                <a:r>
                  <a:rPr lang="en-US" sz="3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chạy</a:t>
                </a:r>
                <a:r>
                  <a:rPr lang="en-US" sz="3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bằng</a:t>
                </a:r>
                <a:r>
                  <a:rPr lang="en-US" sz="3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xăng</a:t>
                </a:r>
                <a:r>
                  <a:rPr lang="en-US" sz="3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và</a:t>
                </a:r>
                <a:r>
                  <a:rPr lang="en-US" sz="3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ô </a:t>
                </a:r>
                <a:r>
                  <a:rPr lang="en-US" sz="32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tô</a:t>
                </a:r>
                <a:r>
                  <a:rPr lang="en-US" sz="3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điện</a:t>
                </a:r>
                <a:r>
                  <a:rPr lang="en-US" sz="3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4 : 3 hay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32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A31FBE8-449B-E091-3134-DC16F415C9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2399612"/>
                <a:ext cx="11310257" cy="2673104"/>
              </a:xfrm>
              <a:prstGeom prst="rect">
                <a:avLst/>
              </a:prstGeom>
              <a:blipFill>
                <a:blip r:embed="rId4"/>
                <a:stretch>
                  <a:fillRect l="-1402" t="-2968" b="-228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476565EC-BA77-1C0B-AA3F-A89C477983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4390" y="5206092"/>
            <a:ext cx="5324475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568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0" r="42636"/>
          <a:stretch/>
        </p:blipFill>
        <p:spPr>
          <a:xfrm>
            <a:off x="-13447" y="-81008"/>
            <a:ext cx="12236824" cy="6939007"/>
          </a:xfrm>
          <a:prstGeom prst="rect">
            <a:avLst/>
          </a:prstGeom>
        </p:spPr>
      </p:pic>
      <p:sp>
        <p:nvSpPr>
          <p:cNvPr id="5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182880" y="245661"/>
            <a:ext cx="11887200" cy="6414446"/>
          </a:xfrm>
          <a:custGeom>
            <a:avLst/>
            <a:gdLst>
              <a:gd name="connsiteX0" fmla="*/ 0 w 11887200"/>
              <a:gd name="connsiteY0" fmla="*/ 1069096 h 6414446"/>
              <a:gd name="connsiteX1" fmla="*/ 1069096 w 11887200"/>
              <a:gd name="connsiteY1" fmla="*/ 0 h 6414446"/>
              <a:gd name="connsiteX2" fmla="*/ 10818104 w 11887200"/>
              <a:gd name="connsiteY2" fmla="*/ 0 h 6414446"/>
              <a:gd name="connsiteX3" fmla="*/ 11887200 w 11887200"/>
              <a:gd name="connsiteY3" fmla="*/ 1069096 h 6414446"/>
              <a:gd name="connsiteX4" fmla="*/ 11887200 w 11887200"/>
              <a:gd name="connsiteY4" fmla="*/ 5345350 h 6414446"/>
              <a:gd name="connsiteX5" fmla="*/ 10818104 w 11887200"/>
              <a:gd name="connsiteY5" fmla="*/ 6414446 h 6414446"/>
              <a:gd name="connsiteX6" fmla="*/ 1069096 w 11887200"/>
              <a:gd name="connsiteY6" fmla="*/ 6414446 h 6414446"/>
              <a:gd name="connsiteX7" fmla="*/ 0 w 11887200"/>
              <a:gd name="connsiteY7" fmla="*/ 5345350 h 6414446"/>
              <a:gd name="connsiteX8" fmla="*/ 0 w 11887200"/>
              <a:gd name="connsiteY8" fmla="*/ 1069096 h 641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87200" h="6414446" fill="none" extrusionOk="0">
                <a:moveTo>
                  <a:pt x="0" y="1069096"/>
                </a:moveTo>
                <a:cubicBezTo>
                  <a:pt x="-19542" y="479866"/>
                  <a:pt x="461855" y="95376"/>
                  <a:pt x="1069096" y="0"/>
                </a:cubicBezTo>
                <a:cubicBezTo>
                  <a:pt x="5510797" y="77600"/>
                  <a:pt x="8123623" y="-27269"/>
                  <a:pt x="10818104" y="0"/>
                </a:cubicBezTo>
                <a:cubicBezTo>
                  <a:pt x="11479179" y="-93171"/>
                  <a:pt x="11996784" y="510911"/>
                  <a:pt x="11887200" y="1069096"/>
                </a:cubicBezTo>
                <a:cubicBezTo>
                  <a:pt x="11996200" y="2536417"/>
                  <a:pt x="11808991" y="4353943"/>
                  <a:pt x="11887200" y="5345350"/>
                </a:cubicBezTo>
                <a:cubicBezTo>
                  <a:pt x="11875335" y="5931154"/>
                  <a:pt x="11339664" y="6444826"/>
                  <a:pt x="10818104" y="6414446"/>
                </a:cubicBezTo>
                <a:cubicBezTo>
                  <a:pt x="8873420" y="6463623"/>
                  <a:pt x="2488092" y="6291744"/>
                  <a:pt x="1069096" y="6414446"/>
                </a:cubicBezTo>
                <a:cubicBezTo>
                  <a:pt x="471191" y="6471737"/>
                  <a:pt x="-69188" y="5995367"/>
                  <a:pt x="0" y="5345350"/>
                </a:cubicBezTo>
                <a:cubicBezTo>
                  <a:pt x="47022" y="3923570"/>
                  <a:pt x="104569" y="2292304"/>
                  <a:pt x="0" y="1069096"/>
                </a:cubicBezTo>
                <a:close/>
              </a:path>
              <a:path w="11887200" h="6414446" stroke="0" extrusionOk="0">
                <a:moveTo>
                  <a:pt x="0" y="1069096"/>
                </a:moveTo>
                <a:cubicBezTo>
                  <a:pt x="32307" y="474958"/>
                  <a:pt x="522525" y="-2928"/>
                  <a:pt x="1069096" y="0"/>
                </a:cubicBezTo>
                <a:cubicBezTo>
                  <a:pt x="2822259" y="-129276"/>
                  <a:pt x="9649824" y="-77778"/>
                  <a:pt x="10818104" y="0"/>
                </a:cubicBezTo>
                <a:cubicBezTo>
                  <a:pt x="11390846" y="-56436"/>
                  <a:pt x="11871470" y="569352"/>
                  <a:pt x="11887200" y="1069096"/>
                </a:cubicBezTo>
                <a:cubicBezTo>
                  <a:pt x="11968799" y="1542640"/>
                  <a:pt x="12041500" y="3696807"/>
                  <a:pt x="11887200" y="5345350"/>
                </a:cubicBezTo>
                <a:cubicBezTo>
                  <a:pt x="11933963" y="6034414"/>
                  <a:pt x="11377050" y="6425151"/>
                  <a:pt x="10818104" y="6414446"/>
                </a:cubicBezTo>
                <a:cubicBezTo>
                  <a:pt x="9273001" y="6458666"/>
                  <a:pt x="5913101" y="6385064"/>
                  <a:pt x="1069096" y="6414446"/>
                </a:cubicBezTo>
                <a:cubicBezTo>
                  <a:pt x="475401" y="6401959"/>
                  <a:pt x="-69909" y="5919638"/>
                  <a:pt x="0" y="5345350"/>
                </a:cubicBezTo>
                <a:cubicBezTo>
                  <a:pt x="-159954" y="3610433"/>
                  <a:pt x="22140" y="2206617"/>
                  <a:pt x="0" y="106909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6DA287F-80C3-BFDD-2792-4403BD97486B}"/>
              </a:ext>
            </a:extLst>
          </p:cNvPr>
          <p:cNvSpPr txBox="1"/>
          <p:nvPr/>
        </p:nvSpPr>
        <p:spPr>
          <a:xfrm>
            <a:off x="980939" y="398065"/>
            <a:ext cx="10530567" cy="18158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2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Rô-bốt khảo sát 100 bạn khối 5 tham gia các môn thể thao thì thấy có 43 bạn tham gia môn Bơi, 31 bạn tham gia môn Cờ vua, 26 bạn tham gia môn Cầu lông. Rô-bốt tính tỉ số của số bạn tham gia ở mỗi môn và số bạn được khảo sát rồi ghi kết quả vào bảng sau: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B060C2-D07E-EE7B-FE2D-CB020AF826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4860" y="2324780"/>
            <a:ext cx="9696450" cy="1685925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62F1A0B-7227-18E4-3C58-F45CBF9DA5A3}"/>
              </a:ext>
            </a:extLst>
          </p:cNvPr>
          <p:cNvSpPr/>
          <p:nvPr/>
        </p:nvSpPr>
        <p:spPr>
          <a:xfrm>
            <a:off x="1262743" y="4332514"/>
            <a:ext cx="9786257" cy="156754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Tỉ số phần trăm của số bạn tham gia môn Bơi và số bạn được khảo sát là 43%. Tỉ số này cho biết: Cứ 100 bạn được khảo sát thì có 43 bạn tham gia môn Bơi.</a:t>
            </a:r>
          </a:p>
        </p:txBody>
      </p:sp>
    </p:spTree>
    <p:extLst>
      <p:ext uri="{BB962C8B-B14F-4D97-AF65-F5344CB8AC3E}">
        <p14:creationId xmlns:p14="http://schemas.microsoft.com/office/powerpoint/2010/main" val="3415035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0" r="42636"/>
          <a:stretch/>
        </p:blipFill>
        <p:spPr>
          <a:xfrm>
            <a:off x="-13447" y="-81008"/>
            <a:ext cx="12236824" cy="6939007"/>
          </a:xfrm>
          <a:prstGeom prst="rect">
            <a:avLst/>
          </a:prstGeom>
        </p:spPr>
      </p:pic>
      <p:sp>
        <p:nvSpPr>
          <p:cNvPr id="5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182880" y="245661"/>
            <a:ext cx="11887200" cy="6414446"/>
          </a:xfrm>
          <a:custGeom>
            <a:avLst/>
            <a:gdLst>
              <a:gd name="connsiteX0" fmla="*/ 0 w 11887200"/>
              <a:gd name="connsiteY0" fmla="*/ 1069096 h 6414446"/>
              <a:gd name="connsiteX1" fmla="*/ 1069096 w 11887200"/>
              <a:gd name="connsiteY1" fmla="*/ 0 h 6414446"/>
              <a:gd name="connsiteX2" fmla="*/ 10818104 w 11887200"/>
              <a:gd name="connsiteY2" fmla="*/ 0 h 6414446"/>
              <a:gd name="connsiteX3" fmla="*/ 11887200 w 11887200"/>
              <a:gd name="connsiteY3" fmla="*/ 1069096 h 6414446"/>
              <a:gd name="connsiteX4" fmla="*/ 11887200 w 11887200"/>
              <a:gd name="connsiteY4" fmla="*/ 5345350 h 6414446"/>
              <a:gd name="connsiteX5" fmla="*/ 10818104 w 11887200"/>
              <a:gd name="connsiteY5" fmla="*/ 6414446 h 6414446"/>
              <a:gd name="connsiteX6" fmla="*/ 1069096 w 11887200"/>
              <a:gd name="connsiteY6" fmla="*/ 6414446 h 6414446"/>
              <a:gd name="connsiteX7" fmla="*/ 0 w 11887200"/>
              <a:gd name="connsiteY7" fmla="*/ 5345350 h 6414446"/>
              <a:gd name="connsiteX8" fmla="*/ 0 w 11887200"/>
              <a:gd name="connsiteY8" fmla="*/ 1069096 h 641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87200" h="6414446" fill="none" extrusionOk="0">
                <a:moveTo>
                  <a:pt x="0" y="1069096"/>
                </a:moveTo>
                <a:cubicBezTo>
                  <a:pt x="-19542" y="479866"/>
                  <a:pt x="461855" y="95376"/>
                  <a:pt x="1069096" y="0"/>
                </a:cubicBezTo>
                <a:cubicBezTo>
                  <a:pt x="5510797" y="77600"/>
                  <a:pt x="8123623" y="-27269"/>
                  <a:pt x="10818104" y="0"/>
                </a:cubicBezTo>
                <a:cubicBezTo>
                  <a:pt x="11479179" y="-93171"/>
                  <a:pt x="11996784" y="510911"/>
                  <a:pt x="11887200" y="1069096"/>
                </a:cubicBezTo>
                <a:cubicBezTo>
                  <a:pt x="11996200" y="2536417"/>
                  <a:pt x="11808991" y="4353943"/>
                  <a:pt x="11887200" y="5345350"/>
                </a:cubicBezTo>
                <a:cubicBezTo>
                  <a:pt x="11875335" y="5931154"/>
                  <a:pt x="11339664" y="6444826"/>
                  <a:pt x="10818104" y="6414446"/>
                </a:cubicBezTo>
                <a:cubicBezTo>
                  <a:pt x="8873420" y="6463623"/>
                  <a:pt x="2488092" y="6291744"/>
                  <a:pt x="1069096" y="6414446"/>
                </a:cubicBezTo>
                <a:cubicBezTo>
                  <a:pt x="471191" y="6471737"/>
                  <a:pt x="-69188" y="5995367"/>
                  <a:pt x="0" y="5345350"/>
                </a:cubicBezTo>
                <a:cubicBezTo>
                  <a:pt x="47022" y="3923570"/>
                  <a:pt x="104569" y="2292304"/>
                  <a:pt x="0" y="1069096"/>
                </a:cubicBezTo>
                <a:close/>
              </a:path>
              <a:path w="11887200" h="6414446" stroke="0" extrusionOk="0">
                <a:moveTo>
                  <a:pt x="0" y="1069096"/>
                </a:moveTo>
                <a:cubicBezTo>
                  <a:pt x="32307" y="474958"/>
                  <a:pt x="522525" y="-2928"/>
                  <a:pt x="1069096" y="0"/>
                </a:cubicBezTo>
                <a:cubicBezTo>
                  <a:pt x="2822259" y="-129276"/>
                  <a:pt x="9649824" y="-77778"/>
                  <a:pt x="10818104" y="0"/>
                </a:cubicBezTo>
                <a:cubicBezTo>
                  <a:pt x="11390846" y="-56436"/>
                  <a:pt x="11871470" y="569352"/>
                  <a:pt x="11887200" y="1069096"/>
                </a:cubicBezTo>
                <a:cubicBezTo>
                  <a:pt x="11968799" y="1542640"/>
                  <a:pt x="12041500" y="3696807"/>
                  <a:pt x="11887200" y="5345350"/>
                </a:cubicBezTo>
                <a:cubicBezTo>
                  <a:pt x="11933963" y="6034414"/>
                  <a:pt x="11377050" y="6425151"/>
                  <a:pt x="10818104" y="6414446"/>
                </a:cubicBezTo>
                <a:cubicBezTo>
                  <a:pt x="9273001" y="6458666"/>
                  <a:pt x="5913101" y="6385064"/>
                  <a:pt x="1069096" y="6414446"/>
                </a:cubicBezTo>
                <a:cubicBezTo>
                  <a:pt x="475401" y="6401959"/>
                  <a:pt x="-69909" y="5919638"/>
                  <a:pt x="0" y="5345350"/>
                </a:cubicBezTo>
                <a:cubicBezTo>
                  <a:pt x="-159954" y="3610433"/>
                  <a:pt x="22140" y="2206617"/>
                  <a:pt x="0" y="106909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2" name="Nhóm 15">
            <a:extLst>
              <a:ext uri="{FF2B5EF4-FFF2-40B4-BE49-F238E27FC236}">
                <a16:creationId xmlns:a16="http://schemas.microsoft.com/office/drawing/2014/main" id="{2D7A87EB-BF57-BA1E-A06C-58D31E562DA4}"/>
              </a:ext>
            </a:extLst>
          </p:cNvPr>
          <p:cNvGrpSpPr/>
          <p:nvPr/>
        </p:nvGrpSpPr>
        <p:grpSpPr>
          <a:xfrm>
            <a:off x="364807" y="187668"/>
            <a:ext cx="793415" cy="784830"/>
            <a:chOff x="678426" y="514924"/>
            <a:chExt cx="793415" cy="784830"/>
          </a:xfrm>
        </p:grpSpPr>
        <p:sp>
          <p:nvSpPr>
            <p:cNvPr id="4" name="Oval 22">
              <a:extLst>
                <a:ext uri="{FF2B5EF4-FFF2-40B4-BE49-F238E27FC236}">
                  <a16:creationId xmlns:a16="http://schemas.microsoft.com/office/drawing/2014/main" id="{6CE60D88-8228-B7E0-A015-15FDCD6D1F92}"/>
                </a:ext>
              </a:extLst>
            </p:cNvPr>
            <p:cNvSpPr/>
            <p:nvPr/>
          </p:nvSpPr>
          <p:spPr>
            <a:xfrm>
              <a:off x="678426" y="556819"/>
              <a:ext cx="793415" cy="701040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" name="TextBox 23">
              <a:extLst>
                <a:ext uri="{FF2B5EF4-FFF2-40B4-BE49-F238E27FC236}">
                  <a16:creationId xmlns:a16="http://schemas.microsoft.com/office/drawing/2014/main" id="{8E31F712-B9EB-A859-BC68-F402EE082082}"/>
                </a:ext>
              </a:extLst>
            </p:cNvPr>
            <p:cNvSpPr txBox="1"/>
            <p:nvPr/>
          </p:nvSpPr>
          <p:spPr>
            <a:xfrm>
              <a:off x="747667" y="514924"/>
              <a:ext cx="626380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Cookies" panose="02040603050506020204" pitchFamily="18" charset="0"/>
                  <a:ea typeface="+mn-ea"/>
                  <a:cs typeface="+mn-cs"/>
                </a:rPr>
                <a:t>1</a:t>
              </a:r>
              <a:endParaRPr kumimoji="0" lang="vi-VN" sz="4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CD56B9F4-77E9-9D8E-9AB6-FD3726B5DDE5}"/>
              </a:ext>
            </a:extLst>
          </p:cNvPr>
          <p:cNvSpPr txBox="1"/>
          <p:nvPr/>
        </p:nvSpPr>
        <p:spPr>
          <a:xfrm>
            <a:off x="1024738" y="281654"/>
            <a:ext cx="10530567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Hoàn thành bảng bên (theo mẫu).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BEE54D20-132D-6176-4CB3-12BCE18F3BF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7592361"/>
                  </p:ext>
                </p:extLst>
              </p:nvPr>
            </p:nvGraphicFramePr>
            <p:xfrm>
              <a:off x="653143" y="1132112"/>
              <a:ext cx="10820398" cy="558109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3191148">
                      <a:extLst>
                        <a:ext uri="{9D8B030D-6E8A-4147-A177-3AD203B41FA5}">
                          <a16:colId xmlns:a16="http://schemas.microsoft.com/office/drawing/2014/main" val="1417530557"/>
                        </a:ext>
                      </a:extLst>
                    </a:gridCol>
                    <a:gridCol w="3150729">
                      <a:extLst>
                        <a:ext uri="{9D8B030D-6E8A-4147-A177-3AD203B41FA5}">
                          <a16:colId xmlns:a16="http://schemas.microsoft.com/office/drawing/2014/main" val="2579148180"/>
                        </a:ext>
                      </a:extLst>
                    </a:gridCol>
                    <a:gridCol w="4478521">
                      <a:extLst>
                        <a:ext uri="{9D8B030D-6E8A-4147-A177-3AD203B41FA5}">
                          <a16:colId xmlns:a16="http://schemas.microsoft.com/office/drawing/2014/main" val="3850956312"/>
                        </a:ext>
                      </a:extLst>
                    </a:gridCol>
                  </a:tblGrid>
                  <a:tr h="1175659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600" dirty="0" err="1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Số</a:t>
                          </a:r>
                          <a:r>
                            <a:rPr lang="en-US" sz="3600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en-US" sz="3600" dirty="0" err="1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thứ</a:t>
                          </a:r>
                          <a:r>
                            <a:rPr lang="en-US" sz="3600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en-US" sz="3600" dirty="0" err="1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nhất</a:t>
                          </a:r>
                          <a:endParaRPr lang="en-US" sz="3600" dirty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600" dirty="0" err="1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Số</a:t>
                          </a:r>
                          <a:r>
                            <a:rPr lang="en-US" sz="3600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en-US" sz="3600" dirty="0" err="1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thứ</a:t>
                          </a:r>
                          <a:r>
                            <a:rPr lang="en-US" sz="3600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2</a:t>
                          </a:r>
                          <a:endParaRPr lang="en-US" sz="3600" dirty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60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Tỉ số của số thứ nhất và số thứ hai</a:t>
                          </a:r>
                          <a:endParaRPr lang="en-US" sz="360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919737825"/>
                      </a:ext>
                    </a:extLst>
                  </a:tr>
                  <a:tr h="1138702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60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3</a:t>
                          </a:r>
                          <a:endParaRPr lang="en-US" sz="360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600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11</a:t>
                          </a:r>
                          <a:endParaRPr lang="en-US" sz="3600" dirty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3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3600" dirty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58156637"/>
                      </a:ext>
                    </a:extLst>
                  </a:tr>
                  <a:tr h="86411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60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13</a:t>
                          </a:r>
                          <a:endParaRPr lang="en-US" sz="360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600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17</a:t>
                          </a:r>
                          <a:endParaRPr lang="en-US" sz="3600" dirty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600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a:t>?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94889766"/>
                      </a:ext>
                    </a:extLst>
                  </a:tr>
                  <a:tr h="945293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60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17</a:t>
                          </a:r>
                          <a:endParaRPr lang="en-US" sz="360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600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13</a:t>
                          </a:r>
                          <a:endParaRPr lang="en-US" sz="3600" dirty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600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a:t>?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12416369"/>
                      </a:ext>
                    </a:extLst>
                  </a:tr>
                  <a:tr h="1222419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60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m</a:t>
                          </a:r>
                          <a:endParaRPr lang="en-US" sz="360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60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N (khác 0)</a:t>
                          </a:r>
                          <a:endParaRPr lang="en-US" sz="360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600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a:t>?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5864497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BEE54D20-132D-6176-4CB3-12BCE18F3BF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7592361"/>
                  </p:ext>
                </p:extLst>
              </p:nvPr>
            </p:nvGraphicFramePr>
            <p:xfrm>
              <a:off x="653143" y="1132112"/>
              <a:ext cx="10820398" cy="5520514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3191148">
                      <a:extLst>
                        <a:ext uri="{9D8B030D-6E8A-4147-A177-3AD203B41FA5}">
                          <a16:colId xmlns:a16="http://schemas.microsoft.com/office/drawing/2014/main" val="1417530557"/>
                        </a:ext>
                      </a:extLst>
                    </a:gridCol>
                    <a:gridCol w="3150729">
                      <a:extLst>
                        <a:ext uri="{9D8B030D-6E8A-4147-A177-3AD203B41FA5}">
                          <a16:colId xmlns:a16="http://schemas.microsoft.com/office/drawing/2014/main" val="2579148180"/>
                        </a:ext>
                      </a:extLst>
                    </a:gridCol>
                    <a:gridCol w="4478521">
                      <a:extLst>
                        <a:ext uri="{9D8B030D-6E8A-4147-A177-3AD203B41FA5}">
                          <a16:colId xmlns:a16="http://schemas.microsoft.com/office/drawing/2014/main" val="3850956312"/>
                        </a:ext>
                      </a:extLst>
                    </a:gridCol>
                  </a:tblGrid>
                  <a:tr h="1256157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600" dirty="0" err="1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Số</a:t>
                          </a:r>
                          <a:r>
                            <a:rPr lang="en-US" sz="3600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en-US" sz="3600" dirty="0" err="1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thứ</a:t>
                          </a:r>
                          <a:r>
                            <a:rPr lang="en-US" sz="3600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en-US" sz="3600" dirty="0" err="1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nhất</a:t>
                          </a:r>
                          <a:endParaRPr lang="en-US" sz="3600" dirty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600" dirty="0" err="1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Số</a:t>
                          </a:r>
                          <a:r>
                            <a:rPr lang="en-US" sz="3600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en-US" sz="3600" dirty="0" err="1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thứ</a:t>
                          </a:r>
                          <a:r>
                            <a:rPr lang="en-US" sz="3600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2</a:t>
                          </a:r>
                          <a:endParaRPr lang="en-US" sz="3600" dirty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60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Tỉ số của số thứ nhất và số thứ hai</a:t>
                          </a:r>
                          <a:endParaRPr lang="en-US" sz="360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919737825"/>
                      </a:ext>
                    </a:extLst>
                  </a:tr>
                  <a:tr h="1232535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60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3</a:t>
                          </a:r>
                          <a:endParaRPr lang="en-US" sz="360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600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11</a:t>
                          </a:r>
                          <a:endParaRPr lang="en-US" sz="3600" dirty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41769" t="-108374" r="-272" b="-24630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58156637"/>
                      </a:ext>
                    </a:extLst>
                  </a:tr>
                  <a:tr h="86411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60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13</a:t>
                          </a:r>
                          <a:endParaRPr lang="en-US" sz="360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600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17</a:t>
                          </a:r>
                          <a:endParaRPr lang="en-US" sz="3600" dirty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600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a:t>?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94889766"/>
                      </a:ext>
                    </a:extLst>
                  </a:tr>
                  <a:tr h="945293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60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17</a:t>
                          </a:r>
                          <a:endParaRPr lang="en-US" sz="360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600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13</a:t>
                          </a:r>
                          <a:endParaRPr lang="en-US" sz="3600" dirty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600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a:t>?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12416369"/>
                      </a:ext>
                    </a:extLst>
                  </a:tr>
                  <a:tr h="1222419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60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m</a:t>
                          </a:r>
                          <a:endParaRPr lang="en-US" sz="360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60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N (khác 0)</a:t>
                          </a:r>
                          <a:endParaRPr lang="en-US" sz="360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600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a:t>?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5864497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AC1A9C8D-B048-C035-620A-16CBE4E728B8}"/>
                  </a:ext>
                </a:extLst>
              </p:cNvPr>
              <p:cNvSpPr/>
              <p:nvPr/>
            </p:nvSpPr>
            <p:spPr>
              <a:xfrm>
                <a:off x="8632372" y="3788228"/>
                <a:ext cx="1153886" cy="55517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𝟏𝟑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𝟏𝟕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AC1A9C8D-B048-C035-620A-16CBE4E728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2372" y="3788228"/>
                <a:ext cx="1153886" cy="555172"/>
              </a:xfrm>
              <a:prstGeom prst="rect">
                <a:avLst/>
              </a:prstGeom>
              <a:blipFill>
                <a:blip r:embed="rId4"/>
                <a:stretch>
                  <a:fillRect t="-3261" b="-1087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06C2A0A-2AF5-3A17-F7CB-E1B393272B10}"/>
                  </a:ext>
                </a:extLst>
              </p:cNvPr>
              <p:cNvSpPr/>
              <p:nvPr/>
            </p:nvSpPr>
            <p:spPr>
              <a:xfrm>
                <a:off x="8654143" y="4648199"/>
                <a:ext cx="1153886" cy="55517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𝟏𝟕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𝟏𝟑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06C2A0A-2AF5-3A17-F7CB-E1B393272B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4143" y="4648199"/>
                <a:ext cx="1153886" cy="555172"/>
              </a:xfrm>
              <a:prstGeom prst="rect">
                <a:avLst/>
              </a:prstGeom>
              <a:blipFill>
                <a:blip r:embed="rId5"/>
                <a:stretch>
                  <a:fillRect t="-4348" b="-1195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BF5C81FA-3984-C509-9243-26DF309D14BD}"/>
                  </a:ext>
                </a:extLst>
              </p:cNvPr>
              <p:cNvSpPr/>
              <p:nvPr/>
            </p:nvSpPr>
            <p:spPr>
              <a:xfrm>
                <a:off x="8665028" y="5584371"/>
                <a:ext cx="1153886" cy="55517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BF5C81FA-3984-C509-9243-26DF309D14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5028" y="5584371"/>
                <a:ext cx="1153886" cy="555172"/>
              </a:xfrm>
              <a:prstGeom prst="rect">
                <a:avLst/>
              </a:prstGeom>
              <a:blipFill>
                <a:blip r:embed="rId6"/>
                <a:stretch>
                  <a:fillRect b="-769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0448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0" r="42636"/>
          <a:stretch/>
        </p:blipFill>
        <p:spPr>
          <a:xfrm>
            <a:off x="-13447" y="-81008"/>
            <a:ext cx="12236824" cy="6939007"/>
          </a:xfrm>
          <a:prstGeom prst="rect">
            <a:avLst/>
          </a:prstGeom>
        </p:spPr>
      </p:pic>
      <p:sp>
        <p:nvSpPr>
          <p:cNvPr id="5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182880" y="245661"/>
            <a:ext cx="11887200" cy="6414446"/>
          </a:xfrm>
          <a:custGeom>
            <a:avLst/>
            <a:gdLst>
              <a:gd name="connsiteX0" fmla="*/ 0 w 11887200"/>
              <a:gd name="connsiteY0" fmla="*/ 1069096 h 6414446"/>
              <a:gd name="connsiteX1" fmla="*/ 1069096 w 11887200"/>
              <a:gd name="connsiteY1" fmla="*/ 0 h 6414446"/>
              <a:gd name="connsiteX2" fmla="*/ 10818104 w 11887200"/>
              <a:gd name="connsiteY2" fmla="*/ 0 h 6414446"/>
              <a:gd name="connsiteX3" fmla="*/ 11887200 w 11887200"/>
              <a:gd name="connsiteY3" fmla="*/ 1069096 h 6414446"/>
              <a:gd name="connsiteX4" fmla="*/ 11887200 w 11887200"/>
              <a:gd name="connsiteY4" fmla="*/ 5345350 h 6414446"/>
              <a:gd name="connsiteX5" fmla="*/ 10818104 w 11887200"/>
              <a:gd name="connsiteY5" fmla="*/ 6414446 h 6414446"/>
              <a:gd name="connsiteX6" fmla="*/ 1069096 w 11887200"/>
              <a:gd name="connsiteY6" fmla="*/ 6414446 h 6414446"/>
              <a:gd name="connsiteX7" fmla="*/ 0 w 11887200"/>
              <a:gd name="connsiteY7" fmla="*/ 5345350 h 6414446"/>
              <a:gd name="connsiteX8" fmla="*/ 0 w 11887200"/>
              <a:gd name="connsiteY8" fmla="*/ 1069096 h 641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87200" h="6414446" fill="none" extrusionOk="0">
                <a:moveTo>
                  <a:pt x="0" y="1069096"/>
                </a:moveTo>
                <a:cubicBezTo>
                  <a:pt x="-19542" y="479866"/>
                  <a:pt x="461855" y="95376"/>
                  <a:pt x="1069096" y="0"/>
                </a:cubicBezTo>
                <a:cubicBezTo>
                  <a:pt x="5510797" y="77600"/>
                  <a:pt x="8123623" y="-27269"/>
                  <a:pt x="10818104" y="0"/>
                </a:cubicBezTo>
                <a:cubicBezTo>
                  <a:pt x="11479179" y="-93171"/>
                  <a:pt x="11996784" y="510911"/>
                  <a:pt x="11887200" y="1069096"/>
                </a:cubicBezTo>
                <a:cubicBezTo>
                  <a:pt x="11996200" y="2536417"/>
                  <a:pt x="11808991" y="4353943"/>
                  <a:pt x="11887200" y="5345350"/>
                </a:cubicBezTo>
                <a:cubicBezTo>
                  <a:pt x="11875335" y="5931154"/>
                  <a:pt x="11339664" y="6444826"/>
                  <a:pt x="10818104" y="6414446"/>
                </a:cubicBezTo>
                <a:cubicBezTo>
                  <a:pt x="8873420" y="6463623"/>
                  <a:pt x="2488092" y="6291744"/>
                  <a:pt x="1069096" y="6414446"/>
                </a:cubicBezTo>
                <a:cubicBezTo>
                  <a:pt x="471191" y="6471737"/>
                  <a:pt x="-69188" y="5995367"/>
                  <a:pt x="0" y="5345350"/>
                </a:cubicBezTo>
                <a:cubicBezTo>
                  <a:pt x="47022" y="3923570"/>
                  <a:pt x="104569" y="2292304"/>
                  <a:pt x="0" y="1069096"/>
                </a:cubicBezTo>
                <a:close/>
              </a:path>
              <a:path w="11887200" h="6414446" stroke="0" extrusionOk="0">
                <a:moveTo>
                  <a:pt x="0" y="1069096"/>
                </a:moveTo>
                <a:cubicBezTo>
                  <a:pt x="32307" y="474958"/>
                  <a:pt x="522525" y="-2928"/>
                  <a:pt x="1069096" y="0"/>
                </a:cubicBezTo>
                <a:cubicBezTo>
                  <a:pt x="2822259" y="-129276"/>
                  <a:pt x="9649824" y="-77778"/>
                  <a:pt x="10818104" y="0"/>
                </a:cubicBezTo>
                <a:cubicBezTo>
                  <a:pt x="11390846" y="-56436"/>
                  <a:pt x="11871470" y="569352"/>
                  <a:pt x="11887200" y="1069096"/>
                </a:cubicBezTo>
                <a:cubicBezTo>
                  <a:pt x="11968799" y="1542640"/>
                  <a:pt x="12041500" y="3696807"/>
                  <a:pt x="11887200" y="5345350"/>
                </a:cubicBezTo>
                <a:cubicBezTo>
                  <a:pt x="11933963" y="6034414"/>
                  <a:pt x="11377050" y="6425151"/>
                  <a:pt x="10818104" y="6414446"/>
                </a:cubicBezTo>
                <a:cubicBezTo>
                  <a:pt x="9273001" y="6458666"/>
                  <a:pt x="5913101" y="6385064"/>
                  <a:pt x="1069096" y="6414446"/>
                </a:cubicBezTo>
                <a:cubicBezTo>
                  <a:pt x="475401" y="6401959"/>
                  <a:pt x="-69909" y="5919638"/>
                  <a:pt x="0" y="5345350"/>
                </a:cubicBezTo>
                <a:cubicBezTo>
                  <a:pt x="-159954" y="3610433"/>
                  <a:pt x="22140" y="2206617"/>
                  <a:pt x="0" y="106909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8" name="Nhóm 15">
            <a:extLst>
              <a:ext uri="{FF2B5EF4-FFF2-40B4-BE49-F238E27FC236}">
                <a16:creationId xmlns:a16="http://schemas.microsoft.com/office/drawing/2014/main" id="{A81E65BE-4709-FC37-0582-F2FEEBB26CFE}"/>
              </a:ext>
            </a:extLst>
          </p:cNvPr>
          <p:cNvGrpSpPr/>
          <p:nvPr/>
        </p:nvGrpSpPr>
        <p:grpSpPr>
          <a:xfrm>
            <a:off x="968472" y="454465"/>
            <a:ext cx="793415" cy="784830"/>
            <a:chOff x="678426" y="514924"/>
            <a:chExt cx="793415" cy="784830"/>
          </a:xfrm>
        </p:grpSpPr>
        <p:sp>
          <p:nvSpPr>
            <p:cNvPr id="32" name="Oval 22">
              <a:extLst>
                <a:ext uri="{FF2B5EF4-FFF2-40B4-BE49-F238E27FC236}">
                  <a16:creationId xmlns:a16="http://schemas.microsoft.com/office/drawing/2014/main" id="{AF42425C-4672-C025-68E9-7A010A11681C}"/>
                </a:ext>
              </a:extLst>
            </p:cNvPr>
            <p:cNvSpPr/>
            <p:nvPr/>
          </p:nvSpPr>
          <p:spPr>
            <a:xfrm>
              <a:off x="678426" y="556819"/>
              <a:ext cx="793415" cy="701040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3" name="TextBox 23">
              <a:extLst>
                <a:ext uri="{FF2B5EF4-FFF2-40B4-BE49-F238E27FC236}">
                  <a16:creationId xmlns:a16="http://schemas.microsoft.com/office/drawing/2014/main" id="{7A9D16A1-37C5-02F0-0795-99F6F859EEE4}"/>
                </a:ext>
              </a:extLst>
            </p:cNvPr>
            <p:cNvSpPr txBox="1"/>
            <p:nvPr/>
          </p:nvSpPr>
          <p:spPr>
            <a:xfrm>
              <a:off x="747667" y="514924"/>
              <a:ext cx="626380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2</a:t>
              </a:r>
              <a:endParaRPr kumimoji="0" lang="vi-VN" sz="4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26DA287F-80C3-BFDD-2792-4403BD97486B}"/>
              </a:ext>
            </a:extLst>
          </p:cNvPr>
          <p:cNvSpPr txBox="1"/>
          <p:nvPr/>
        </p:nvSpPr>
        <p:spPr>
          <a:xfrm>
            <a:off x="1862681" y="453148"/>
            <a:ext cx="10530567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A002DFB-5A4E-D653-4E06-89FE25196A2F}"/>
              </a:ext>
            </a:extLst>
          </p:cNvPr>
          <p:cNvSpPr txBox="1"/>
          <p:nvPr/>
        </p:nvSpPr>
        <p:spPr>
          <a:xfrm>
            <a:off x="315686" y="1469571"/>
            <a:ext cx="115170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Một trường tiểu học có 23 bạn nữ và 17 bạn nam tham gia cuộc thi “Trạng nguyên nhí”.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C4483D2-A7E7-C1AC-D0FB-CBEFFA8B1F0B}"/>
                  </a:ext>
                </a:extLst>
              </p:cNvPr>
              <p:cNvSpPr txBox="1"/>
              <p:nvPr/>
            </p:nvSpPr>
            <p:spPr>
              <a:xfrm>
                <a:off x="500743" y="2601685"/>
                <a:ext cx="10493829" cy="31942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a)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Tỉ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bạn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nữ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và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bạn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nam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?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?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b)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Tỉ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bạn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nam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và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bạn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nữ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?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?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c)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Tỉ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bạn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nữ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và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tổng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bạn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tham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gia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?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?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C4483D2-A7E7-C1AC-D0FB-CBEFFA8B1F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743" y="2601685"/>
                <a:ext cx="10493829" cy="3194208"/>
              </a:xfrm>
              <a:prstGeom prst="rect">
                <a:avLst/>
              </a:prstGeom>
              <a:blipFill>
                <a:blip r:embed="rId3"/>
                <a:stretch>
                  <a:fillRect l="-1452" b="-17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11A1EFDA-5461-AE8E-4B0F-489A34387B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73091" y="2525486"/>
            <a:ext cx="2037884" cy="251936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F33CDBAF-292F-1086-DAA3-7E9445BC9DC3}"/>
                  </a:ext>
                </a:extLst>
              </p:cNvPr>
              <p:cNvSpPr/>
              <p:nvPr/>
            </p:nvSpPr>
            <p:spPr>
              <a:xfrm>
                <a:off x="7271658" y="2971799"/>
                <a:ext cx="1153886" cy="69668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𝟐𝟑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𝟏𝟕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F33CDBAF-292F-1086-DAA3-7E9445BC9D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1658" y="2971799"/>
                <a:ext cx="1153886" cy="6966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475DCC9A-C529-7B0C-931D-FC32BFC31F6B}"/>
                  </a:ext>
                </a:extLst>
              </p:cNvPr>
              <p:cNvSpPr/>
              <p:nvPr/>
            </p:nvSpPr>
            <p:spPr>
              <a:xfrm>
                <a:off x="7358743" y="3940628"/>
                <a:ext cx="1153886" cy="69668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𝟏𝟕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𝟐𝟑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475DCC9A-C529-7B0C-931D-FC32BFC31F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8743" y="3940628"/>
                <a:ext cx="1153886" cy="6966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FAF0CCFB-0FB8-E6AC-11B0-FDD2B073ED3C}"/>
                  </a:ext>
                </a:extLst>
              </p:cNvPr>
              <p:cNvSpPr/>
              <p:nvPr/>
            </p:nvSpPr>
            <p:spPr>
              <a:xfrm>
                <a:off x="8948057" y="5018313"/>
                <a:ext cx="1153886" cy="69668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𝟐𝟑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𝟒𝟎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FAF0CCFB-0FB8-E6AC-11B0-FDD2B073ED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8057" y="5018313"/>
                <a:ext cx="1153886" cy="69668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3463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2" grpId="0"/>
      <p:bldP spid="4" grpId="0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0" r="42636"/>
          <a:stretch/>
        </p:blipFill>
        <p:spPr>
          <a:xfrm>
            <a:off x="-13447" y="-81008"/>
            <a:ext cx="12236824" cy="6939007"/>
          </a:xfrm>
          <a:prstGeom prst="rect">
            <a:avLst/>
          </a:prstGeom>
        </p:spPr>
      </p:pic>
      <p:sp>
        <p:nvSpPr>
          <p:cNvPr id="5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182880" y="245661"/>
            <a:ext cx="11887200" cy="6414446"/>
          </a:xfrm>
          <a:custGeom>
            <a:avLst/>
            <a:gdLst>
              <a:gd name="connsiteX0" fmla="*/ 0 w 11887200"/>
              <a:gd name="connsiteY0" fmla="*/ 1069096 h 6414446"/>
              <a:gd name="connsiteX1" fmla="*/ 1069096 w 11887200"/>
              <a:gd name="connsiteY1" fmla="*/ 0 h 6414446"/>
              <a:gd name="connsiteX2" fmla="*/ 10818104 w 11887200"/>
              <a:gd name="connsiteY2" fmla="*/ 0 h 6414446"/>
              <a:gd name="connsiteX3" fmla="*/ 11887200 w 11887200"/>
              <a:gd name="connsiteY3" fmla="*/ 1069096 h 6414446"/>
              <a:gd name="connsiteX4" fmla="*/ 11887200 w 11887200"/>
              <a:gd name="connsiteY4" fmla="*/ 5345350 h 6414446"/>
              <a:gd name="connsiteX5" fmla="*/ 10818104 w 11887200"/>
              <a:gd name="connsiteY5" fmla="*/ 6414446 h 6414446"/>
              <a:gd name="connsiteX6" fmla="*/ 1069096 w 11887200"/>
              <a:gd name="connsiteY6" fmla="*/ 6414446 h 6414446"/>
              <a:gd name="connsiteX7" fmla="*/ 0 w 11887200"/>
              <a:gd name="connsiteY7" fmla="*/ 5345350 h 6414446"/>
              <a:gd name="connsiteX8" fmla="*/ 0 w 11887200"/>
              <a:gd name="connsiteY8" fmla="*/ 1069096 h 641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87200" h="6414446" fill="none" extrusionOk="0">
                <a:moveTo>
                  <a:pt x="0" y="1069096"/>
                </a:moveTo>
                <a:cubicBezTo>
                  <a:pt x="-19542" y="479866"/>
                  <a:pt x="461855" y="95376"/>
                  <a:pt x="1069096" y="0"/>
                </a:cubicBezTo>
                <a:cubicBezTo>
                  <a:pt x="5510797" y="77600"/>
                  <a:pt x="8123623" y="-27269"/>
                  <a:pt x="10818104" y="0"/>
                </a:cubicBezTo>
                <a:cubicBezTo>
                  <a:pt x="11479179" y="-93171"/>
                  <a:pt x="11996784" y="510911"/>
                  <a:pt x="11887200" y="1069096"/>
                </a:cubicBezTo>
                <a:cubicBezTo>
                  <a:pt x="11996200" y="2536417"/>
                  <a:pt x="11808991" y="4353943"/>
                  <a:pt x="11887200" y="5345350"/>
                </a:cubicBezTo>
                <a:cubicBezTo>
                  <a:pt x="11875335" y="5931154"/>
                  <a:pt x="11339664" y="6444826"/>
                  <a:pt x="10818104" y="6414446"/>
                </a:cubicBezTo>
                <a:cubicBezTo>
                  <a:pt x="8873420" y="6463623"/>
                  <a:pt x="2488092" y="6291744"/>
                  <a:pt x="1069096" y="6414446"/>
                </a:cubicBezTo>
                <a:cubicBezTo>
                  <a:pt x="471191" y="6471737"/>
                  <a:pt x="-69188" y="5995367"/>
                  <a:pt x="0" y="5345350"/>
                </a:cubicBezTo>
                <a:cubicBezTo>
                  <a:pt x="47022" y="3923570"/>
                  <a:pt x="104569" y="2292304"/>
                  <a:pt x="0" y="1069096"/>
                </a:cubicBezTo>
                <a:close/>
              </a:path>
              <a:path w="11887200" h="6414446" stroke="0" extrusionOk="0">
                <a:moveTo>
                  <a:pt x="0" y="1069096"/>
                </a:moveTo>
                <a:cubicBezTo>
                  <a:pt x="32307" y="474958"/>
                  <a:pt x="522525" y="-2928"/>
                  <a:pt x="1069096" y="0"/>
                </a:cubicBezTo>
                <a:cubicBezTo>
                  <a:pt x="2822259" y="-129276"/>
                  <a:pt x="9649824" y="-77778"/>
                  <a:pt x="10818104" y="0"/>
                </a:cubicBezTo>
                <a:cubicBezTo>
                  <a:pt x="11390846" y="-56436"/>
                  <a:pt x="11871470" y="569352"/>
                  <a:pt x="11887200" y="1069096"/>
                </a:cubicBezTo>
                <a:cubicBezTo>
                  <a:pt x="11968799" y="1542640"/>
                  <a:pt x="12041500" y="3696807"/>
                  <a:pt x="11887200" y="5345350"/>
                </a:cubicBezTo>
                <a:cubicBezTo>
                  <a:pt x="11933963" y="6034414"/>
                  <a:pt x="11377050" y="6425151"/>
                  <a:pt x="10818104" y="6414446"/>
                </a:cubicBezTo>
                <a:cubicBezTo>
                  <a:pt x="9273001" y="6458666"/>
                  <a:pt x="5913101" y="6385064"/>
                  <a:pt x="1069096" y="6414446"/>
                </a:cubicBezTo>
                <a:cubicBezTo>
                  <a:pt x="475401" y="6401959"/>
                  <a:pt x="-69909" y="5919638"/>
                  <a:pt x="0" y="5345350"/>
                </a:cubicBezTo>
                <a:cubicBezTo>
                  <a:pt x="-159954" y="3610433"/>
                  <a:pt x="22140" y="2206617"/>
                  <a:pt x="0" y="106909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18" name="Nhóm 15">
            <a:extLst>
              <a:ext uri="{FF2B5EF4-FFF2-40B4-BE49-F238E27FC236}">
                <a16:creationId xmlns:a16="http://schemas.microsoft.com/office/drawing/2014/main" id="{A81E65BE-4709-FC37-0582-F2FEEBB26CFE}"/>
              </a:ext>
            </a:extLst>
          </p:cNvPr>
          <p:cNvGrpSpPr/>
          <p:nvPr/>
        </p:nvGrpSpPr>
        <p:grpSpPr>
          <a:xfrm>
            <a:off x="968472" y="454465"/>
            <a:ext cx="793415" cy="784830"/>
            <a:chOff x="678426" y="514924"/>
            <a:chExt cx="793415" cy="784830"/>
          </a:xfrm>
        </p:grpSpPr>
        <p:sp>
          <p:nvSpPr>
            <p:cNvPr id="32" name="Oval 22">
              <a:extLst>
                <a:ext uri="{FF2B5EF4-FFF2-40B4-BE49-F238E27FC236}">
                  <a16:creationId xmlns:a16="http://schemas.microsoft.com/office/drawing/2014/main" id="{AF42425C-4672-C025-68E9-7A010A11681C}"/>
                </a:ext>
              </a:extLst>
            </p:cNvPr>
            <p:cNvSpPr/>
            <p:nvPr/>
          </p:nvSpPr>
          <p:spPr>
            <a:xfrm>
              <a:off x="678426" y="556819"/>
              <a:ext cx="793415" cy="701040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33" name="TextBox 23">
              <a:extLst>
                <a:ext uri="{FF2B5EF4-FFF2-40B4-BE49-F238E27FC236}">
                  <a16:creationId xmlns:a16="http://schemas.microsoft.com/office/drawing/2014/main" id="{7A9D16A1-37C5-02F0-0795-99F6F859EEE4}"/>
                </a:ext>
              </a:extLst>
            </p:cNvPr>
            <p:cNvSpPr txBox="1"/>
            <p:nvPr/>
          </p:nvSpPr>
          <p:spPr>
            <a:xfrm>
              <a:off x="747667" y="514924"/>
              <a:ext cx="626380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3</a:t>
              </a:r>
              <a:endParaRPr kumimoji="0" lang="vi-VN" sz="4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26DA287F-80C3-BFDD-2792-4403BD97486B}"/>
              </a:ext>
            </a:extLst>
          </p:cNvPr>
          <p:cNvSpPr txBox="1"/>
          <p:nvPr/>
        </p:nvSpPr>
        <p:spPr>
          <a:xfrm>
            <a:off x="1862681" y="453148"/>
            <a:ext cx="9175433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bông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hoa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ghi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tỉ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ứng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tỉ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trăm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ghi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con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ong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ED9609B-EB6F-E970-D5D2-9F2832002D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2344" y="1994126"/>
            <a:ext cx="9523019" cy="3971245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93D9E52-75DE-5B29-8FD7-3340147DD64F}"/>
              </a:ext>
            </a:extLst>
          </p:cNvPr>
          <p:cNvCxnSpPr/>
          <p:nvPr/>
        </p:nvCxnSpPr>
        <p:spPr>
          <a:xfrm>
            <a:off x="2525486" y="3309257"/>
            <a:ext cx="3091543" cy="1034143"/>
          </a:xfrm>
          <a:prstGeom prst="straightConnector1">
            <a:avLst/>
          </a:prstGeom>
          <a:ln w="57150">
            <a:solidFill>
              <a:srgbClr val="FF006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7F6FC58-C8E9-DB31-DBF7-2A907E330AD5}"/>
              </a:ext>
            </a:extLst>
          </p:cNvPr>
          <p:cNvCxnSpPr/>
          <p:nvPr/>
        </p:nvCxnSpPr>
        <p:spPr>
          <a:xfrm>
            <a:off x="6139543" y="3222171"/>
            <a:ext cx="3091543" cy="1034143"/>
          </a:xfrm>
          <a:prstGeom prst="straightConnector1">
            <a:avLst/>
          </a:prstGeom>
          <a:ln w="57150">
            <a:solidFill>
              <a:srgbClr val="FF006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B466355-BEB7-25FB-6BAF-484C15E932B7}"/>
              </a:ext>
            </a:extLst>
          </p:cNvPr>
          <p:cNvCxnSpPr>
            <a:cxnSpLocks/>
          </p:cNvCxnSpPr>
          <p:nvPr/>
        </p:nvCxnSpPr>
        <p:spPr>
          <a:xfrm flipH="1">
            <a:off x="2852057" y="3320142"/>
            <a:ext cx="6585857" cy="892629"/>
          </a:xfrm>
          <a:prstGeom prst="straightConnector1">
            <a:avLst/>
          </a:prstGeom>
          <a:ln w="57150">
            <a:solidFill>
              <a:srgbClr val="FF006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5167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958</TotalTime>
  <Words>310</Words>
  <Application>Microsoft Office PowerPoint</Application>
  <PresentationFormat>Widescreen</PresentationFormat>
  <Paragraphs>45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7" baseType="lpstr">
      <vt:lpstr>Aptos</vt:lpstr>
      <vt:lpstr>Aptos Display</vt:lpstr>
      <vt:lpstr>Arial</vt:lpstr>
      <vt:lpstr>Calibri</vt:lpstr>
      <vt:lpstr>Cambria</vt:lpstr>
      <vt:lpstr>Cambria Math</vt:lpstr>
      <vt:lpstr>等线</vt:lpstr>
      <vt:lpstr>LNTH-LuoLuoNotangYuanTi 1</vt:lpstr>
      <vt:lpstr>Times New Roman</vt:lpstr>
      <vt:lpstr>UTM Cookies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Techsi.vn</cp:lastModifiedBy>
  <cp:revision>272</cp:revision>
  <dcterms:created xsi:type="dcterms:W3CDTF">2023-06-08T14:57:11Z</dcterms:created>
  <dcterms:modified xsi:type="dcterms:W3CDTF">2026-01-21T03:25:45Z</dcterms:modified>
  <cp:category>9Slide.vn</cp:category>
</cp:coreProperties>
</file>