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56" r:id="rId6"/>
    <p:sldId id="257" r:id="rId7"/>
    <p:sldId id="264" r:id="rId8"/>
    <p:sldId id="351" r:id="rId9"/>
    <p:sldId id="353" r:id="rId10"/>
    <p:sldId id="354" r:id="rId11"/>
    <p:sldId id="356" r:id="rId12"/>
    <p:sldId id="358" r:id="rId13"/>
    <p:sldId id="359" r:id="rId14"/>
    <p:sldId id="467" r:id="rId1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5E53CC5-0889-B971-2AE5-F2111AC0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243698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70495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391D7AF-C9E2-5DE8-4BBF-863AB4EDE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606958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3001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42964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66576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2895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39359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6569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3188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9125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609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17719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741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99373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74376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2139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6520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64067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4881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37357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48990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834569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464343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85503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971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60118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22021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31131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909811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063375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976014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1/21/2026</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75917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2286000" y="1683544"/>
            <a:ext cx="13716000" cy="3581400"/>
          </a:xfrm>
          <a:prstGeom prst="rect">
            <a:avLst/>
          </a:prstGeo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2286000" y="5403056"/>
            <a:ext cx="13716000" cy="2483644"/>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21/01/2026</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134053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21/01/2026</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872563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1247776" y="2564609"/>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1247776" y="6884196"/>
            <a:ext cx="15773400" cy="2250280"/>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21/01/2026</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9877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65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1259682" y="547688"/>
            <a:ext cx="15773400" cy="1988344"/>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1259684" y="2521744"/>
            <a:ext cx="7736680"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1259684" y="3757613"/>
            <a:ext cx="7736680"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9258301" y="2521744"/>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9258301"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21/01/2026</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21171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21/01/2026</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103805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510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7774782" y="1481139"/>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21/01/2026</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862388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0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a:xfrm>
            <a:off x="1257300" y="2738438"/>
            <a:ext cx="15773400" cy="652700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21/01/2026</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710089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18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8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377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3439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91537C1-B458-79C8-4E56-EA0D97A90157}"/>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4206689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image" Target="../media/image15.svg"/><Relationship Id="rId7" Type="http://schemas.openxmlformats.org/officeDocument/2006/relationships/image" Target="../media/image7.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17.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51.xml"/><Relationship Id="rId6" Type="http://schemas.openxmlformats.org/officeDocument/2006/relationships/audio" Target="../media/audio2.wav"/><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 Id="rId9" Type="http://schemas.openxmlformats.org/officeDocument/2006/relationships/image" Target="../media/image21.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4.svg"/><Relationship Id="rId3" Type="http://schemas.openxmlformats.org/officeDocument/2006/relationships/image" Target="../media/image15.svg"/><Relationship Id="rId7" Type="http://schemas.openxmlformats.org/officeDocument/2006/relationships/image" Target="../media/image25.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6.svg"/><Relationship Id="rId10"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32.sv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18.xml"/><Relationship Id="rId6" Type="http://schemas.openxmlformats.org/officeDocument/2006/relationships/image" Target="../media/image18.jpeg"/><Relationship Id="rId5" Type="http://schemas.microsoft.com/office/2007/relationships/hdphoto" Target="../media/hdphoto1.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4.svg"/><Relationship Id="rId3" Type="http://schemas.openxmlformats.org/officeDocument/2006/relationships/image" Target="../media/image15.svg"/><Relationship Id="rId7" Type="http://schemas.openxmlformats.org/officeDocument/2006/relationships/image" Target="../media/image25.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6.svg"/><Relationship Id="rId10"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32.sv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rot="-3731393">
            <a:off x="11934521" y="170664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FA5D0744-687D-999A-9F2F-9DB1847A788C}"/>
              </a:ext>
            </a:extLst>
          </p:cNvPr>
          <p:cNvPicPr>
            <a:picLocks noChangeAspect="1"/>
          </p:cNvPicPr>
          <p:nvPr/>
        </p:nvPicPr>
        <p:blipFill>
          <a:blip r:embed="rId12"/>
          <a:stretch>
            <a:fillRect/>
          </a:stretch>
        </p:blipFill>
        <p:spPr>
          <a:xfrm>
            <a:off x="2286000" y="2781300"/>
            <a:ext cx="12991702" cy="4999153"/>
          </a:xfrm>
          <a:prstGeom prst="rect">
            <a:avLst/>
          </a:prstGeom>
        </p:spPr>
      </p:pic>
      <p:pic>
        <p:nvPicPr>
          <p:cNvPr id="14" name="Picture 13">
            <a:extLst>
              <a:ext uri="{FF2B5EF4-FFF2-40B4-BE49-F238E27FC236}">
                <a16:creationId xmlns:a16="http://schemas.microsoft.com/office/drawing/2014/main" id="{A8AC3551-F10E-B216-5093-D00F498803BF}"/>
              </a:ext>
            </a:extLst>
          </p:cNvPr>
          <p:cNvPicPr>
            <a:picLocks noChangeAspect="1"/>
          </p:cNvPicPr>
          <p:nvPr/>
        </p:nvPicPr>
        <p:blipFill>
          <a:blip r:embed="rId13"/>
          <a:stretch>
            <a:fillRect/>
          </a:stretch>
        </p:blipFill>
        <p:spPr>
          <a:xfrm>
            <a:off x="2667000" y="342900"/>
            <a:ext cx="14169445" cy="25589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318">
            <a:extLst>
              <a:ext uri="{FF2B5EF4-FFF2-40B4-BE49-F238E27FC236}">
                <a16:creationId xmlns:a16="http://schemas.microsoft.com/office/drawing/2014/main" id="{71290A98-B934-1F6A-8573-DD7AF0B224C6}"/>
              </a:ext>
            </a:extLst>
          </p:cNvPr>
          <p:cNvPicPr>
            <a:picLocks noChangeAspect="1"/>
          </p:cNvPicPr>
          <p:nvPr/>
        </p:nvPicPr>
        <p:blipFill>
          <a:blip r:embed="rId3"/>
          <a:stretch>
            <a:fillRect/>
          </a:stretch>
        </p:blipFill>
        <p:spPr>
          <a:xfrm flipH="1">
            <a:off x="-890621" y="4851771"/>
            <a:ext cx="11025221" cy="5435230"/>
          </a:xfrm>
          <a:prstGeom prst="rect">
            <a:avLst/>
          </a:prstGeom>
        </p:spPr>
      </p:pic>
      <p:sp>
        <p:nvSpPr>
          <p:cNvPr id="12" name="Hình chữ nhật: Góc Tròn 11">
            <a:extLst>
              <a:ext uri="{FF2B5EF4-FFF2-40B4-BE49-F238E27FC236}">
                <a16:creationId xmlns:a16="http://schemas.microsoft.com/office/drawing/2014/main" id="{1C8BCF8F-C976-DAD4-6084-0063DB92F8DE}"/>
              </a:ext>
            </a:extLst>
          </p:cNvPr>
          <p:cNvSpPr/>
          <p:nvPr/>
        </p:nvSpPr>
        <p:spPr>
          <a:xfrm>
            <a:off x="9677400" y="936573"/>
            <a:ext cx="7703025" cy="8410626"/>
          </a:xfrm>
          <a:prstGeom prst="roundRect">
            <a:avLst/>
          </a:prstGeom>
          <a:solidFill>
            <a:schemeClr val="bg1">
              <a:alpha val="72000"/>
            </a:schemeClr>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panose="020B0604020202020204"/>
            </a:endParaRPr>
          </a:p>
        </p:txBody>
      </p:sp>
      <p:sp>
        <p:nvSpPr>
          <p:cNvPr id="18" name="Hộp Văn bản 17">
            <a:extLst>
              <a:ext uri="{FF2B5EF4-FFF2-40B4-BE49-F238E27FC236}">
                <a16:creationId xmlns:a16="http://schemas.microsoft.com/office/drawing/2014/main" id="{1811D8DF-9822-FEC9-27CB-45CE63D94ED5}"/>
              </a:ext>
            </a:extLst>
          </p:cNvPr>
          <p:cNvSpPr txBox="1"/>
          <p:nvPr/>
        </p:nvSpPr>
        <p:spPr>
          <a:xfrm>
            <a:off x="9982200" y="1714500"/>
            <a:ext cx="7239000" cy="6186309"/>
          </a:xfrm>
          <a:prstGeom prst="rect">
            <a:avLst/>
          </a:prstGeom>
          <a:noFill/>
        </p:spPr>
        <p:txBody>
          <a:bodyPr wrap="square">
            <a:spAutoFit/>
          </a:bodyPr>
          <a:lstStyle/>
          <a:p>
            <a:pPr algn="just" defTabSz="1371600"/>
            <a:r>
              <a:rPr lang="vi-VN" sz="6600" dirty="0">
                <a:solidFill>
                  <a:prstClr val="black"/>
                </a:solidFill>
                <a:latin typeface="Calibri" panose="020F0502020204030204" pitchFamily="34" charset="0"/>
                <a:cs typeface="Calibri" panose="020F0502020204030204" pitchFamily="34" charset="0"/>
                <a:sym typeface="Arial" panose="020B0604020202020204"/>
              </a:rPr>
              <a:t>Về quan sát, dự đoán viết tên những đồ vật nào ở nhà có thể có hoặc không có chứa vi khuẩn</a:t>
            </a:r>
            <a:r>
              <a:rPr lang="en-US" sz="6600" dirty="0">
                <a:solidFill>
                  <a:prstClr val="black"/>
                </a:solidFill>
                <a:latin typeface="Calibri" panose="020F0502020204030204" pitchFamily="34" charset="0"/>
                <a:cs typeface="Calibri" panose="020F0502020204030204" pitchFamily="34" charset="0"/>
                <a:sym typeface="Arial" panose="020B0604020202020204"/>
              </a:rPr>
              <a:t>. </a:t>
            </a:r>
            <a:r>
              <a:rPr lang="vi-VN" sz="6600" dirty="0">
                <a:solidFill>
                  <a:prstClr val="black"/>
                </a:solidFill>
                <a:latin typeface="Calibri" panose="020F0502020204030204" pitchFamily="34" charset="0"/>
                <a:cs typeface="Calibri" panose="020F0502020204030204" pitchFamily="34" charset="0"/>
                <a:sym typeface="Arial" panose="020B0604020202020204"/>
              </a:rPr>
              <a:t>Vì sao em biết? </a:t>
            </a:r>
          </a:p>
        </p:txBody>
      </p:sp>
      <p:pic>
        <p:nvPicPr>
          <p:cNvPr id="21" name="Picture 4">
            <a:extLst>
              <a:ext uri="{FF2B5EF4-FFF2-40B4-BE49-F238E27FC236}">
                <a16:creationId xmlns:a16="http://schemas.microsoft.com/office/drawing/2014/main" id="{8EB4EF27-8708-AC49-3BAC-654165E31FF6}"/>
              </a:ext>
            </a:extLst>
          </p:cNvPr>
          <p:cNvPicPr>
            <a:picLocks noChangeAspect="1"/>
          </p:cNvPicPr>
          <p:nvPr/>
        </p:nvPicPr>
        <p:blipFill>
          <a:blip r:embed="rId4"/>
          <a:stretch>
            <a:fillRect/>
          </a:stretch>
        </p:blipFill>
        <p:spPr>
          <a:xfrm>
            <a:off x="12801600" y="0"/>
            <a:ext cx="1126194" cy="1416770"/>
          </a:xfrm>
          <a:prstGeom prst="rect">
            <a:avLst/>
          </a:prstGeom>
        </p:spPr>
      </p:pic>
      <p:pic>
        <p:nvPicPr>
          <p:cNvPr id="2" name="Picture 1">
            <a:extLst>
              <a:ext uri="{FF2B5EF4-FFF2-40B4-BE49-F238E27FC236}">
                <a16:creationId xmlns:a16="http://schemas.microsoft.com/office/drawing/2014/main" id="{C5A6226D-6F19-80C3-B600-5E12EA9B3788}"/>
              </a:ext>
            </a:extLst>
          </p:cNvPr>
          <p:cNvPicPr>
            <a:picLocks noChangeAspect="1"/>
          </p:cNvPicPr>
          <p:nvPr/>
        </p:nvPicPr>
        <p:blipFill>
          <a:blip r:embed="rId5"/>
          <a:stretch>
            <a:fillRect/>
          </a:stretch>
        </p:blipFill>
        <p:spPr>
          <a:xfrm>
            <a:off x="-457200" y="1257300"/>
            <a:ext cx="9919052" cy="3267739"/>
          </a:xfrm>
          <a:prstGeom prst="rect">
            <a:avLst/>
          </a:prstGeom>
        </p:spPr>
      </p:pic>
    </p:spTree>
    <p:extLst>
      <p:ext uri="{BB962C8B-B14F-4D97-AF65-F5344CB8AC3E}">
        <p14:creationId xmlns:p14="http://schemas.microsoft.com/office/powerpoint/2010/main" val="27576335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3"/>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strVal val="#ppt_w+.3"/>
                                              </p:val>
                                            </p:tav>
                                            <p:tav tm="100000">
                                              <p:val>
                                                <p:strVal val="#ppt_w"/>
                                              </p:val>
                                            </p:tav>
                                          </p:tavLst>
                                        </p:anim>
                                        <p:anim calcmode="lin" valueType="num">
                                          <p:cBhvr>
                                            <p:cTn id="25" dur="1000" fill="hold"/>
                                            <p:tgtEl>
                                              <p:spTgt spid="18"/>
                                            </p:tgtEl>
                                            <p:attrNameLst>
                                              <p:attrName>ppt_h</p:attrName>
                                            </p:attrNameLst>
                                          </p:cBhvr>
                                          <p:tavLst>
                                            <p:tav tm="0">
                                              <p:val>
                                                <p:strVal val="#ppt_h"/>
                                              </p:val>
                                            </p:tav>
                                            <p:tav tm="100000">
                                              <p:val>
                                                <p:strVal val="#ppt_h"/>
                                              </p:val>
                                            </p:tav>
                                          </p:tavLst>
                                        </p:anim>
                                        <p:animEffect transition="in" filter="fade">
                                          <p:cBhvr>
                                            <p:cTn id="26" dur="1000"/>
                                            <p:tgtEl>
                                              <p:spTgt spid="18"/>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3"/>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13" name="Freeform 13"/>
          <p:cNvSpPr/>
          <p:nvPr/>
        </p:nvSpPr>
        <p:spPr>
          <a:xfrm>
            <a:off x="13144500" y="87328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4" name="Freeform 14"/>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5" name="Freeform 15"/>
          <p:cNvSpPr/>
          <p:nvPr/>
        </p:nvSpPr>
        <p:spPr>
          <a:xfrm>
            <a:off x="0" y="-2434455"/>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6" name="Freeform 16"/>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17" name="Graphic 10">
            <a:extLst>
              <a:ext uri="{FF2B5EF4-FFF2-40B4-BE49-F238E27FC236}">
                <a16:creationId xmlns:a16="http://schemas.microsoft.com/office/drawing/2014/main" id="{0EA0D041-6787-9997-C385-E0FD5E63CBE1}"/>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1923428" y="2171700"/>
            <a:ext cx="4790448" cy="6167620"/>
          </a:xfrm>
          <a:prstGeom prst="rect">
            <a:avLst/>
          </a:prstGeom>
        </p:spPr>
      </p:pic>
      <p:sp>
        <p:nvSpPr>
          <p:cNvPr id="18" name="Rectangle: Rounded Corners 2">
            <a:extLst>
              <a:ext uri="{FF2B5EF4-FFF2-40B4-BE49-F238E27FC236}">
                <a16:creationId xmlns:a16="http://schemas.microsoft.com/office/drawing/2014/main" id="{4A349750-8AA8-165A-DB85-0A07DA4D89AF}"/>
              </a:ext>
            </a:extLst>
          </p:cNvPr>
          <p:cNvSpPr/>
          <p:nvPr/>
        </p:nvSpPr>
        <p:spPr>
          <a:xfrm>
            <a:off x="2667000" y="2247900"/>
            <a:ext cx="8915400" cy="3048000"/>
          </a:xfrm>
          <a:custGeom>
            <a:avLst/>
            <a:gdLst>
              <a:gd name="connsiteX0" fmla="*/ 0 w 6561136"/>
              <a:gd name="connsiteY0" fmla="*/ 368874 h 2213202"/>
              <a:gd name="connsiteX1" fmla="*/ 368874 w 6561136"/>
              <a:gd name="connsiteY1" fmla="*/ 0 h 2213202"/>
              <a:gd name="connsiteX2" fmla="*/ 6192262 w 6561136"/>
              <a:gd name="connsiteY2" fmla="*/ 0 h 2213202"/>
              <a:gd name="connsiteX3" fmla="*/ 6561136 w 6561136"/>
              <a:gd name="connsiteY3" fmla="*/ 368874 h 2213202"/>
              <a:gd name="connsiteX4" fmla="*/ 6561136 w 6561136"/>
              <a:gd name="connsiteY4" fmla="*/ 1844328 h 2213202"/>
              <a:gd name="connsiteX5" fmla="*/ 6192262 w 6561136"/>
              <a:gd name="connsiteY5" fmla="*/ 2213202 h 2213202"/>
              <a:gd name="connsiteX6" fmla="*/ 368874 w 6561136"/>
              <a:gd name="connsiteY6" fmla="*/ 2213202 h 2213202"/>
              <a:gd name="connsiteX7" fmla="*/ 0 w 6561136"/>
              <a:gd name="connsiteY7" fmla="*/ 1844328 h 2213202"/>
              <a:gd name="connsiteX8" fmla="*/ 0 w 6561136"/>
              <a:gd name="connsiteY8" fmla="*/ 368874 h 221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136" h="2213202" fill="none" extrusionOk="0">
                <a:moveTo>
                  <a:pt x="0" y="368874"/>
                </a:moveTo>
                <a:cubicBezTo>
                  <a:pt x="2388" y="149749"/>
                  <a:pt x="134124" y="17177"/>
                  <a:pt x="368874" y="0"/>
                </a:cubicBezTo>
                <a:cubicBezTo>
                  <a:pt x="1369759" y="-73180"/>
                  <a:pt x="4251945" y="86135"/>
                  <a:pt x="6192262" y="0"/>
                </a:cubicBezTo>
                <a:cubicBezTo>
                  <a:pt x="6429665" y="10027"/>
                  <a:pt x="6544660" y="157751"/>
                  <a:pt x="6561136" y="368874"/>
                </a:cubicBezTo>
                <a:cubicBezTo>
                  <a:pt x="6463254" y="697338"/>
                  <a:pt x="6483107" y="1291672"/>
                  <a:pt x="6561136" y="1844328"/>
                </a:cubicBezTo>
                <a:cubicBezTo>
                  <a:pt x="6521890" y="2043784"/>
                  <a:pt x="6411853" y="2193311"/>
                  <a:pt x="6192262" y="2213202"/>
                </a:cubicBezTo>
                <a:cubicBezTo>
                  <a:pt x="4192117" y="2258062"/>
                  <a:pt x="1868627" y="2330824"/>
                  <a:pt x="368874" y="2213202"/>
                </a:cubicBezTo>
                <a:cubicBezTo>
                  <a:pt x="162961" y="2217894"/>
                  <a:pt x="6920" y="2044059"/>
                  <a:pt x="0" y="1844328"/>
                </a:cubicBezTo>
                <a:cubicBezTo>
                  <a:pt x="47109" y="1374750"/>
                  <a:pt x="39908" y="1073346"/>
                  <a:pt x="0" y="368874"/>
                </a:cubicBezTo>
                <a:close/>
              </a:path>
              <a:path w="6561136" h="2213202" stroke="0" extrusionOk="0">
                <a:moveTo>
                  <a:pt x="0" y="368874"/>
                </a:moveTo>
                <a:cubicBezTo>
                  <a:pt x="2883" y="183430"/>
                  <a:pt x="157330" y="-9888"/>
                  <a:pt x="368874" y="0"/>
                </a:cubicBezTo>
                <a:cubicBezTo>
                  <a:pt x="2768323" y="33707"/>
                  <a:pt x="4398526" y="-162475"/>
                  <a:pt x="6192262" y="0"/>
                </a:cubicBezTo>
                <a:cubicBezTo>
                  <a:pt x="6404587" y="-2642"/>
                  <a:pt x="6543723" y="178185"/>
                  <a:pt x="6561136" y="368874"/>
                </a:cubicBezTo>
                <a:cubicBezTo>
                  <a:pt x="6429664" y="726531"/>
                  <a:pt x="6595656" y="1150243"/>
                  <a:pt x="6561136" y="1844328"/>
                </a:cubicBezTo>
                <a:cubicBezTo>
                  <a:pt x="6587855" y="2070371"/>
                  <a:pt x="6363784" y="2197471"/>
                  <a:pt x="6192262" y="2213202"/>
                </a:cubicBezTo>
                <a:cubicBezTo>
                  <a:pt x="5453947" y="2266053"/>
                  <a:pt x="1489873" y="2335484"/>
                  <a:pt x="368874" y="2213202"/>
                </a:cubicBezTo>
                <a:cubicBezTo>
                  <a:pt x="166372" y="2219909"/>
                  <a:pt x="32820" y="2050983"/>
                  <a:pt x="0" y="1844328"/>
                </a:cubicBezTo>
                <a:cubicBezTo>
                  <a:pt x="121166" y="1477645"/>
                  <a:pt x="-33662" y="556512"/>
                  <a:pt x="0" y="368874"/>
                </a:cubicBezTo>
                <a:close/>
              </a:path>
            </a:pathLst>
          </a:custGeom>
          <a:solidFill>
            <a:schemeClr val="accent6">
              <a:lumMod val="20000"/>
              <a:lumOff val="80000"/>
            </a:schemeClr>
          </a:solidFill>
          <a:ln w="38100">
            <a:solidFill>
              <a:srgbClr val="00B050"/>
            </a:solidFill>
            <a:extLst>
              <a:ext uri="{C807C97D-BFC1-408E-A445-0C87EB9F89A2}">
                <ask:lineSketchStyleProps xmlns="" xmlns:ask="http://schemas.microsoft.com/office/drawing/2018/sketchyshapes" sd="102745534">
                  <a:custGeom>
                    <a:avLst/>
                    <a:gdLst>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5400" h="3048000" fill="none" extrusionOk="0">
                        <a:moveTo>
                          <a:pt x="0" y="508009"/>
                        </a:moveTo>
                        <a:cubicBezTo>
                          <a:pt x="7602" y="178120"/>
                          <a:pt x="139335" y="47414"/>
                          <a:pt x="501233" y="0"/>
                        </a:cubicBezTo>
                        <a:cubicBezTo>
                          <a:pt x="1871886" y="71885"/>
                          <a:pt x="5807467" y="156331"/>
                          <a:pt x="8414166" y="0"/>
                        </a:cubicBezTo>
                        <a:cubicBezTo>
                          <a:pt x="8758852" y="20388"/>
                          <a:pt x="8887445" y="214752"/>
                          <a:pt x="8915400" y="508009"/>
                        </a:cubicBezTo>
                        <a:cubicBezTo>
                          <a:pt x="8655514" y="1015692"/>
                          <a:pt x="8793484" y="1779066"/>
                          <a:pt x="8915400" y="2539990"/>
                        </a:cubicBezTo>
                        <a:cubicBezTo>
                          <a:pt x="8815929" y="2809662"/>
                          <a:pt x="8737804" y="2988951"/>
                          <a:pt x="8414166" y="3048000"/>
                        </a:cubicBezTo>
                        <a:cubicBezTo>
                          <a:pt x="5925696" y="3075676"/>
                          <a:pt x="2623303" y="3319509"/>
                          <a:pt x="501233" y="3048000"/>
                        </a:cubicBezTo>
                        <a:cubicBezTo>
                          <a:pt x="201923" y="3096261"/>
                          <a:pt x="43970" y="2795115"/>
                          <a:pt x="0" y="2539990"/>
                        </a:cubicBezTo>
                        <a:cubicBezTo>
                          <a:pt x="138516" y="1926976"/>
                          <a:pt x="-10755" y="1495090"/>
                          <a:pt x="0" y="508009"/>
                        </a:cubicBezTo>
                        <a:close/>
                      </a:path>
                      <a:path w="8915400" h="3048000" stroke="0" extrusionOk="0">
                        <a:moveTo>
                          <a:pt x="0" y="508009"/>
                        </a:moveTo>
                        <a:cubicBezTo>
                          <a:pt x="-3325" y="226474"/>
                          <a:pt x="194772" y="34903"/>
                          <a:pt x="501233" y="0"/>
                        </a:cubicBezTo>
                        <a:cubicBezTo>
                          <a:pt x="3752350" y="-13914"/>
                          <a:pt x="6361079" y="-254083"/>
                          <a:pt x="8414166" y="0"/>
                        </a:cubicBezTo>
                        <a:cubicBezTo>
                          <a:pt x="8713862" y="40331"/>
                          <a:pt x="8911608" y="274222"/>
                          <a:pt x="8915400" y="508009"/>
                        </a:cubicBezTo>
                        <a:cubicBezTo>
                          <a:pt x="8729976" y="982118"/>
                          <a:pt x="9000965" y="1584269"/>
                          <a:pt x="8915400" y="2539990"/>
                        </a:cubicBezTo>
                        <a:cubicBezTo>
                          <a:pt x="8934615" y="2871760"/>
                          <a:pt x="8652861" y="3025597"/>
                          <a:pt x="8414166" y="3048000"/>
                        </a:cubicBezTo>
                        <a:cubicBezTo>
                          <a:pt x="7292461" y="2956597"/>
                          <a:pt x="1907980" y="3216001"/>
                          <a:pt x="501233" y="3048000"/>
                        </a:cubicBezTo>
                        <a:cubicBezTo>
                          <a:pt x="223803" y="3090499"/>
                          <a:pt x="16983" y="2774841"/>
                          <a:pt x="0" y="2539990"/>
                        </a:cubicBezTo>
                        <a:cubicBezTo>
                          <a:pt x="168009" y="2038928"/>
                          <a:pt x="-84951" y="794811"/>
                          <a:pt x="0" y="508009"/>
                        </a:cubicBezTo>
                        <a:close/>
                      </a:path>
                      <a:path w="8915400" h="3048000" fill="none" stroke="0" extrusionOk="0">
                        <a:moveTo>
                          <a:pt x="0" y="508009"/>
                        </a:moveTo>
                        <a:cubicBezTo>
                          <a:pt x="8317" y="238394"/>
                          <a:pt x="155189" y="-10557"/>
                          <a:pt x="501233" y="0"/>
                        </a:cubicBezTo>
                        <a:cubicBezTo>
                          <a:pt x="1907790" y="-349939"/>
                          <a:pt x="6167611" y="-52817"/>
                          <a:pt x="8414166" y="0"/>
                        </a:cubicBezTo>
                        <a:cubicBezTo>
                          <a:pt x="8740878" y="12542"/>
                          <a:pt x="8879583" y="227305"/>
                          <a:pt x="8915400" y="508009"/>
                        </a:cubicBezTo>
                        <a:cubicBezTo>
                          <a:pt x="8840434" y="1048590"/>
                          <a:pt x="8912524" y="1749884"/>
                          <a:pt x="8915400" y="2539990"/>
                        </a:cubicBezTo>
                        <a:cubicBezTo>
                          <a:pt x="8888150" y="2836465"/>
                          <a:pt x="8701660" y="3015286"/>
                          <a:pt x="8414166" y="3048000"/>
                        </a:cubicBezTo>
                        <a:cubicBezTo>
                          <a:pt x="5587783" y="3015860"/>
                          <a:pt x="2509043" y="3252228"/>
                          <a:pt x="501233" y="3048000"/>
                        </a:cubicBezTo>
                        <a:cubicBezTo>
                          <a:pt x="231144" y="3107801"/>
                          <a:pt x="48994" y="2818593"/>
                          <a:pt x="0" y="2539990"/>
                        </a:cubicBezTo>
                        <a:cubicBezTo>
                          <a:pt x="32557" y="1893524"/>
                          <a:pt x="93888" y="1478987"/>
                          <a:pt x="0" y="5080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4800" b="1" dirty="0">
                <a:solidFill>
                  <a:srgbClr val="FF0000"/>
                </a:solidFill>
              </a:rPr>
              <a:t>Vì sao em cần rửa tay bằng nước sạch, xà phòng trước khi ăn và sau khi đi vệ sinh?</a:t>
            </a:r>
            <a:endParaRPr lang="vi-VN" sz="4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 xmlns:asvg="http://schemas.microsoft.com/office/drawing/2016/SVG/main"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600200" y="2019300"/>
            <a:ext cx="7315200" cy="7386638"/>
          </a:xfrm>
          <a:prstGeom prst="rect">
            <a:avLst/>
          </a:prstGeom>
        </p:spPr>
        <p:txBody>
          <a:bodyPr wrap="square" lIns="0" tIns="0" rIns="0" bIns="0" rtlCol="0" anchor="t">
            <a:spAutoFit/>
          </a:bodyPr>
          <a:lstStyle/>
          <a:p>
            <a:pPr algn="ctr"/>
            <a:r>
              <a:rPr lang="vi-VN" sz="8000" b="1" dirty="0">
                <a:solidFill>
                  <a:srgbClr val="000000"/>
                </a:solidFill>
                <a:latin typeface="Cambria" panose="02040503050406030204" pitchFamily="18" charset="0"/>
                <a:ea typeface="Cambria" panose="02040503050406030204" pitchFamily="18" charset="0"/>
                <a:cs typeface="Gaegu"/>
                <a:sym typeface="Gaegu"/>
              </a:rPr>
              <a:t>Hoạt động 1: </a:t>
            </a:r>
            <a:r>
              <a:rPr lang="vi-VN" sz="8000" dirty="0">
                <a:solidFill>
                  <a:srgbClr val="000000"/>
                </a:solidFill>
                <a:latin typeface="Cambria" panose="02040503050406030204" pitchFamily="18" charset="0"/>
                <a:ea typeface="Cambria" panose="02040503050406030204" pitchFamily="18" charset="0"/>
                <a:cs typeface="Gaegu"/>
                <a:sym typeface="Gaegu"/>
              </a:rPr>
              <a:t>Nhận ra được vi khuẩn không thể nhìn bằng mắt thường, có kích thước rất nhỏ.</a:t>
            </a:r>
            <a:endParaRPr lang="en-US" sz="8000" dirty="0">
              <a:solidFill>
                <a:srgbClr val="000000"/>
              </a:solidFill>
              <a:latin typeface="Cambria" panose="02040503050406030204" pitchFamily="18" charset="0"/>
              <a:ea typeface="Cambria" panose="02040503050406030204" pitchFamily="18" charset="0"/>
              <a:cs typeface="Gaegu"/>
              <a:sym typeface="Gaeg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algn="ctr" defTabSz="1828755">
              <a:buClr>
                <a:srgbClr val="000000"/>
              </a:buClr>
              <a:defRPr/>
            </a:pPr>
            <a:endParaRPr lang="en-US" sz="2801" kern="0">
              <a:solidFill>
                <a:srgbClr val="73BCFF"/>
              </a:solidFill>
              <a:latin typeface="Arial"/>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Tất cả các mẫu đều chứa vi khuẩn. Trên các mẫu vi khuẩn bám trên bề mặt lá cây, công tắc, có trong đất, nước do trong môi trường đất, nước, không khí có sẵn, theo thời gian sẽ bám trên đồ vật, tay người.</a:t>
            </a:r>
          </a:p>
        </p:txBody>
      </p:sp>
      <p:pic>
        <p:nvPicPr>
          <p:cNvPr id="12" name="Picture 11">
            <a:extLst>
              <a:ext uri="{FF2B5EF4-FFF2-40B4-BE49-F238E27FC236}">
                <a16:creationId xmlns:a16="http://schemas.microsoft.com/office/drawing/2014/main" id="{04F1BE6E-EF06-2479-7AF0-8E58B61BE1EA}"/>
              </a:ext>
            </a:extLst>
          </p:cNvPr>
          <p:cNvPicPr>
            <a:picLocks noChangeAspect="1"/>
          </p:cNvPicPr>
          <p:nvPr/>
        </p:nvPicPr>
        <p:blipFill>
          <a:blip r:embed="rId3"/>
          <a:stretch>
            <a:fillRect/>
          </a:stretch>
        </p:blipFill>
        <p:spPr>
          <a:xfrm>
            <a:off x="1205430" y="1067517"/>
            <a:ext cx="14841999" cy="1801524"/>
          </a:xfrm>
          <a:prstGeom prst="rect">
            <a:avLst/>
          </a:prstGeom>
        </p:spPr>
      </p:pic>
    </p:spTree>
    <p:extLst>
      <p:ext uri="{BB962C8B-B14F-4D97-AF65-F5344CB8AC3E}">
        <p14:creationId xmlns:p14="http://schemas.microsoft.com/office/powerpoint/2010/main" val="4148531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706600" cy="2862322"/>
          </a:xfrm>
          <a:prstGeom prst="rect">
            <a:avLst/>
          </a:prstGeom>
          <a:noFill/>
        </p:spPr>
        <p:txBody>
          <a:bodyPr wrap="square">
            <a:spAutoFit/>
          </a:bodyPr>
          <a:lstStyle/>
          <a:p>
            <a:pPr lvl="0" algn="just" defTabSz="1371600"/>
            <a:r>
              <a:rPr lang="vi-VN" sz="6000" dirty="0">
                <a:solidFill>
                  <a:prstClr val="black"/>
                </a:solidFill>
                <a:latin typeface="Calibri" panose="020F0502020204030204" pitchFamily="34" charset="0"/>
                <a:cs typeface="Calibri" panose="020F0502020204030204" pitchFamily="34" charset="0"/>
              </a:rPr>
              <a:t>Các nhà khoa học nghiên cứu vi khuẩn dưới kính hiển vi có độ phóng đại hàng nghìn lần (hình 2) và đã chụp lại một số hình ảnh.</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533900"/>
            <a:ext cx="4552950" cy="4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691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 xmlns:asvg="http://schemas.microsoft.com/office/drawing/2016/SVG/main"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600200" y="1409700"/>
            <a:ext cx="7315200" cy="7755969"/>
          </a:xfrm>
          <a:prstGeom prst="rect">
            <a:avLst/>
          </a:prstGeom>
        </p:spPr>
        <p:txBody>
          <a:bodyPr wrap="square" lIns="0" tIns="0" rIns="0" bIns="0" rtlCol="0" anchor="t">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Gaegu"/>
                <a:sym typeface="Gaegu"/>
              </a:rPr>
              <a:t>Hoạt động 2: </a:t>
            </a:r>
            <a:endParaRPr lang="en-US" sz="7200" b="1" dirty="0">
              <a:solidFill>
                <a:srgbClr val="000000"/>
              </a:solidFill>
              <a:latin typeface="Cambria" panose="02040503050406030204" pitchFamily="18" charset="0"/>
              <a:ea typeface="Cambria" panose="02040503050406030204" pitchFamily="18" charset="0"/>
              <a:cs typeface="Gaegu"/>
              <a:sym typeface="Gaegu"/>
            </a:endParaRPr>
          </a:p>
          <a:p>
            <a:pPr lvl="0" algn="ctr"/>
            <a:r>
              <a:rPr lang="vi-VN" sz="7200" dirty="0">
                <a:solidFill>
                  <a:srgbClr val="000000"/>
                </a:solidFill>
                <a:latin typeface="Cambria" panose="02040503050406030204" pitchFamily="18" charset="0"/>
                <a:ea typeface="Cambria" panose="02040503050406030204" pitchFamily="18" charset="0"/>
                <a:cs typeface="Gaegu"/>
                <a:sym typeface="Gaegu"/>
              </a:rPr>
              <a:t>Đối chiếu với thông tin khoa học, chính xác hoá kiến thức, nhận ra kích thước của vi khuẩn.</a:t>
            </a:r>
            <a:endParaRPr kumimoji="0" lang="en-US" sz="7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aegu"/>
              <a:sym typeface="Gaegu"/>
            </a:endParaRPr>
          </a:p>
        </p:txBody>
      </p:sp>
    </p:spTree>
    <p:extLst>
      <p:ext uri="{BB962C8B-B14F-4D97-AF65-F5344CB8AC3E}">
        <p14:creationId xmlns:p14="http://schemas.microsoft.com/office/powerpoint/2010/main" val="2223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lvl="0"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khuẩn có kích thước vô cùng nhỏ, hình dạng đa dạng như dạng hình que, hình xoắn,….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Để</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quan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sát</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nghiên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cứu</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về</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khuẩn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cần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sử</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dụng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kính</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hiển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có</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độ</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phóng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đại</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lớn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endParaRPr kumimoji="0" lang="vi-VN" sz="6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5" name="Picture 4" descr="A close up of a logo&#10;&#10;Description automatically generated">
            <a:extLst>
              <a:ext uri="{FF2B5EF4-FFF2-40B4-BE49-F238E27FC236}">
                <a16:creationId xmlns:a16="http://schemas.microsoft.com/office/drawing/2014/main" id="{30E93A68-F81A-0941-DD0D-A2519AA1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00100"/>
            <a:ext cx="6895174" cy="1987468"/>
          </a:xfrm>
          <a:prstGeom prst="rect">
            <a:avLst/>
          </a:prstGeom>
        </p:spPr>
      </p:pic>
    </p:spTree>
    <p:extLst>
      <p:ext uri="{BB962C8B-B14F-4D97-AF65-F5344CB8AC3E}">
        <p14:creationId xmlns:p14="http://schemas.microsoft.com/office/powerpoint/2010/main" val="216139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70624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6740307"/>
          </a:xfrm>
          <a:prstGeom prst="rect">
            <a:avLst/>
          </a:prstGeom>
          <a:noFill/>
        </p:spPr>
        <p:txBody>
          <a:bodyPr wrap="square" rtlCol="0">
            <a:spAutoFit/>
          </a:bodyPr>
          <a:lstStyle/>
          <a:p>
            <a:pPr lvl="0" algn="just" defTabSz="1828755">
              <a:buClr>
                <a:srgbClr val="000000"/>
              </a:buClr>
            </a:pPr>
            <a:r>
              <a:rPr lang="vi-VN" sz="54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Tổ chức Y tế Thế giới khuyến cáo người dân cần thường xuyên giữ đôi bàn tay sạch sẽ để phòng chống lây nhiễm các bệnh nhiễm khuẩn nguy hiểm. Trong đó, các nhà khoa học đã xác định được cứ trên 1 cm2 da của người bình thường có thể chứa tới 40 000 vi khuẩn. Đặc biệt, số lượng này còn nhiều hơn trên da bàn tay, nơi thường xuyên tiếp xúc và chạm vào mọi vật dụng hằng ngày như bàn, ghế, cặp sách, điện thoạ</a:t>
            </a:r>
            <a:endParaRPr kumimoji="0" lang="vi-VN" sz="5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giải</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ý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nghĩa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việc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rửa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10665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5843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5262979"/>
          </a:xfrm>
          <a:prstGeom prst="rect">
            <a:avLst/>
          </a:prstGeom>
          <a:noFill/>
        </p:spPr>
        <p:txBody>
          <a:bodyPr wrap="square" rtlCol="0">
            <a:spAutoFit/>
          </a:bodyPr>
          <a:lstStyle/>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Giảm lượng vi khuẩn dinh trên da tay.</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Ngăn chặn vi khuẩn gây bệnh từ tay vào miệng và cơ thể.</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Phòng chống bị lây nhiễm các bệnh nhiễm vi khuẩn nguy hiểm.</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Tay thường sở, chạm vào nhiều đồ vật, nguy cơ nhiễm rất nhiều vi khuẩn mà nhìn mắt thường không thấy được nên cần rửa tay để loại bỏ (tiêu diệt) chúng. </a:t>
            </a: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Ý NGHĨA CỦA VIỆC RỬA TAY</a:t>
            </a:r>
            <a:endParaRPr kumimoji="0" lang="en-US" sz="60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63982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420</Words>
  <Application>Microsoft Office PowerPoint</Application>
  <PresentationFormat>Custom</PresentationFormat>
  <Paragraphs>15</Paragraphs>
  <Slides>10</Slides>
  <Notes>0</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10</vt:i4>
      </vt:variant>
    </vt:vector>
  </HeadingPairs>
  <TitlesOfParts>
    <vt:vector size="25" baseType="lpstr">
      <vt:lpstr>#9Slide07 Itim</vt:lpstr>
      <vt:lpstr>Aptos</vt:lpstr>
      <vt:lpstr>Aptos Display</vt:lpstr>
      <vt:lpstr>Arial</vt:lpstr>
      <vt:lpstr>Calibri</vt:lpstr>
      <vt:lpstr>Calibri Light</vt:lpstr>
      <vt:lpstr>Cambria</vt:lpstr>
      <vt:lpstr>Gaegu</vt:lpstr>
      <vt:lpstr>Times New Roman</vt:lpstr>
      <vt:lpstr>Wingdings</vt:lpstr>
      <vt:lpstr>Office Theme</vt:lpstr>
      <vt:lpstr>Custom Design</vt:lpstr>
      <vt:lpstr>1_Custom Design</vt:lpstr>
      <vt:lpstr>2_Custom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22</cp:revision>
  <dcterms:created xsi:type="dcterms:W3CDTF">2006-08-16T00:00:00Z</dcterms:created>
  <dcterms:modified xsi:type="dcterms:W3CDTF">2026-01-21T03:23:06Z</dcterms:modified>
  <dc:identifier>DAGVgHU0Lao</dc:identifier>
</cp:coreProperties>
</file>