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6" r:id="rId2"/>
    <p:sldId id="338" r:id="rId3"/>
    <p:sldId id="365" r:id="rId4"/>
    <p:sldId id="352" r:id="rId5"/>
    <p:sldId id="366" r:id="rId6"/>
    <p:sldId id="367" r:id="rId7"/>
    <p:sldId id="358" r:id="rId8"/>
    <p:sldId id="360" r:id="rId9"/>
    <p:sldId id="368" r:id="rId10"/>
    <p:sldId id="26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7BC7"/>
    <a:srgbClr val="45B314"/>
    <a:srgbClr val="8D497E"/>
    <a:srgbClr val="BFE2E3"/>
    <a:srgbClr val="337FCE"/>
    <a:srgbClr val="59C127"/>
    <a:srgbClr val="4EB71C"/>
    <a:srgbClr val="50BE20"/>
    <a:srgbClr val="226BC1"/>
    <a:srgbClr val="175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3447" autoAdjust="0"/>
  </p:normalViewPr>
  <p:slideViewPr>
    <p:cSldViewPr snapToGrid="0">
      <p:cViewPr varScale="1">
        <p:scale>
          <a:sx n="69" d="100"/>
          <a:sy n="69" d="100"/>
        </p:scale>
        <p:origin x="9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685DC-CA72-4106-8A43-D6873B56540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4F22D-D6FA-4D5C-99B1-5A512E0D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65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68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35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7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9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71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8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10F808B-35CC-6479-1114-47B43E14462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554" y="0"/>
            <a:ext cx="1746543" cy="17465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350" l="0" r="51100">
                        <a14:foregroundMark x1="23850" y1="67050" x2="37750" y2="84450"/>
                        <a14:foregroundMark x1="31800" y1="57650" x2="26550" y2="75800"/>
                        <a14:foregroundMark x1="21450" y1="54000" x2="16050" y2="84600"/>
                        <a14:foregroundMark x1="22550" y1="83500" x2="31700" y2="86350"/>
                        <a14:foregroundMark x1="32750" y1="65050" x2="36000" y2="72600"/>
                        <a14:foregroundMark x1="23450" y1="77700" x2="30350" y2="84200"/>
                        <a14:foregroundMark x1="19950" y1="79750" x2="19450" y2="8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795"/>
          <a:stretch/>
        </p:blipFill>
        <p:spPr>
          <a:xfrm>
            <a:off x="8975438" y="3232726"/>
            <a:ext cx="6858000" cy="3237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89974">
                        <a14:foregroundMark x1="19141" y1="36342" x2="25391" y2="43247"/>
                        <a14:foregroundMark x1="73438" y1="40157" x2="70833" y2="53725"/>
                        <a14:foregroundMark x1="80078" y1="54694" x2="86068" y2="62871"/>
                        <a14:foregroundMark x1="43945" y1="55058" x2="48242" y2="58571"/>
                        <a14:foregroundMark x1="54622" y1="47002" x2="53451" y2="51726"/>
                        <a14:foregroundMark x1="44661" y1="35009" x2="49284" y2="38764"/>
                        <a14:foregroundMark x1="58984" y1="36099" x2="65039" y2="41066"/>
                        <a14:foregroundMark x1="30924" y1="32586" x2="29883" y2="49667"/>
                        <a14:foregroundMark x1="20443" y1="43368" x2="18034" y2="48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384" y="3863769"/>
            <a:ext cx="2786216" cy="2994231"/>
          </a:xfrm>
          <a:prstGeom prst="rect">
            <a:avLst/>
          </a:prstGeom>
        </p:spPr>
      </p:pic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2825D3C7-7DA5-ADB8-23C8-A8A9ED90AC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52" y="1500644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74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>
            <a:fillRect/>
          </a:stretch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6A60F-648F-1AF3-2DE1-2A4989EA4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74" y="1733041"/>
            <a:ext cx="12071126" cy="3158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824A6-84CF-95A5-9EAF-581CD17B9FA0}"/>
              </a:ext>
            </a:extLst>
          </p:cNvPr>
          <p:cNvSpPr txBox="1"/>
          <p:nvPr/>
        </p:nvSpPr>
        <p:spPr>
          <a:xfrm>
            <a:off x="3997842" y="382772"/>
            <a:ext cx="42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PHIẾU HỌC TẬP SỐ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D86CB-9F63-4D99-3C05-D6828C2D1A73}"/>
              </a:ext>
            </a:extLst>
          </p:cNvPr>
          <p:cNvSpPr txBox="1"/>
          <p:nvPr/>
        </p:nvSpPr>
        <p:spPr>
          <a:xfrm>
            <a:off x="1105786" y="1084521"/>
            <a:ext cx="1014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Hoàn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endParaRPr lang="en-US" sz="28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366E83-DB6A-A24C-40D1-B5E80D39211D}"/>
              </a:ext>
            </a:extLst>
          </p:cNvPr>
          <p:cNvSpPr/>
          <p:nvPr/>
        </p:nvSpPr>
        <p:spPr>
          <a:xfrm>
            <a:off x="5018567" y="1765005"/>
            <a:ext cx="2286000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THỰC VẬT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8C6A82-344C-0E6E-0DF2-E65445E28DA2}"/>
              </a:ext>
            </a:extLst>
          </p:cNvPr>
          <p:cNvCxnSpPr>
            <a:stCxn id="7" idx="2"/>
          </p:cNvCxnSpPr>
          <p:nvPr/>
        </p:nvCxnSpPr>
        <p:spPr>
          <a:xfrm flipH="1">
            <a:off x="3232298" y="2381693"/>
            <a:ext cx="2929269" cy="2658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0548BE-3408-72CC-1C8F-762F62350A09}"/>
              </a:ext>
            </a:extLst>
          </p:cNvPr>
          <p:cNvSpPr/>
          <p:nvPr/>
        </p:nvSpPr>
        <p:spPr>
          <a:xfrm>
            <a:off x="669851" y="2679405"/>
            <a:ext cx="3083441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002060"/>
                </a:solidFill>
              </a:rPr>
              <a:t>Hoa – </a:t>
            </a:r>
            <a:r>
              <a:rPr lang="en-US" sz="2100" b="1" dirty="0" err="1">
                <a:solidFill>
                  <a:srgbClr val="002060"/>
                </a:solidFill>
              </a:rPr>
              <a:t>cơ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quan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sinh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sản</a:t>
            </a:r>
            <a:endParaRPr lang="en-US" sz="2100" b="1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CD9612-3E44-C07A-8ACC-D1FD42B849C5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161567" y="2381693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FEB130-A793-181B-4D2C-A9A2E6FD685F}"/>
              </a:ext>
            </a:extLst>
          </p:cNvPr>
          <p:cNvSpPr/>
          <p:nvPr/>
        </p:nvSpPr>
        <p:spPr>
          <a:xfrm>
            <a:off x="4859080" y="2743200"/>
            <a:ext cx="2434856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002060"/>
                </a:solidFill>
              </a:rPr>
              <a:t>Cây</a:t>
            </a:r>
            <a:r>
              <a:rPr lang="en-US" sz="2100" b="1" dirty="0">
                <a:solidFill>
                  <a:srgbClr val="002060"/>
                </a:solidFill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</a:rPr>
              <a:t>mọc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hạt</a:t>
            </a:r>
            <a:endParaRPr lang="en-US" sz="2100" b="1" dirty="0">
              <a:solidFill>
                <a:srgbClr val="00206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EF603A-CE43-4BE1-A3D5-4CF4AA945AFE}"/>
              </a:ext>
            </a:extLst>
          </p:cNvPr>
          <p:cNvCxnSpPr>
            <a:cxnSpLocks/>
          </p:cNvCxnSpPr>
          <p:nvPr/>
        </p:nvCxnSpPr>
        <p:spPr>
          <a:xfrm>
            <a:off x="6220047" y="2402958"/>
            <a:ext cx="3583172" cy="32960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0E067FC-EB3C-3947-37AC-868986A52C32}"/>
              </a:ext>
            </a:extLst>
          </p:cNvPr>
          <p:cNvSpPr/>
          <p:nvPr/>
        </p:nvSpPr>
        <p:spPr>
          <a:xfrm>
            <a:off x="8102010" y="2753832"/>
            <a:ext cx="3359887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002060"/>
                </a:solidFill>
              </a:rPr>
              <a:t>Cây</a:t>
            </a:r>
            <a:r>
              <a:rPr lang="en-US" sz="2100" b="1" dirty="0">
                <a:solidFill>
                  <a:srgbClr val="002060"/>
                </a:solidFill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</a:rPr>
              <a:t>mọc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thân</a:t>
            </a:r>
            <a:r>
              <a:rPr lang="en-US" sz="2100" b="1" dirty="0">
                <a:solidFill>
                  <a:srgbClr val="002060"/>
                </a:solidFill>
              </a:rPr>
              <a:t>, </a:t>
            </a:r>
            <a:r>
              <a:rPr lang="en-US" sz="2100" b="1" dirty="0" err="1">
                <a:solidFill>
                  <a:srgbClr val="002060"/>
                </a:solidFill>
              </a:rPr>
              <a:t>rễ</a:t>
            </a:r>
            <a:r>
              <a:rPr lang="en-US" sz="2100" b="1" dirty="0">
                <a:solidFill>
                  <a:srgbClr val="002060"/>
                </a:solidFill>
              </a:rPr>
              <a:t>, </a:t>
            </a:r>
            <a:r>
              <a:rPr lang="en-US" sz="2100" b="1" dirty="0" err="1">
                <a:solidFill>
                  <a:srgbClr val="002060"/>
                </a:solidFill>
              </a:rPr>
              <a:t>lá</a:t>
            </a:r>
            <a:endParaRPr lang="en-US" sz="2100" b="1" dirty="0">
              <a:solidFill>
                <a:srgbClr val="00206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3AE41D-C7A4-0F0A-E4FE-481A41DBAFC0}"/>
              </a:ext>
            </a:extLst>
          </p:cNvPr>
          <p:cNvCxnSpPr>
            <a:cxnSpLocks/>
          </p:cNvCxnSpPr>
          <p:nvPr/>
        </p:nvCxnSpPr>
        <p:spPr>
          <a:xfrm>
            <a:off x="2121195" y="3285460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8E9487-BF41-6FF6-E8EF-A737A232D75B}"/>
              </a:ext>
            </a:extLst>
          </p:cNvPr>
          <p:cNvSpPr/>
          <p:nvPr/>
        </p:nvSpPr>
        <p:spPr>
          <a:xfrm>
            <a:off x="659219" y="3657599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Các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bộ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phân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của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hoa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Thụ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phấn</a:t>
            </a:r>
            <a:endParaRPr lang="en-US" sz="2100" b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Thụ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tinh</a:t>
            </a:r>
            <a:endParaRPr lang="en-US" sz="2100" b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Phát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triển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quả</a:t>
            </a:r>
            <a:r>
              <a:rPr lang="en-US" sz="2100" b="1" dirty="0">
                <a:solidFill>
                  <a:srgbClr val="002060"/>
                </a:solidFill>
              </a:rPr>
              <a:t>, </a:t>
            </a:r>
            <a:r>
              <a:rPr lang="en-US" sz="2100" b="1" dirty="0" err="1">
                <a:solidFill>
                  <a:srgbClr val="002060"/>
                </a:solidFill>
              </a:rPr>
              <a:t>hạt</a:t>
            </a:r>
            <a:endParaRPr lang="en-US" sz="2100" b="1" dirty="0">
              <a:solidFill>
                <a:srgbClr val="00206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E5F3321-119B-FFCD-5A60-5821E1145422}"/>
              </a:ext>
            </a:extLst>
          </p:cNvPr>
          <p:cNvCxnSpPr>
            <a:cxnSpLocks/>
          </p:cNvCxnSpPr>
          <p:nvPr/>
        </p:nvCxnSpPr>
        <p:spPr>
          <a:xfrm>
            <a:off x="6225362" y="3349255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186BB2D-5AF3-937D-593F-6A3103072526}"/>
              </a:ext>
            </a:extLst>
          </p:cNvPr>
          <p:cNvSpPr/>
          <p:nvPr/>
        </p:nvSpPr>
        <p:spPr>
          <a:xfrm>
            <a:off x="4763386" y="3721394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Các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thành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phần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của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hạt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Các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giai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đoạn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phát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triển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4DDBD5-B21F-2E85-EEFA-71F1C0D93115}"/>
              </a:ext>
            </a:extLst>
          </p:cNvPr>
          <p:cNvCxnSpPr>
            <a:cxnSpLocks/>
          </p:cNvCxnSpPr>
          <p:nvPr/>
        </p:nvCxnSpPr>
        <p:spPr>
          <a:xfrm>
            <a:off x="9999921" y="3402418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83AA00-1984-9881-D5D2-7CBBD1AB7297}"/>
              </a:ext>
            </a:extLst>
          </p:cNvPr>
          <p:cNvSpPr/>
          <p:nvPr/>
        </p:nvSpPr>
        <p:spPr>
          <a:xfrm>
            <a:off x="8537945" y="3774557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thân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rễ</a:t>
            </a:r>
            <a:endParaRPr lang="en-US" sz="2100" b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lá</a:t>
            </a:r>
            <a:endParaRPr lang="en-US" sz="2100" b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Các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giai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đoạn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phát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triển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889454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824A6-84CF-95A5-9EAF-581CD17B9FA0}"/>
              </a:ext>
            </a:extLst>
          </p:cNvPr>
          <p:cNvSpPr txBox="1"/>
          <p:nvPr/>
        </p:nvSpPr>
        <p:spPr>
          <a:xfrm>
            <a:off x="3997842" y="382772"/>
            <a:ext cx="42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HỌC TẬP SỐ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D86CB-9F63-4D99-3C05-D6828C2D1A73}"/>
              </a:ext>
            </a:extLst>
          </p:cNvPr>
          <p:cNvSpPr txBox="1"/>
          <p:nvPr/>
        </p:nvSpPr>
        <p:spPr>
          <a:xfrm>
            <a:off x="1105786" y="1084521"/>
            <a:ext cx="1014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366E83-DB6A-A24C-40D1-B5E80D39211D}"/>
              </a:ext>
            </a:extLst>
          </p:cNvPr>
          <p:cNvSpPr/>
          <p:nvPr/>
        </p:nvSpPr>
        <p:spPr>
          <a:xfrm>
            <a:off x="5018567" y="1765005"/>
            <a:ext cx="2286000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Calibri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VẬT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8C6A82-344C-0E6E-0DF2-E65445E28DA2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4348716" y="2381693"/>
            <a:ext cx="1812851" cy="4465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0548BE-3408-72CC-1C8F-762F62350A09}"/>
              </a:ext>
            </a:extLst>
          </p:cNvPr>
          <p:cNvSpPr/>
          <p:nvPr/>
        </p:nvSpPr>
        <p:spPr>
          <a:xfrm>
            <a:off x="2806995" y="2828261"/>
            <a:ext cx="3083441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đẻ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con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EF603A-CE43-4BE1-A3D5-4CF4AA945AFE}"/>
              </a:ext>
            </a:extLst>
          </p:cNvPr>
          <p:cNvCxnSpPr>
            <a:cxnSpLocks/>
          </p:cNvCxnSpPr>
          <p:nvPr/>
        </p:nvCxnSpPr>
        <p:spPr>
          <a:xfrm>
            <a:off x="6220047" y="2402958"/>
            <a:ext cx="1988288" cy="47846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0E067FC-EB3C-3947-37AC-868986A52C32}"/>
              </a:ext>
            </a:extLst>
          </p:cNvPr>
          <p:cNvSpPr/>
          <p:nvPr/>
        </p:nvSpPr>
        <p:spPr>
          <a:xfrm>
            <a:off x="6858001" y="2870790"/>
            <a:ext cx="3359887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đẻ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trứng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3AE41D-C7A4-0F0A-E4FE-481A41DBAFC0}"/>
              </a:ext>
            </a:extLst>
          </p:cNvPr>
          <p:cNvCxnSpPr>
            <a:cxnSpLocks/>
          </p:cNvCxnSpPr>
          <p:nvPr/>
        </p:nvCxnSpPr>
        <p:spPr>
          <a:xfrm>
            <a:off x="4258339" y="3434316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8E9487-BF41-6FF6-E8EF-A737A232D75B}"/>
              </a:ext>
            </a:extLst>
          </p:cNvPr>
          <p:cNvSpPr/>
          <p:nvPr/>
        </p:nvSpPr>
        <p:spPr>
          <a:xfrm>
            <a:off x="2796363" y="3806455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Vòng</a:t>
            </a:r>
            <a:r>
              <a:rPr lang="en-US" sz="36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đời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4DDBD5-B21F-2E85-EEFA-71F1C0D93115}"/>
              </a:ext>
            </a:extLst>
          </p:cNvPr>
          <p:cNvCxnSpPr>
            <a:cxnSpLocks/>
          </p:cNvCxnSpPr>
          <p:nvPr/>
        </p:nvCxnSpPr>
        <p:spPr>
          <a:xfrm>
            <a:off x="8755912" y="3519376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83AA00-1984-9881-D5D2-7CBBD1AB7297}"/>
              </a:ext>
            </a:extLst>
          </p:cNvPr>
          <p:cNvSpPr/>
          <p:nvPr/>
        </p:nvSpPr>
        <p:spPr>
          <a:xfrm>
            <a:off x="7293936" y="3891515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Đại</a:t>
            </a:r>
            <a:r>
              <a:rPr lang="en-US" sz="36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diện</a:t>
            </a:r>
            <a:endParaRPr lang="en-US" sz="3600" b="1" dirty="0">
              <a:solidFill>
                <a:srgbClr val="002060"/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đời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322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1" y="313213"/>
            <a:ext cx="12234118" cy="61026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7" y="-150654"/>
            <a:ext cx="4311900" cy="248365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3" y="380172"/>
            <a:ext cx="2672936" cy="711001"/>
          </a:xfrm>
          <a:prstGeom prst="rect">
            <a:avLst/>
          </a:prstGeom>
        </p:spPr>
      </p:pic>
      <p:sp>
        <p:nvSpPr>
          <p:cNvPr id="16" name="Rectangle: Rounded Corners 26">
            <a:extLst>
              <a:ext uri="{FF2B5EF4-FFF2-40B4-BE49-F238E27FC236}">
                <a16:creationId xmlns:a16="http://schemas.microsoft.com/office/drawing/2014/main" id="{3464FE24-E6BB-4E9E-96B3-CDDDDBB35463}"/>
              </a:ext>
            </a:extLst>
          </p:cNvPr>
          <p:cNvSpPr/>
          <p:nvPr/>
        </p:nvSpPr>
        <p:spPr>
          <a:xfrm>
            <a:off x="632172" y="361508"/>
            <a:ext cx="11021112" cy="5996762"/>
          </a:xfrm>
          <a:prstGeom prst="roundRect">
            <a:avLst>
              <a:gd name="adj" fmla="val 19668"/>
            </a:avLst>
          </a:prstGeom>
          <a:solidFill>
            <a:schemeClr val="bg1"/>
          </a:solidFill>
          <a:ln w="57150">
            <a:solidFill>
              <a:srgbClr val="45B31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3301D5-4F93-40DD-B5D9-A7C20A0875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7" b="32308" l="3385" r="34692">
                        <a14:foregroundMark x1="14308" y1="23615" x2="20615" y2="24846"/>
                        <a14:foregroundMark x1="12923" y1="20385" x2="19231" y2="23615"/>
                        <a14:foregroundMark x1="17538" y1="21462" x2="20308" y2="22615"/>
                        <a14:foregroundMark x1="14154" y1="20923" x2="13769" y2="2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4" y="5558222"/>
            <a:ext cx="1831255" cy="1831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CBF1A4-E689-66EB-DC11-96895D4BAD0C}"/>
              </a:ext>
            </a:extLst>
          </p:cNvPr>
          <p:cNvSpPr txBox="1"/>
          <p:nvPr/>
        </p:nvSpPr>
        <p:spPr>
          <a:xfrm>
            <a:off x="1148316" y="808075"/>
            <a:ext cx="99946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</a:rPr>
              <a:t>- Cây con trong hình 2a mọc lên từ hạt của cây mẹ, cây con trong hình 2b mọc lên từ thân của cây mẹ.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</a:rPr>
              <a:t>- Các giai đoạn phát triển của cây con trong mỗi hình: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</a:rPr>
              <a:t>Hình 2a: Từ hạt cà tím, nảy mầm, cây con mọc lên, phát triển thành cây trưởng thành. Cây trưởng thành ra hoa, kết trái.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</a:rPr>
              <a:t>Hình 2b: Từ thân cây mía mẹ, nảy chồi, cây con mọc lên, phát triển nhiều lá, nhánh thành bụi cây trưởng thành.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5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C7F55-FFFE-A2E8-A73E-38D4CD4795C4}"/>
              </a:ext>
            </a:extLst>
          </p:cNvPr>
          <p:cNvSpPr txBox="1"/>
          <p:nvPr/>
        </p:nvSpPr>
        <p:spPr>
          <a:xfrm>
            <a:off x="723015" y="318977"/>
            <a:ext cx="11153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</a:rPr>
              <a:t>Tìm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hiểu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các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giai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đoạn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phát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triển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ếch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- </a:t>
            </a:r>
            <a:r>
              <a:rPr lang="en-US" sz="3200" dirty="0" err="1">
                <a:solidFill>
                  <a:prstClr val="black"/>
                </a:solidFill>
              </a:rPr>
              <a:t>Sắp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xếp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các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giai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đoạn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theo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trình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tự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phát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triển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vòng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đời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của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ếch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trong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hình</a:t>
            </a:r>
            <a:r>
              <a:rPr lang="en-US" sz="3200" dirty="0">
                <a:solidFill>
                  <a:prstClr val="black"/>
                </a:solidFill>
              </a:rPr>
              <a:t> 3.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- </a:t>
            </a:r>
            <a:r>
              <a:rPr lang="en-US" sz="3200" dirty="0" err="1">
                <a:solidFill>
                  <a:prstClr val="black"/>
                </a:solidFill>
              </a:rPr>
              <a:t>Trình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bày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vòng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đời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và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sự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phát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triển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của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ếch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DD377-9ECC-664B-88D6-0E6AF6F3E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23" y="2866914"/>
            <a:ext cx="9856039" cy="30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043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4FD3C-2342-01FE-288E-14515FC4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13" y="868547"/>
            <a:ext cx="1866900" cy="2228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3B900-2410-CAB1-5344-D55CD4860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095" y="850604"/>
            <a:ext cx="173355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6A944D-D832-C014-3A01-E4243272F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064" y="920602"/>
            <a:ext cx="2581275" cy="220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BA46A9-73B0-9CCA-A600-165C70853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417" y="857915"/>
            <a:ext cx="1781175" cy="2228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3498DE-BC37-537B-CA37-563BF1B8C282}"/>
              </a:ext>
            </a:extLst>
          </p:cNvPr>
          <p:cNvSpPr txBox="1"/>
          <p:nvPr/>
        </p:nvSpPr>
        <p:spPr>
          <a:xfrm>
            <a:off x="935665" y="3359888"/>
            <a:ext cx="10324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- Vòng đời và sự phát triển của ếch trải qua 4 giai đoạn: Trứng → nòng nọc → ếch con → ếch trưởng thành.</a:t>
            </a:r>
          </a:p>
          <a:p>
            <a:r>
              <a:rPr lang="vi-VN" sz="3200" dirty="0">
                <a:solidFill>
                  <a:srgbClr val="FF0000"/>
                </a:solidFill>
              </a:rPr>
              <a:t>Từ trứng nở thành nòng nọc, nòng nọc mọc chân trở thành ếch con, ếch con rụng đuôi trở thành ếch trưởng thành, ếch trưởng thành đẻ trứng.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6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321" y="-77766"/>
            <a:ext cx="3898370" cy="224546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24694" y="2347215"/>
            <a:ext cx="3865161" cy="5428463"/>
            <a:chOff x="124694" y="2347215"/>
            <a:chExt cx="3865161" cy="5428463"/>
          </a:xfrm>
        </p:grpSpPr>
        <p:grpSp>
          <p:nvGrpSpPr>
            <p:cNvPr id="8" name="组合 7"/>
            <p:cNvGrpSpPr/>
            <p:nvPr/>
          </p:nvGrpSpPr>
          <p:grpSpPr>
            <a:xfrm>
              <a:off x="770183" y="2347215"/>
              <a:ext cx="179916" cy="1100108"/>
              <a:chOff x="4524245" y="3111810"/>
              <a:chExt cx="134937" cy="825081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矩形 8"/>
            <p:cNvSpPr/>
            <p:nvPr/>
          </p:nvSpPr>
          <p:spPr>
            <a:xfrm>
              <a:off x="124694" y="3266751"/>
              <a:ext cx="3865161" cy="45089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700" b="0" i="0" u="none" strike="noStrike" kern="1200" cap="none" spc="0" normalizeH="0" baseline="0" noProof="0">
                  <a:ln>
                    <a:noFill/>
                  </a:ln>
                  <a:solidFill>
                    <a:srgbClr val="55BE23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“</a:t>
              </a:r>
              <a:endParaRPr kumimoji="0" lang="en-US" altLang="zh-CN" sz="28700" b="0" i="0" u="none" strike="noStrike" kern="1200" cap="none" spc="0" normalizeH="0" baseline="0" noProof="0" dirty="0">
                <a:ln>
                  <a:noFill/>
                </a:ln>
                <a:solidFill>
                  <a:srgbClr val="55BE23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614862" y="2347215"/>
            <a:ext cx="3865161" cy="5428463"/>
            <a:chOff x="7614862" y="2347215"/>
            <a:chExt cx="3865161" cy="5428463"/>
          </a:xfrm>
        </p:grpSpPr>
        <p:grpSp>
          <p:nvGrpSpPr>
            <p:cNvPr id="24" name="组合 23"/>
            <p:cNvGrpSpPr/>
            <p:nvPr/>
          </p:nvGrpSpPr>
          <p:grpSpPr>
            <a:xfrm>
              <a:off x="8260351" y="2347215"/>
              <a:ext cx="179916" cy="1100108"/>
              <a:chOff x="4524245" y="3111810"/>
              <a:chExt cx="134937" cy="825081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矩形 24"/>
            <p:cNvSpPr/>
            <p:nvPr/>
          </p:nvSpPr>
          <p:spPr>
            <a:xfrm>
              <a:off x="7614862" y="3266751"/>
              <a:ext cx="3865161" cy="45089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700" b="0" i="0" u="none" strike="noStrike" kern="1200" cap="none" spc="0" normalizeH="0" baseline="0" noProof="0">
                  <a:ln>
                    <a:noFill/>
                  </a:ln>
                  <a:solidFill>
                    <a:srgbClr val="55BE23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“</a:t>
              </a:r>
              <a:endParaRPr kumimoji="0" lang="en-US" altLang="zh-CN" sz="28700" b="0" i="0" u="none" strike="noStrike" kern="1200" cap="none" spc="0" normalizeH="0" baseline="0" noProof="0" dirty="0">
                <a:ln>
                  <a:noFill/>
                </a:ln>
                <a:solidFill>
                  <a:srgbClr val="55BE23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C8F7D7B4-448F-E41F-5599-186EB24CF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0975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8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C8CF3-239E-422A-B717-72EC7EE4E0D7}"/>
              </a:ext>
            </a:extLst>
          </p:cNvPr>
          <p:cNvSpPr txBox="1"/>
          <p:nvPr/>
        </p:nvSpPr>
        <p:spPr>
          <a:xfrm>
            <a:off x="1118523" y="385950"/>
            <a:ext cx="103060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</a:rPr>
              <a:t>Tìm hiểu xung quanh nhà: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</a:rPr>
              <a:t>- Cho biết em nhìn thấy ấu trùng muỗi và muỗi có ở đâu.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</a:rPr>
              <a:t>- Nhận xét về hình dạng của ấu trùng so với muỗi.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</a:rPr>
              <a:t>- Dựa vào vòng đời của muỗi, hãy đề xuất một số biện pháp để hạn chế sự phát triển của muỗi. Giải thích.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402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1" y="313213"/>
            <a:ext cx="12234118" cy="61026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7" y="-150654"/>
            <a:ext cx="4311900" cy="248365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3" y="380172"/>
            <a:ext cx="2672936" cy="711001"/>
          </a:xfrm>
          <a:prstGeom prst="rect">
            <a:avLst/>
          </a:prstGeom>
        </p:spPr>
      </p:pic>
      <p:sp>
        <p:nvSpPr>
          <p:cNvPr id="16" name="Rectangle: Rounded Corners 26">
            <a:extLst>
              <a:ext uri="{FF2B5EF4-FFF2-40B4-BE49-F238E27FC236}">
                <a16:creationId xmlns:a16="http://schemas.microsoft.com/office/drawing/2014/main" id="{3464FE24-E6BB-4E9E-96B3-CDDDDBB35463}"/>
              </a:ext>
            </a:extLst>
          </p:cNvPr>
          <p:cNvSpPr/>
          <p:nvPr/>
        </p:nvSpPr>
        <p:spPr>
          <a:xfrm>
            <a:off x="632172" y="361508"/>
            <a:ext cx="11021112" cy="5996762"/>
          </a:xfrm>
          <a:prstGeom prst="roundRect">
            <a:avLst>
              <a:gd name="adj" fmla="val 19668"/>
            </a:avLst>
          </a:prstGeom>
          <a:solidFill>
            <a:schemeClr val="bg1"/>
          </a:solidFill>
          <a:ln w="57150">
            <a:solidFill>
              <a:srgbClr val="45B31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3301D5-4F93-40DD-B5D9-A7C20A0875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7" b="32308" l="3385" r="34692">
                        <a14:foregroundMark x1="14308" y1="23615" x2="20615" y2="24846"/>
                        <a14:foregroundMark x1="12923" y1="20385" x2="19231" y2="23615"/>
                        <a14:foregroundMark x1="17538" y1="21462" x2="20308" y2="22615"/>
                        <a14:foregroundMark x1="14154" y1="20923" x2="13769" y2="2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4" y="5558222"/>
            <a:ext cx="1831255" cy="1831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CBF1A4-E689-66EB-DC11-96895D4BAD0C}"/>
              </a:ext>
            </a:extLst>
          </p:cNvPr>
          <p:cNvSpPr txBox="1"/>
          <p:nvPr/>
        </p:nvSpPr>
        <p:spPr>
          <a:xfrm>
            <a:off x="1148316" y="808075"/>
            <a:ext cx="99946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FF0000"/>
                </a:solidFill>
              </a:rPr>
              <a:t>+ Ấu trùng muỗi ở những nơi có nước đọng. Muỗi thường có nhiều ở những bụi cây, nơi tối, ẩm ướt.</a:t>
            </a:r>
          </a:p>
          <a:p>
            <a:pPr lvl="0" algn="just"/>
            <a:r>
              <a:rPr lang="vi-VN" sz="3600" dirty="0">
                <a:solidFill>
                  <a:srgbClr val="FF0000"/>
                </a:solidFill>
              </a:rPr>
              <a:t>+ Hình dạng ấu trùng rất khác so với muỗi trưởng thành.</a:t>
            </a:r>
          </a:p>
          <a:p>
            <a:pPr lvl="0" algn="just"/>
            <a:r>
              <a:rPr lang="vi-VN" sz="3600" dirty="0">
                <a:solidFill>
                  <a:srgbClr val="FF0000"/>
                </a:solidFill>
              </a:rPr>
              <a:t>+ Biện pháp để hạn chế sự phát triển của muỗi: phát quang cây cỏ; loại bỏ những nơi có nước đọng để trứng muỗi không phát triển.</a:t>
            </a:r>
          </a:p>
        </p:txBody>
      </p:sp>
    </p:spTree>
    <p:extLst>
      <p:ext uri="{BB962C8B-B14F-4D97-AF65-F5344CB8AC3E}">
        <p14:creationId xmlns:p14="http://schemas.microsoft.com/office/powerpoint/2010/main" val="103108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1426</TotalTime>
  <Words>457</Words>
  <Application>Microsoft Office PowerPoint</Application>
  <PresentationFormat>Widescreen</PresentationFormat>
  <Paragraphs>47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微软雅黑</vt:lpstr>
      <vt:lpstr>宋体</vt:lpstr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>更多资源关注@好教师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11</cp:revision>
  <dcterms:created xsi:type="dcterms:W3CDTF">2017-03-18T13:24:00Z</dcterms:created>
  <dcterms:modified xsi:type="dcterms:W3CDTF">2026-01-21T03:22:32Z</dcterms:modified>
</cp:coreProperties>
</file>