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6" r:id="rId2"/>
    <p:sldMasterId id="2147483870" r:id="rId3"/>
    <p:sldMasterId id="2147483921" r:id="rId4"/>
    <p:sldMasterId id="2147483933" r:id="rId5"/>
  </p:sldMasterIdLst>
  <p:notesMasterIdLst>
    <p:notesMasterId r:id="rId29"/>
  </p:notesMasterIdLst>
  <p:handoutMasterIdLst>
    <p:handoutMasterId r:id="rId30"/>
  </p:handoutMasterIdLst>
  <p:sldIdLst>
    <p:sldId id="256" r:id="rId6"/>
    <p:sldId id="436" r:id="rId7"/>
    <p:sldId id="437" r:id="rId8"/>
    <p:sldId id="456" r:id="rId9"/>
    <p:sldId id="457" r:id="rId10"/>
    <p:sldId id="458" r:id="rId11"/>
    <p:sldId id="459" r:id="rId12"/>
    <p:sldId id="438" r:id="rId13"/>
    <p:sldId id="439" r:id="rId14"/>
    <p:sldId id="440" r:id="rId15"/>
    <p:sldId id="441" r:id="rId16"/>
    <p:sldId id="443" r:id="rId17"/>
    <p:sldId id="444" r:id="rId18"/>
    <p:sldId id="445" r:id="rId19"/>
    <p:sldId id="446" r:id="rId20"/>
    <p:sldId id="448" r:id="rId21"/>
    <p:sldId id="450" r:id="rId22"/>
    <p:sldId id="453" r:id="rId23"/>
    <p:sldId id="279" r:id="rId24"/>
    <p:sldId id="280" r:id="rId25"/>
    <p:sldId id="282" r:id="rId26"/>
    <p:sldId id="281" r:id="rId27"/>
    <p:sldId id="285"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EC2C46"/>
    <a:srgbClr val="3993E1"/>
    <a:srgbClr val="D18451"/>
    <a:srgbClr val="E8C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5" autoAdjust="0"/>
    <p:restoredTop sz="94660"/>
  </p:normalViewPr>
  <p:slideViewPr>
    <p:cSldViewPr snapToGrid="0" showGuides="1">
      <p:cViewPr>
        <p:scale>
          <a:sx n="56" d="100"/>
          <a:sy n="56" d="100"/>
        </p:scale>
        <p:origin x="700" y="284"/>
      </p:cViewPr>
      <p:guideLst>
        <p:guide orient="horz" pos="2999"/>
        <p:guide pos="3840"/>
      </p:guideLst>
    </p:cSldViewPr>
  </p:slideViewPr>
  <p:notesTextViewPr>
    <p:cViewPr>
      <p:scale>
        <a:sx n="1" d="1"/>
        <a:sy n="1" d="1"/>
      </p:scale>
      <p:origin x="0" y="0"/>
    </p:cViewPr>
  </p:notesTextViewPr>
  <p:sorterViewPr>
    <p:cViewPr>
      <p:scale>
        <a:sx n="66" d="100"/>
        <a:sy n="66" d="100"/>
      </p:scale>
      <p:origin x="0" y="-2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inpin heiti" charset="-122"/>
                <a:ea typeface="inpin heiti" charset="-122"/>
              </a:rPr>
              <a:pPr/>
              <a:t>2022/11/26</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inpin heiti" charset="-122"/>
                <a:ea typeface="inpin heiti" charset="-122"/>
              </a:rPr>
              <a:p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BD62458C-6CBB-49AC-A22D-FD1EFA9ED967}" type="datetimeFigureOut">
              <a:rPr lang="zh-CN" altLang="en-US" smtClean="0"/>
              <a:pPr/>
              <a:t>2022/11/26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55F11574-EF26-4E2A-AE6D-376A5D71A626}"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86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73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538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4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4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45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791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89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874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17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160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66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449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877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3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396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363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040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07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3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6685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742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21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9460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181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021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1897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555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938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924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01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56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865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93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86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439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83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2548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243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778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50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150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4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24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947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3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693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B6BFC09F-04C5-4B01-BE2F-F889D313EFC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1794097981"/>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2" name="9Slide.vn - 2019">
            <a:extLst>
              <a:ext uri="{FF2B5EF4-FFF2-40B4-BE49-F238E27FC236}">
                <a16:creationId xmlns:a16="http://schemas.microsoft.com/office/drawing/2014/main" id="{FAC912C0-FD36-4D62-9F73-ECBE21E642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943846603"/>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12" name="9Slide.vn - 2019">
            <a:extLst>
              <a:ext uri="{FF2B5EF4-FFF2-40B4-BE49-F238E27FC236}">
                <a16:creationId xmlns:a16="http://schemas.microsoft.com/office/drawing/2014/main" id="{9B1E83A5-0758-4257-9C8B-755E13C64D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2358684148"/>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12" name="9Slide.vn - 2019">
            <a:extLst>
              <a:ext uri="{FF2B5EF4-FFF2-40B4-BE49-F238E27FC236}">
                <a16:creationId xmlns:a16="http://schemas.microsoft.com/office/drawing/2014/main" id="{08EF1135-154F-4B51-9EBF-59D7CA6DDE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3361987052"/>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audio" Target="../media/audio1.wav"/><Relationship Id="rId4" Type="http://schemas.openxmlformats.org/officeDocument/2006/relationships/image" Target="../media/image8.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D8FB19-A3FC-4E83-9F61-593EE8D2F663}"/>
              </a:ext>
            </a:extLst>
          </p:cNvPr>
          <p:cNvPicPr>
            <a:picLocks noChangeAspect="1"/>
          </p:cNvPicPr>
          <p:nvPr/>
        </p:nvPicPr>
        <p:blipFill>
          <a:blip r:embed="rId5"/>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6"/>
          <a:stretch>
            <a:fillRect/>
          </a:stretch>
        </p:blipFill>
        <p:spPr>
          <a:xfrm>
            <a:off x="2752342" y="2756514"/>
            <a:ext cx="921185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r>
                <a:rPr lang="en-US" sz="4400" b="1" dirty="0" err="1">
                  <a:latin typeface="HP001 5 hàng" panose="020B0603050302020204" pitchFamily="34" charset="0"/>
                </a:rPr>
                <a:t>Út</a:t>
              </a:r>
              <a:r>
                <a:rPr lang="en-US" sz="4400" b="1" dirty="0">
                  <a:latin typeface="HP001 5 hàng" panose="020B0603050302020204" pitchFamily="34" charset="0"/>
                </a:rPr>
                <a:t> </a:t>
              </a:r>
              <a:r>
                <a:rPr lang="en-US" sz="4400" b="1" dirty="0" err="1">
                  <a:latin typeface="HP001 5 hàng" panose="020B0603050302020204" pitchFamily="34" charset="0"/>
                </a:rPr>
                <a:t>Tςà</a:t>
              </a:r>
              <a:r>
                <a:rPr lang="en-US" sz="4400" b="1" dirty="0">
                  <a:latin typeface="HP001 5 hàng" panose="020B0603050302020204" pitchFamily="34" charset="0"/>
                </a:rPr>
                <a:t> </a:t>
              </a:r>
              <a:r>
                <a:rPr lang="en-US" sz="4400" b="1" dirty="0" err="1">
                  <a:latin typeface="HP001 5 hàng" panose="020B0603050302020204" pitchFamily="34" charset="0"/>
                </a:rPr>
                <a:t>Ôn</a:t>
              </a:r>
              <a:endParaRPr lang="en-US" sz="4400" b="1" dirty="0">
                <a:latin typeface="HP001 5 hàng" panose="020B0603050302020204" pitchFamily="34"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Mười Út( 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5"/>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122378"/>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HP001 5 hàng" panose="020B0603050302020204" pitchFamily="34" charset="0"/>
                </a:rPr>
                <a:t>Út</a:t>
              </a:r>
              <a:r>
                <a:rPr lang="en-US" sz="4400" b="1" dirty="0">
                  <a:solidFill>
                    <a:srgbClr val="000000"/>
                  </a:solidFill>
                  <a:latin typeface="HP001 5 hàng" panose="020B0603050302020204" pitchFamily="34" charset="0"/>
                </a:rPr>
                <a:t> T</a:t>
              </a:r>
              <a:r>
                <a:rPr lang="el-GR" sz="4400" b="1" dirty="0">
                  <a:solidFill>
                    <a:srgbClr val="000000"/>
                  </a:solidFill>
                  <a:latin typeface="HP001 4 hàng" panose="020B0603050302020204" pitchFamily="34" charset="0"/>
                </a:rPr>
                <a:t>ς</a:t>
              </a:r>
              <a:r>
                <a:rPr lang="en-US" sz="4400" b="1" dirty="0">
                  <a:solidFill>
                    <a:srgbClr val="000000"/>
                  </a:solidFill>
                  <a:latin typeface="HP001 5 hàng" panose="020B0603050302020204" pitchFamily="34" charset="0"/>
                </a:rPr>
                <a:t>à </a:t>
              </a:r>
              <a:r>
                <a:rPr lang="en-US" sz="4400" b="1" dirty="0" err="1">
                  <a:solidFill>
                    <a:srgbClr val="000000"/>
                  </a:solidFill>
                  <a:latin typeface="HP001 5 hàng" panose="020B0603050302020204" pitchFamily="34" charset="0"/>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8"/>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41040"/>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a:p>
            <a:pPr algn="ctr"/>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endParaRPr lang="vi-VN" sz="3700" b="1" dirty="0">
              <a:solidFill>
                <a:srgbClr val="CC0099"/>
              </a:solidFill>
              <a:latin typeface="HP001 5 hàng" panose="020B0603050302020204" pitchFamily="34"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BFB20E97-28C9-E63F-2F03-479A93906834}"/>
              </a:ext>
            </a:extLst>
          </p:cNvPr>
          <p:cNvSpPr txBox="1"/>
          <p:nvPr/>
        </p:nvSpPr>
        <p:spPr>
          <a:xfrm>
            <a:off x="957941" y="980052"/>
            <a:ext cx="10276115" cy="5262979"/>
          </a:xfrm>
          <a:prstGeom prst="rect">
            <a:avLst/>
          </a:prstGeom>
          <a:noFill/>
        </p:spPr>
        <p:txBody>
          <a:bodyPr wrap="square">
            <a:spAutoFit/>
          </a:bodyPr>
          <a:lstStyle/>
          <a:p>
            <a:pPr algn="just" defTabSz="685800"/>
            <a:r>
              <a:rPr lang="en-US" sz="2800" i="1">
                <a:solidFill>
                  <a:prstClr val="black"/>
                </a:solidFill>
                <a:latin typeface="Arialal"/>
              </a:rPr>
              <a:t>	</a:t>
            </a:r>
            <a:r>
              <a:rPr lang="vi-VN" sz="2800" i="1">
                <a:solidFill>
                  <a:srgbClr val="333333"/>
                </a:solidFill>
                <a:effectLst/>
                <a:latin typeface="Arialal"/>
              </a:rPr>
              <a:t>(*) Đền Hùng: Là tên gọi khái quát của Khu di tích lịch sử Đền Hùng - quần thể đền chùa thờ phụng các Vua Hùng và tôn thất của nhà vua, gắn với Giỗ Tổ Hùng Vương. Đền được dựng trên núi Nghĩa Lĩnh, giữa đất Phong Châu, ngày nay thuộc thôn Cổ Tích, xã Hy Cương, thành phố Việt Trì, tỉnh Phú Thọ.</a:t>
            </a:r>
          </a:p>
          <a:p>
            <a:pPr algn="just" defTabSz="685800"/>
            <a:endParaRPr lang="vi-VN" sz="2800" i="1">
              <a:solidFill>
                <a:srgbClr val="333333"/>
              </a:solidFill>
              <a:effectLst/>
              <a:latin typeface="Arialal"/>
            </a:endParaRPr>
          </a:p>
          <a:p>
            <a:pPr algn="just" defTabSz="685800"/>
            <a:r>
              <a:rPr lang="en-US" sz="2800" i="1">
                <a:solidFill>
                  <a:srgbClr val="333333"/>
                </a:solidFill>
                <a:effectLst/>
                <a:latin typeface="Arialal"/>
              </a:rPr>
              <a:t>	</a:t>
            </a:r>
            <a:r>
              <a:rPr lang="vi-VN" sz="2800" i="1">
                <a:solidFill>
                  <a:srgbClr val="333333"/>
                </a:solidFill>
                <a:effectLst/>
                <a:latin typeface="Arialal"/>
              </a:rPr>
              <a:t>(*) Phú Thọ: Một tỉnh thuộc vùng đông bắc Việt Nam, được coi là vùng Đất tổ cội nguồn của Việt Nam. Tương truyền tại nơi đây các vua Hùng đã dựng nước nên nhà nước Văn Lang - nhà nước đầu tiên của Việt Nam, với kinh đô là Phong Châu, tức xung quanh thành phố Việt Trì ngày nay.</a:t>
            </a:r>
          </a:p>
          <a:p>
            <a:pPr algn="just" defTabSz="685800"/>
            <a:endParaRPr lang="vi-VN" sz="2800" i="1">
              <a:solidFill>
                <a:srgbClr val="333333"/>
              </a:solidFill>
              <a:effectLst/>
              <a:latin typeface="Arialal"/>
            </a:endParaRPr>
          </a:p>
        </p:txBody>
      </p:sp>
    </p:spTree>
    <p:extLst>
      <p:ext uri="{BB962C8B-B14F-4D97-AF65-F5344CB8AC3E}">
        <p14:creationId xmlns:p14="http://schemas.microsoft.com/office/powerpoint/2010/main" val="296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23385"/>
            <a:ext cx="7736880"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1679993" cy="661720"/>
          </a:xfrm>
          <a:prstGeom prst="rect">
            <a:avLst/>
          </a:prstGeom>
          <a:noFill/>
        </p:spPr>
        <p:txBody>
          <a:bodyPr wrap="square" rtlCol="0">
            <a:spAutoFit/>
          </a:bodyPr>
          <a:lstStyle/>
          <a:p>
            <a:r>
              <a:rPr lang="vi-VN" sz="3700" b="1">
                <a:solidFill>
                  <a:srgbClr val="CC0099"/>
                </a:solidFill>
                <a:latin typeface="HP001 5 hàng" panose="020B0603050302020204" pitchFamily="34" charset="0"/>
              </a:rPr>
              <a:t>Ca dao</a:t>
            </a: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495F5-33DD-EC30-2421-449AC41B42FC}"/>
              </a:ext>
            </a:extLst>
          </p:cNvPr>
          <p:cNvSpPr txBox="1"/>
          <p:nvPr/>
        </p:nvSpPr>
        <p:spPr>
          <a:xfrm>
            <a:off x="-157912" y="4187521"/>
            <a:ext cx="13094346" cy="2308324"/>
          </a:xfrm>
          <a:prstGeom prst="rect">
            <a:avLst/>
          </a:prstGeom>
          <a:noFill/>
        </p:spPr>
        <p:txBody>
          <a:bodyPr wrap="square" rtlCol="0">
            <a:spAutoFit/>
          </a:bodyPr>
          <a:lstStyle/>
          <a:p>
            <a:pPr algn="ctr"/>
            <a:r>
              <a:rPr lang="en-US" sz="3600" b="1" dirty="0">
                <a:latin typeface="HP001 5 hàng" panose="020B0603050302020204" pitchFamily="34" charset="0"/>
              </a:rPr>
              <a:t>V</a:t>
            </a:r>
            <a:r>
              <a:rPr lang="el-GR" sz="3600" b="1" dirty="0">
                <a:latin typeface="HP001 5 hàng" panose="020B0603050302020204" pitchFamily="34" charset="0"/>
              </a:rPr>
              <a:t>Η</a:t>
            </a:r>
            <a:r>
              <a:rPr lang="en-US" sz="3600" b="1" dirty="0" err="1">
                <a:latin typeface="HP001 5 hàng" panose="020B0603050302020204" pitchFamily="34" charset="0"/>
              </a:rPr>
              <a:t>Ğt</a:t>
            </a:r>
            <a:r>
              <a:rPr lang="en-US" sz="3600" b="1" dirty="0">
                <a:latin typeface="HP001 5 hàng" panose="020B0603050302020204" pitchFamily="34" charset="0"/>
              </a:rPr>
              <a:t> h</a:t>
            </a:r>
            <a:r>
              <a:rPr lang="el-GR" sz="3600" b="1" dirty="0">
                <a:latin typeface="HP001 5 hàng" panose="020B0603050302020204" pitchFamily="34" charset="0"/>
              </a:rPr>
              <a:t>Ξ </a:t>
            </a:r>
            <a:r>
              <a:rPr lang="en-US" sz="3600" b="1" dirty="0">
                <a:latin typeface="HP001 5 hàng" panose="020B0603050302020204" pitchFamily="34" charset="0"/>
              </a:rPr>
              <a:t>c</a:t>
            </a:r>
            <a:r>
              <a:rPr lang="el-GR" sz="3600" b="1" dirty="0">
                <a:latin typeface="HP001 5 hàng" panose="020B0603050302020204" pitchFamily="34" charset="0"/>
              </a:rPr>
              <a:t>Ϊ ε</a:t>
            </a:r>
            <a:r>
              <a:rPr lang="en-US" sz="3600" b="1" dirty="0">
                <a:latin typeface="HP001 5 hàng" panose="020B0603050302020204" pitchFamily="34" charset="0"/>
              </a:rPr>
              <a:t>ữ A (Ai)</a:t>
            </a:r>
          </a:p>
          <a:p>
            <a:pPr algn="ctr"/>
            <a:r>
              <a:rPr lang="el-GR" sz="3600" b="1" dirty="0">
                <a:latin typeface="HP001 5 hàng" panose="020B0603050302020204" pitchFamily="34" charset="0"/>
              </a:rPr>
              <a:t>ν</a:t>
            </a:r>
            <a:r>
              <a:rPr lang="en-US" sz="3600" b="1" dirty="0">
                <a:latin typeface="HP001 5 hàng" panose="020B0603050302020204" pitchFamily="34" charset="0"/>
              </a:rPr>
              <a:t>Ű </a:t>
            </a:r>
            <a:r>
              <a:rPr lang="el-GR" sz="3600" b="1" dirty="0">
                <a:latin typeface="HP001 5 hàng" panose="020B0603050302020204" pitchFamily="34" charset="0"/>
              </a:rPr>
              <a:t>ε</a:t>
            </a:r>
            <a:r>
              <a:rPr lang="en-US" sz="3600" b="1" dirty="0" err="1">
                <a:latin typeface="HP001 5 hàng" panose="020B0603050302020204" pitchFamily="34" charset="0"/>
              </a:rPr>
              <a:t>úng</a:t>
            </a:r>
            <a:r>
              <a:rPr lang="en-US" sz="3600" b="1" dirty="0">
                <a:latin typeface="HP001 5 hàng" panose="020B0603050302020204" pitchFamily="34" charset="0"/>
              </a:rPr>
              <a:t> </a:t>
            </a:r>
            <a:r>
              <a:rPr lang="en-US" sz="3600" b="1" dirty="0" err="1">
                <a:latin typeface="HP001 5 hàng" panose="020B0603050302020204" pitchFamily="34" charset="0"/>
              </a:rPr>
              <a:t>đứng</a:t>
            </a:r>
            <a:r>
              <a:rPr lang="en-US" sz="3600" b="1" dirty="0">
                <a:latin typeface="HP001 5 hàng" panose="020B0603050302020204" pitchFamily="34" charset="0"/>
              </a:rPr>
              <a:t> ở </a:t>
            </a:r>
            <a:r>
              <a:rPr lang="en-US" sz="3600" b="1" dirty="0" err="1">
                <a:latin typeface="HP001 5 hàng" panose="020B0603050302020204" pitchFamily="34" charset="0"/>
              </a:rPr>
              <a:t>đầu</a:t>
            </a:r>
            <a:r>
              <a:rPr lang="en-US" sz="3600" b="1" dirty="0">
                <a:latin typeface="HP001 5 hàng" panose="020B0603050302020204" pitchFamily="34" charset="0"/>
              </a:rPr>
              <a:t> </a:t>
            </a:r>
            <a:r>
              <a:rPr lang="en-US" sz="3600" b="1" dirty="0" err="1">
                <a:latin typeface="HP001 5 hàng" panose="020B0603050302020204" pitchFamily="34" charset="0"/>
              </a:rPr>
              <a:t>câu</a:t>
            </a:r>
            <a:r>
              <a:rPr lang="en-US" sz="3600" b="1" dirty="0">
                <a:latin typeface="HP001 5 hàng" panose="020B0603050302020204" pitchFamily="34" charset="0"/>
              </a:rPr>
              <a:t>. </a:t>
            </a:r>
          </a:p>
          <a:p>
            <a:pPr algn="ctr"/>
            <a:r>
              <a:rPr lang="en-US" sz="3600" b="1" dirty="0" err="1">
                <a:latin typeface="HP001 5 hàng" panose="020B0603050302020204" pitchFamily="34" charset="0"/>
              </a:rPr>
              <a:t>Viết</a:t>
            </a:r>
            <a:r>
              <a:rPr lang="en-US" sz="3600" b="1" dirty="0">
                <a:latin typeface="HP001 5 hàng" panose="020B0603050302020204" pitchFamily="34" charset="0"/>
              </a:rPr>
              <a:t> </a:t>
            </a:r>
            <a:r>
              <a:rPr lang="en-US" sz="3600" b="1" dirty="0" err="1">
                <a:latin typeface="HP001 5 hàng" panose="020B0603050302020204" pitchFamily="34" charset="0"/>
              </a:rPr>
              <a:t>hoa</a:t>
            </a:r>
            <a:r>
              <a:rPr lang="en-US" sz="3600" b="1" dirty="0">
                <a:latin typeface="HP001 5 hàng" panose="020B0603050302020204" pitchFamily="34" charset="0"/>
              </a:rPr>
              <a:t> </a:t>
            </a:r>
            <a:r>
              <a:rPr lang="en-US" sz="3600" b="1" dirty="0" err="1">
                <a:latin typeface="HP001 5 hàng" panose="020B0603050302020204" pitchFamily="34" charset="0"/>
              </a:rPr>
              <a:t>các</a:t>
            </a:r>
            <a:r>
              <a:rPr lang="en-US" sz="3600" b="1" dirty="0">
                <a:latin typeface="HP001 5 hàng" panose="020B0603050302020204" pitchFamily="34" charset="0"/>
              </a:rPr>
              <a:t> </a:t>
            </a:r>
            <a:r>
              <a:rPr lang="en-US" sz="3600" b="1" dirty="0" err="1">
                <a:latin typeface="HP001 5 hàng" panose="020B0603050302020204" pitchFamily="34" charset="0"/>
              </a:rPr>
              <a:t>từ</a:t>
            </a:r>
            <a:r>
              <a:rPr lang="en-US" sz="3600" b="1" dirty="0">
                <a:latin typeface="HP001 5 hàng" panose="020B0603050302020204" pitchFamily="34" charset="0"/>
              </a:rPr>
              <a:t> </a:t>
            </a:r>
            <a:r>
              <a:rPr lang="en-US" sz="3600" b="1" dirty="0" err="1">
                <a:latin typeface="HP001 5 hàng" panose="020B0603050302020204" pitchFamily="34" charset="0"/>
              </a:rPr>
              <a:t>Cần</a:t>
            </a:r>
            <a:r>
              <a:rPr lang="en-US" sz="3600" b="1" dirty="0">
                <a:latin typeface="HP001 5 hàng" panose="020B0603050302020204" pitchFamily="34" charset="0"/>
              </a:rPr>
              <a:t> </a:t>
            </a:r>
            <a:r>
              <a:rPr lang="en-US" sz="3600" b="1" dirty="0" err="1">
                <a:latin typeface="HP001 5 hàng" panose="020B0603050302020204" pitchFamily="34" charset="0"/>
              </a:rPr>
              <a:t>Thơ</a:t>
            </a:r>
            <a:endParaRPr lang="en-US" sz="3600" b="1" dirty="0">
              <a:latin typeface="HP001 5 hàng" panose="020B0603050302020204" pitchFamily="34" charset="0"/>
            </a:endParaRPr>
          </a:p>
          <a:p>
            <a:pPr algn="ctr"/>
            <a:r>
              <a:rPr lang="en-US" sz="3600" b="1" dirty="0" err="1">
                <a:latin typeface="HP001 5 hàng" panose="020B0603050302020204" pitchFamily="34" charset="0"/>
              </a:rPr>
              <a:t>vì</a:t>
            </a:r>
            <a:r>
              <a:rPr lang="en-US" sz="3600" b="1" dirty="0">
                <a:latin typeface="HP001 5 hàng" panose="020B0603050302020204" pitchFamily="34" charset="0"/>
              </a:rPr>
              <a:t> </a:t>
            </a:r>
            <a:r>
              <a:rPr lang="en-US" sz="3600" b="1" dirty="0" err="1">
                <a:latin typeface="HP001 5 hàng" panose="020B0603050302020204" pitchFamily="34" charset="0"/>
              </a:rPr>
              <a:t>chúng</a:t>
            </a:r>
            <a:r>
              <a:rPr lang="en-US" sz="3600" b="1" dirty="0">
                <a:latin typeface="HP001 5 hàng" panose="020B0603050302020204" pitchFamily="34" charset="0"/>
              </a:rPr>
              <a:t> </a:t>
            </a:r>
            <a:r>
              <a:rPr lang="en-US" sz="3600" b="1" dirty="0" err="1">
                <a:latin typeface="HP001 5 hàng" panose="020B0603050302020204" pitchFamily="34" charset="0"/>
              </a:rPr>
              <a:t>là</a:t>
            </a:r>
            <a:r>
              <a:rPr lang="en-US" sz="3600" b="1" dirty="0">
                <a:latin typeface="HP001 5 hàng" panose="020B0603050302020204" pitchFamily="34" charset="0"/>
              </a:rPr>
              <a:t> </a:t>
            </a:r>
            <a:r>
              <a:rPr lang="en-US" sz="3600" b="1" dirty="0" err="1">
                <a:latin typeface="HP001 5 hàng" panose="020B0603050302020204" pitchFamily="34" charset="0"/>
              </a:rPr>
              <a:t>tên</a:t>
            </a:r>
            <a:r>
              <a:rPr lang="en-US" sz="3600" b="1" dirty="0">
                <a:latin typeface="HP001 5 hàng" panose="020B0603050302020204" pitchFamily="34" charset="0"/>
              </a:rPr>
              <a:t> </a:t>
            </a:r>
            <a:r>
              <a:rPr lang="en-US" sz="3600" b="1" dirty="0" err="1">
                <a:latin typeface="HP001 5 hàng" panose="020B0603050302020204" pitchFamily="34" charset="0"/>
              </a:rPr>
              <a:t>riêng</a:t>
            </a:r>
            <a:r>
              <a:rPr lang="en-US" sz="3600" b="1" dirty="0">
                <a:latin typeface="HP001 5 hàng" panose="020B0603050302020204" pitchFamily="34" charset="0"/>
              </a:rPr>
              <a:t>.</a:t>
            </a:r>
          </a:p>
        </p:txBody>
      </p:sp>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9" y="452362"/>
            <a:ext cx="6670251" cy="930219"/>
            <a:chOff x="154298" y="195325"/>
            <a:chExt cx="5197052" cy="930219"/>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8" y="195325"/>
              <a:ext cx="4600380" cy="911675"/>
              <a:chOff x="154298" y="195325"/>
              <a:chExt cx="4600380"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4053620" cy="648000"/>
              </a:xfrm>
              <a:custGeom>
                <a:avLst/>
                <a:gdLst>
                  <a:gd name="connsiteX0" fmla="*/ 0 w 5202692"/>
                  <a:gd name="connsiteY0" fmla="*/ 108002 h 648000"/>
                  <a:gd name="connsiteX1" fmla="*/ 135123 w 5202692"/>
                  <a:gd name="connsiteY1" fmla="*/ 0 h 648000"/>
                  <a:gd name="connsiteX2" fmla="*/ 5067568 w 5202692"/>
                  <a:gd name="connsiteY2" fmla="*/ 0 h 648000"/>
                  <a:gd name="connsiteX3" fmla="*/ 5202692 w 5202692"/>
                  <a:gd name="connsiteY3" fmla="*/ 108002 h 648000"/>
                  <a:gd name="connsiteX4" fmla="*/ 5202692 w 5202692"/>
                  <a:gd name="connsiteY4" fmla="*/ 539998 h 648000"/>
                  <a:gd name="connsiteX5" fmla="*/ 5067568 w 5202692"/>
                  <a:gd name="connsiteY5" fmla="*/ 648000 h 648000"/>
                  <a:gd name="connsiteX6" fmla="*/ 135123 w 5202692"/>
                  <a:gd name="connsiteY6" fmla="*/ 648000 h 648000"/>
                  <a:gd name="connsiteX7" fmla="*/ 0 w 5202692"/>
                  <a:gd name="connsiteY7" fmla="*/ 539998 h 648000"/>
                  <a:gd name="connsiteX8" fmla="*/ 0 w 5202692"/>
                  <a:gd name="connsiteY8" fmla="*/ 108002 h 648000"/>
                  <a:gd name="connsiteX0" fmla="*/ 0 w 5202692"/>
                  <a:gd name="connsiteY0" fmla="*/ 108002 h 648000"/>
                  <a:gd name="connsiteX1" fmla="*/ 135123 w 5202692"/>
                  <a:gd name="connsiteY1" fmla="*/ 0 h 648000"/>
                  <a:gd name="connsiteX2" fmla="*/ 5067568 w 5202692"/>
                  <a:gd name="connsiteY2" fmla="*/ 0 h 648000"/>
                  <a:gd name="connsiteX3" fmla="*/ 5202692 w 5202692"/>
                  <a:gd name="connsiteY3" fmla="*/ 108002 h 648000"/>
                  <a:gd name="connsiteX4" fmla="*/ 5202692 w 5202692"/>
                  <a:gd name="connsiteY4" fmla="*/ 539998 h 648000"/>
                  <a:gd name="connsiteX5" fmla="*/ 5067568 w 5202692"/>
                  <a:gd name="connsiteY5" fmla="*/ 648000 h 648000"/>
                  <a:gd name="connsiteX6" fmla="*/ 135123 w 5202692"/>
                  <a:gd name="connsiteY6" fmla="*/ 648000 h 648000"/>
                  <a:gd name="connsiteX7" fmla="*/ 0 w 5202692"/>
                  <a:gd name="connsiteY7" fmla="*/ 539998 h 648000"/>
                  <a:gd name="connsiteX8" fmla="*/ 0 w 5202692"/>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692" h="648000" fill="none" extrusionOk="0">
                    <a:moveTo>
                      <a:pt x="0" y="108002"/>
                    </a:moveTo>
                    <a:cubicBezTo>
                      <a:pt x="-4084" y="43214"/>
                      <a:pt x="38287" y="6666"/>
                      <a:pt x="135123" y="0"/>
                    </a:cubicBezTo>
                    <a:cubicBezTo>
                      <a:pt x="1991432" y="-41808"/>
                      <a:pt x="3161198" y="-66557"/>
                      <a:pt x="5067568" y="0"/>
                    </a:cubicBezTo>
                    <a:cubicBezTo>
                      <a:pt x="5132022" y="9868"/>
                      <a:pt x="5211080" y="33680"/>
                      <a:pt x="5202692" y="108002"/>
                    </a:cubicBezTo>
                    <a:cubicBezTo>
                      <a:pt x="5239185" y="230519"/>
                      <a:pt x="5155176" y="476502"/>
                      <a:pt x="5202692" y="539998"/>
                    </a:cubicBezTo>
                    <a:cubicBezTo>
                      <a:pt x="5201801" y="611502"/>
                      <a:pt x="5132132" y="633581"/>
                      <a:pt x="5067568" y="648000"/>
                    </a:cubicBezTo>
                    <a:cubicBezTo>
                      <a:pt x="3974574" y="680689"/>
                      <a:pt x="1097192" y="765710"/>
                      <a:pt x="135123" y="648000"/>
                    </a:cubicBezTo>
                    <a:cubicBezTo>
                      <a:pt x="61197" y="635799"/>
                      <a:pt x="2520" y="603816"/>
                      <a:pt x="0" y="539998"/>
                    </a:cubicBezTo>
                    <a:cubicBezTo>
                      <a:pt x="20133" y="399345"/>
                      <a:pt x="13778" y="178489"/>
                      <a:pt x="0" y="108002"/>
                    </a:cubicBezTo>
                    <a:close/>
                  </a:path>
                  <a:path w="5202692" h="648000" stroke="0" extrusionOk="0">
                    <a:moveTo>
                      <a:pt x="0" y="108002"/>
                    </a:moveTo>
                    <a:cubicBezTo>
                      <a:pt x="5117" y="66201"/>
                      <a:pt x="58816" y="9791"/>
                      <a:pt x="135123" y="0"/>
                    </a:cubicBezTo>
                    <a:cubicBezTo>
                      <a:pt x="2121785" y="-330868"/>
                      <a:pt x="3229869" y="-245459"/>
                      <a:pt x="5067568" y="0"/>
                    </a:cubicBezTo>
                    <a:cubicBezTo>
                      <a:pt x="5131147" y="9057"/>
                      <a:pt x="5213582" y="44693"/>
                      <a:pt x="5202692" y="108002"/>
                    </a:cubicBezTo>
                    <a:cubicBezTo>
                      <a:pt x="5159553" y="324018"/>
                      <a:pt x="5180967" y="436040"/>
                      <a:pt x="5202692" y="539998"/>
                    </a:cubicBezTo>
                    <a:cubicBezTo>
                      <a:pt x="5202224" y="612523"/>
                      <a:pt x="5142988" y="656473"/>
                      <a:pt x="5067568" y="648000"/>
                    </a:cubicBezTo>
                    <a:cubicBezTo>
                      <a:pt x="3822210" y="581743"/>
                      <a:pt x="1405184" y="566453"/>
                      <a:pt x="135123" y="648000"/>
                    </a:cubicBezTo>
                    <a:cubicBezTo>
                      <a:pt x="60492" y="661189"/>
                      <a:pt x="10191" y="612942"/>
                      <a:pt x="0" y="539998"/>
                    </a:cubicBezTo>
                    <a:cubicBezTo>
                      <a:pt x="24019" y="343843"/>
                      <a:pt x="2687" y="237103"/>
                      <a:pt x="0" y="108002"/>
                    </a:cubicBezTo>
                    <a:close/>
                  </a:path>
                  <a:path w="5202692" h="648000" fill="none" stroke="0" extrusionOk="0">
                    <a:moveTo>
                      <a:pt x="0" y="108002"/>
                    </a:moveTo>
                    <a:cubicBezTo>
                      <a:pt x="-761" y="53676"/>
                      <a:pt x="41923" y="-4692"/>
                      <a:pt x="135123" y="0"/>
                    </a:cubicBezTo>
                    <a:cubicBezTo>
                      <a:pt x="1723868" y="69369"/>
                      <a:pt x="3346075" y="316722"/>
                      <a:pt x="5067568" y="0"/>
                    </a:cubicBezTo>
                    <a:cubicBezTo>
                      <a:pt x="5130145" y="12019"/>
                      <a:pt x="5218481" y="34202"/>
                      <a:pt x="5202692" y="108002"/>
                    </a:cubicBezTo>
                    <a:cubicBezTo>
                      <a:pt x="5252657" y="226372"/>
                      <a:pt x="5155934" y="474363"/>
                      <a:pt x="5202692" y="539998"/>
                    </a:cubicBezTo>
                    <a:cubicBezTo>
                      <a:pt x="5200046" y="608495"/>
                      <a:pt x="5142161" y="646521"/>
                      <a:pt x="5067568" y="648000"/>
                    </a:cubicBezTo>
                    <a:cubicBezTo>
                      <a:pt x="4102452" y="432820"/>
                      <a:pt x="987430" y="733998"/>
                      <a:pt x="135123" y="648000"/>
                    </a:cubicBezTo>
                    <a:cubicBezTo>
                      <a:pt x="55343" y="649667"/>
                      <a:pt x="4402" y="606053"/>
                      <a:pt x="0" y="539998"/>
                    </a:cubicBezTo>
                    <a:cubicBezTo>
                      <a:pt x="25245" y="392462"/>
                      <a:pt x="20760" y="17397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LUYỆN VIẾT BẢNG CON</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3" name="Picture 2" descr="A picture containing shape&#10;&#10;Description automatically generated">
            <a:extLst>
              <a:ext uri="{FF2B5EF4-FFF2-40B4-BE49-F238E27FC236}">
                <a16:creationId xmlns:a16="http://schemas.microsoft.com/office/drawing/2014/main" id="{B44E7BF6-C3FD-E578-886A-A0A81FC74A9C}"/>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3161809" y="1413000"/>
            <a:ext cx="5868382" cy="4032000"/>
          </a:xfrm>
          <a:prstGeom prst="rect">
            <a:avLst/>
          </a:prstGeom>
        </p:spPr>
      </p:pic>
      <p:sp>
        <p:nvSpPr>
          <p:cNvPr id="6" name="TextBox 5">
            <a:extLst>
              <a:ext uri="{FF2B5EF4-FFF2-40B4-BE49-F238E27FC236}">
                <a16:creationId xmlns:a16="http://schemas.microsoft.com/office/drawing/2014/main" id="{C41263A7-6D5B-8D44-2E9F-909A2FD59C13}"/>
              </a:ext>
            </a:extLst>
          </p:cNvPr>
          <p:cNvSpPr txBox="1"/>
          <p:nvPr/>
        </p:nvSpPr>
        <p:spPr>
          <a:xfrm>
            <a:off x="3478486" y="1917529"/>
            <a:ext cx="2083848" cy="1200329"/>
          </a:xfrm>
          <a:prstGeom prst="rect">
            <a:avLst/>
          </a:prstGeom>
          <a:noFill/>
        </p:spPr>
        <p:txBody>
          <a:bodyPr wrap="square" rtlCol="0">
            <a:spAutoFit/>
          </a:bodyPr>
          <a:lstStyle/>
          <a:p>
            <a:r>
              <a:rPr lang="en-US" sz="7200" b="1" dirty="0">
                <a:solidFill>
                  <a:schemeClr val="bg1"/>
                </a:solidFill>
                <a:latin typeface="HP001 5 hàng" panose="020B0603050302020204" pitchFamily="34" charset="0"/>
              </a:rPr>
              <a:t>Ai</a:t>
            </a:r>
            <a:endParaRPr lang="vi-VN" sz="7200" b="1" dirty="0">
              <a:solidFill>
                <a:schemeClr val="bg1"/>
              </a:solidFill>
              <a:latin typeface="HP001 5 hàng" panose="020B0603050302020204" pitchFamily="34" charset="0"/>
            </a:endParaRPr>
          </a:p>
        </p:txBody>
      </p:sp>
      <p:sp>
        <p:nvSpPr>
          <p:cNvPr id="7" name="TextBox 6">
            <a:extLst>
              <a:ext uri="{FF2B5EF4-FFF2-40B4-BE49-F238E27FC236}">
                <a16:creationId xmlns:a16="http://schemas.microsoft.com/office/drawing/2014/main" id="{25CBEDFA-5AD9-0912-4F0D-40E8D496801F}"/>
              </a:ext>
            </a:extLst>
          </p:cNvPr>
          <p:cNvSpPr txBox="1"/>
          <p:nvPr/>
        </p:nvSpPr>
        <p:spPr>
          <a:xfrm>
            <a:off x="3478484" y="3403608"/>
            <a:ext cx="4179616" cy="1200329"/>
          </a:xfrm>
          <a:prstGeom prst="rect">
            <a:avLst/>
          </a:prstGeom>
          <a:noFill/>
        </p:spPr>
        <p:txBody>
          <a:bodyPr wrap="square" rtlCol="0">
            <a:spAutoFit/>
          </a:bodyPr>
          <a:lstStyle/>
          <a:p>
            <a:r>
              <a:rPr lang="en-US" sz="7200" b="1" dirty="0" err="1">
                <a:solidFill>
                  <a:schemeClr val="bg1"/>
                </a:solidFill>
                <a:latin typeface="HP001 5 hàng" panose="020B0603050302020204" pitchFamily="34" charset="0"/>
              </a:rPr>
              <a:t>Cần</a:t>
            </a:r>
            <a:r>
              <a:rPr lang="en-US" sz="7200" b="1" dirty="0">
                <a:solidFill>
                  <a:schemeClr val="bg1"/>
                </a:solidFill>
                <a:latin typeface="HP001 5 hàng" panose="020B0603050302020204" pitchFamily="34" charset="0"/>
              </a:rPr>
              <a:t> </a:t>
            </a:r>
            <a:r>
              <a:rPr lang="en-US" sz="7200" b="1" dirty="0" err="1">
                <a:solidFill>
                  <a:schemeClr val="bg1"/>
                </a:solidFill>
                <a:latin typeface="HP001 5 hàng" panose="020B0603050302020204" pitchFamily="34" charset="0"/>
              </a:rPr>
              <a:t>Thơ</a:t>
            </a:r>
            <a:endParaRPr lang="vi-VN" sz="7200" b="1" dirty="0">
              <a:solidFill>
                <a:schemeClr val="bg1"/>
              </a:solidFill>
              <a:latin typeface="HP001 5 hàng" panose="020B0603050302020204" pitchFamily="34" charset="0"/>
            </a:endParaRPr>
          </a:p>
        </p:txBody>
      </p:sp>
    </p:spTree>
    <p:extLst>
      <p:ext uri="{BB962C8B-B14F-4D97-AF65-F5344CB8AC3E}">
        <p14:creationId xmlns:p14="http://schemas.microsoft.com/office/powerpoint/2010/main" val="18024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22040" y="1834300"/>
            <a:ext cx="845071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Cần Thơ gạo Ǉrắng wư</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ϐ </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Ǉr</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Ϊ</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Ai đi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Α</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Ğn đó lŜg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δ</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Ūg juū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24076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VIẾT VÀO VTV</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cxnSp>
        <p:nvCxnSpPr>
          <p:cNvPr id="3" name="Straight Arrow Connector 2">
            <a:extLst>
              <a:ext uri="{FF2B5EF4-FFF2-40B4-BE49-F238E27FC236}">
                <a16:creationId xmlns:a16="http://schemas.microsoft.com/office/drawing/2014/main" id="{2782B08C-25DA-33BC-941D-BA299202F46E}"/>
              </a:ext>
            </a:extLst>
          </p:cNvPr>
          <p:cNvCxnSpPr>
            <a:cxnSpLocks/>
          </p:cNvCxnSpPr>
          <p:nvPr/>
        </p:nvCxnSpPr>
        <p:spPr>
          <a:xfrm>
            <a:off x="1042215" y="2267508"/>
            <a:ext cx="11303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F04DC7-D916-5DE4-47EE-11C40E21CF10}"/>
              </a:ext>
            </a:extLst>
          </p:cNvPr>
          <p:cNvSpPr txBox="1"/>
          <p:nvPr/>
        </p:nvSpPr>
        <p:spPr>
          <a:xfrm>
            <a:off x="1252176" y="1703290"/>
            <a:ext cx="955113" cy="584775"/>
          </a:xfrm>
          <a:prstGeom prst="rect">
            <a:avLst/>
          </a:prstGeom>
          <a:noFill/>
        </p:spPr>
        <p:txBody>
          <a:bodyPr wrap="square" rtlCol="0">
            <a:spAutoFit/>
          </a:bodyPr>
          <a:lstStyle/>
          <a:p>
            <a:r>
              <a:rPr lang="en-US" sz="3200">
                <a:solidFill>
                  <a:srgbClr val="FF3399"/>
                </a:solidFill>
              </a:rPr>
              <a:t>2 ô</a:t>
            </a:r>
          </a:p>
        </p:txBody>
      </p:sp>
      <p:sp>
        <p:nvSpPr>
          <p:cNvPr id="5" name="TextBox 4">
            <a:extLst>
              <a:ext uri="{FF2B5EF4-FFF2-40B4-BE49-F238E27FC236}">
                <a16:creationId xmlns:a16="http://schemas.microsoft.com/office/drawing/2014/main" id="{BD13F263-4054-A7E7-8E77-46FCC15E9A4D}"/>
              </a:ext>
            </a:extLst>
          </p:cNvPr>
          <p:cNvSpPr txBox="1"/>
          <p:nvPr/>
        </p:nvSpPr>
        <p:spPr>
          <a:xfrm>
            <a:off x="905319" y="3153227"/>
            <a:ext cx="838638" cy="584775"/>
          </a:xfrm>
          <a:prstGeom prst="rect">
            <a:avLst/>
          </a:prstGeom>
          <a:noFill/>
        </p:spPr>
        <p:txBody>
          <a:bodyPr wrap="square" rtlCol="0">
            <a:spAutoFit/>
          </a:bodyPr>
          <a:lstStyle/>
          <a:p>
            <a:r>
              <a:rPr lang="en-US" sz="3200">
                <a:solidFill>
                  <a:srgbClr val="FF3399"/>
                </a:solidFill>
              </a:rPr>
              <a:t>1 ô</a:t>
            </a:r>
          </a:p>
        </p:txBody>
      </p:sp>
      <p:cxnSp>
        <p:nvCxnSpPr>
          <p:cNvPr id="6" name="Straight Arrow Connector 5">
            <a:extLst>
              <a:ext uri="{FF2B5EF4-FFF2-40B4-BE49-F238E27FC236}">
                <a16:creationId xmlns:a16="http://schemas.microsoft.com/office/drawing/2014/main" id="{34FF4F54-B056-A8D9-516A-B770D14E3AEB}"/>
              </a:ext>
            </a:extLst>
          </p:cNvPr>
          <p:cNvCxnSpPr>
            <a:cxnSpLocks/>
          </p:cNvCxnSpPr>
          <p:nvPr/>
        </p:nvCxnSpPr>
        <p:spPr>
          <a:xfrm>
            <a:off x="1035653" y="3002755"/>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74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4210216"/>
                  <a:gd name="connsiteY0" fmla="*/ 108002 h 648000"/>
                  <a:gd name="connsiteX1" fmla="*/ 108002 w 4210216"/>
                  <a:gd name="connsiteY1" fmla="*/ 0 h 648000"/>
                  <a:gd name="connsiteX2" fmla="*/ 4102214 w 4210216"/>
                  <a:gd name="connsiteY2" fmla="*/ 0 h 648000"/>
                  <a:gd name="connsiteX3" fmla="*/ 4210216 w 4210216"/>
                  <a:gd name="connsiteY3" fmla="*/ 108002 h 648000"/>
                  <a:gd name="connsiteX4" fmla="*/ 4210216 w 4210216"/>
                  <a:gd name="connsiteY4" fmla="*/ 539998 h 648000"/>
                  <a:gd name="connsiteX5" fmla="*/ 4102214 w 4210216"/>
                  <a:gd name="connsiteY5" fmla="*/ 648000 h 648000"/>
                  <a:gd name="connsiteX6" fmla="*/ 108002 w 4210216"/>
                  <a:gd name="connsiteY6" fmla="*/ 648000 h 648000"/>
                  <a:gd name="connsiteX7" fmla="*/ 0 w 4210216"/>
                  <a:gd name="connsiteY7" fmla="*/ 539998 h 648000"/>
                  <a:gd name="connsiteX8" fmla="*/ 0 w 4210216"/>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0216" h="648000" fill="none" extrusionOk="0">
                    <a:moveTo>
                      <a:pt x="0" y="108002"/>
                    </a:moveTo>
                    <a:cubicBezTo>
                      <a:pt x="-1802" y="45803"/>
                      <a:pt x="37825" y="3587"/>
                      <a:pt x="108002" y="0"/>
                    </a:cubicBezTo>
                    <a:cubicBezTo>
                      <a:pt x="2018789" y="-92351"/>
                      <a:pt x="2206587" y="104030"/>
                      <a:pt x="4102214" y="0"/>
                    </a:cubicBezTo>
                    <a:cubicBezTo>
                      <a:pt x="4154968" y="8059"/>
                      <a:pt x="4214582" y="39568"/>
                      <a:pt x="4210216" y="108002"/>
                    </a:cubicBezTo>
                    <a:cubicBezTo>
                      <a:pt x="4243353" y="218953"/>
                      <a:pt x="4177049" y="463525"/>
                      <a:pt x="4210216" y="539998"/>
                    </a:cubicBezTo>
                    <a:cubicBezTo>
                      <a:pt x="4209844" y="605181"/>
                      <a:pt x="4159960" y="645138"/>
                      <a:pt x="4102214" y="648000"/>
                    </a:cubicBezTo>
                    <a:cubicBezTo>
                      <a:pt x="2734052" y="511374"/>
                      <a:pt x="1420124" y="639177"/>
                      <a:pt x="108002" y="648000"/>
                    </a:cubicBezTo>
                    <a:cubicBezTo>
                      <a:pt x="48657" y="642086"/>
                      <a:pt x="1297" y="602110"/>
                      <a:pt x="0" y="539998"/>
                    </a:cubicBezTo>
                    <a:cubicBezTo>
                      <a:pt x="15329" y="390535"/>
                      <a:pt x="15581" y="177117"/>
                      <a:pt x="0" y="108002"/>
                    </a:cubicBezTo>
                    <a:close/>
                  </a:path>
                  <a:path w="4210216" h="648000" stroke="0" extrusionOk="0">
                    <a:moveTo>
                      <a:pt x="0" y="108002"/>
                    </a:moveTo>
                    <a:cubicBezTo>
                      <a:pt x="906" y="53130"/>
                      <a:pt x="47723" y="-968"/>
                      <a:pt x="108002" y="0"/>
                    </a:cubicBezTo>
                    <a:cubicBezTo>
                      <a:pt x="1665349" y="-168373"/>
                      <a:pt x="2753556" y="-141978"/>
                      <a:pt x="4102214" y="0"/>
                    </a:cubicBezTo>
                    <a:cubicBezTo>
                      <a:pt x="4157208" y="5380"/>
                      <a:pt x="4210915" y="47991"/>
                      <a:pt x="4210216" y="108002"/>
                    </a:cubicBezTo>
                    <a:cubicBezTo>
                      <a:pt x="4174764" y="323289"/>
                      <a:pt x="4197243" y="436722"/>
                      <a:pt x="4210216" y="539998"/>
                    </a:cubicBezTo>
                    <a:cubicBezTo>
                      <a:pt x="4207975" y="603052"/>
                      <a:pt x="4169841" y="652702"/>
                      <a:pt x="4102214" y="648000"/>
                    </a:cubicBezTo>
                    <a:cubicBezTo>
                      <a:pt x="3098521" y="735901"/>
                      <a:pt x="1170472"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28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4089400" y="99704"/>
            <a:ext cx="7112001" cy="1522623"/>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00" name="Google Shape;1100;p25"/>
              <p:cNvSpPr txBox="1"/>
              <p:nvPr/>
            </p:nvSpPr>
            <p:spPr>
              <a:xfrm>
                <a:off x="2660482" y="921497"/>
                <a:ext cx="7840495" cy="29133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dirty="0" err="1">
                    <a:solidFill>
                      <a:srgbClr val="1D1B10"/>
                    </a:solidFill>
                    <a:latin typeface="HP001 4 hàng" panose="020B0603050302020204" pitchFamily="34" charset="0"/>
                    <a:ea typeface="Lobster"/>
                    <a:cs typeface="Lobster"/>
                    <a:sym typeface="Lobster"/>
                  </a:rPr>
                  <a:t>Chữ</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hoa</a:t>
                </a:r>
                <a:r>
                  <a:rPr lang="en-US" sz="2933" b="1" kern="0" dirty="0">
                    <a:solidFill>
                      <a:srgbClr val="1D1B10"/>
                    </a:solidFill>
                    <a:latin typeface="HP001 4 hàng" panose="020B0603050302020204" pitchFamily="34" charset="0"/>
                    <a:ea typeface="Lobster"/>
                    <a:cs typeface="Lobster"/>
                    <a:sym typeface="Lobster"/>
                  </a:rPr>
                  <a:t> T </a:t>
                </a:r>
                <a:r>
                  <a:rPr lang="en-US" sz="2933" b="1" kern="0" dirty="0" err="1">
                    <a:solidFill>
                      <a:srgbClr val="1D1B10"/>
                    </a:solidFill>
                    <a:latin typeface="HP001 4 hàng" panose="020B0603050302020204" pitchFamily="34" charset="0"/>
                    <a:ea typeface="Lobster"/>
                    <a:cs typeface="Lobster"/>
                    <a:sym typeface="Lobster"/>
                  </a:rPr>
                  <a:t>cao</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mấy</a:t>
                </a:r>
                <a:r>
                  <a:rPr lang="en-US" sz="2933" b="1" kern="0" dirty="0">
                    <a:solidFill>
                      <a:srgbClr val="1D1B10"/>
                    </a:solidFill>
                    <a:latin typeface="HP001 4 hàng" panose="020B0603050302020204" pitchFamily="34" charset="0"/>
                    <a:ea typeface="Lobster"/>
                    <a:cs typeface="Lobster"/>
                    <a:sym typeface="Lobster"/>
                  </a:rPr>
                  <a:t> li</a:t>
                </a:r>
                <a:endParaRPr sz="933" b="1" kern="0" dirty="0">
                  <a:solidFill>
                    <a:srgbClr val="000000"/>
                  </a:solidFill>
                  <a:latin typeface="HP001 4 hàng" panose="020B0603050302020204" pitchFamily="34" charset="0"/>
                  <a:cs typeface="Arial"/>
                  <a:sym typeface="Arial"/>
                </a:endParaRPr>
              </a:p>
            </p:txBody>
          </p:sp>
        </p:grpSp>
        <p:pic>
          <p:nvPicPr>
            <p:cNvPr id="1101" name="Google Shape;1101;p25"/>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495325" indent="-495325" algn="ctr" defTabSz="609630">
              <a:buClr>
                <a:srgbClr val="002060"/>
              </a:buClr>
              <a:buSzPts val="3600"/>
              <a:buFont typeface="Lobster"/>
              <a:buAutoNum type="alphaUcPeriod"/>
            </a:pPr>
            <a:r>
              <a:rPr lang="en-US" sz="2400" b="1" kern="0">
                <a:solidFill>
                  <a:srgbClr val="002060"/>
                </a:solidFill>
                <a:latin typeface="HP001 4 hàng" panose="020B0603050302020204" pitchFamily="34" charset="0"/>
                <a:cs typeface="Arial"/>
                <a:sym typeface="Lobster"/>
              </a:rPr>
              <a:t>1 ly</a:t>
            </a:r>
            <a:endParaRPr sz="933" b="1" kern="0">
              <a:solidFill>
                <a:srgbClr val="000000"/>
              </a:solidFill>
              <a:latin typeface="HP001 4 hàng" panose="020B0603050302020204" pitchFamily="34" charset="0"/>
              <a:cs typeface="Arial"/>
              <a:sym typeface="Arial"/>
            </a:endParaRPr>
          </a:p>
        </p:txBody>
      </p:sp>
      <p:sp>
        <p:nvSpPr>
          <p:cNvPr id="1103" name="Google Shape;1103;p25"/>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B. </a:t>
            </a:r>
            <a:r>
              <a:rPr lang="en-US" sz="2400" b="1" kern="0" dirty="0" err="1">
                <a:solidFill>
                  <a:srgbClr val="002060"/>
                </a:solidFill>
                <a:latin typeface="HP001 4 hàng" panose="020B0603050302020204" pitchFamily="34" charset="0"/>
                <a:ea typeface="Lobster"/>
                <a:cs typeface="Lobster"/>
                <a:sym typeface="Lobster"/>
              </a:rPr>
              <a:t>Hơn</a:t>
            </a:r>
            <a:r>
              <a:rPr lang="en-US" sz="2400" b="1" kern="0" dirty="0">
                <a:solidFill>
                  <a:srgbClr val="002060"/>
                </a:solidFill>
                <a:latin typeface="HP001 4 hàng" panose="020B0603050302020204" pitchFamily="34" charset="0"/>
                <a:ea typeface="Lobster"/>
                <a:cs typeface="Lobster"/>
                <a:sym typeface="Lobster"/>
              </a:rPr>
              <a:t>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4" name="Google Shape;1104;p25"/>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C.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5" name="Google Shape;1105;p25"/>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D. 2 </a:t>
            </a:r>
            <a:r>
              <a:rPr lang="en-US" sz="2400" b="1" kern="0" dirty="0" err="1">
                <a:solidFill>
                  <a:srgbClr val="002060"/>
                </a:solidFill>
                <a:latin typeface="HP001 4 hàng" panose="020B0603050302020204" pitchFamily="34" charset="0"/>
                <a:ea typeface="Lobster"/>
                <a:cs typeface="Lobster"/>
                <a:sym typeface="Lobster"/>
              </a:rPr>
              <a:t>ly</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ςưỡi</a:t>
            </a:r>
            <a:endParaRPr sz="933" b="1" kern="0" dirty="0">
              <a:solidFill>
                <a:srgbClr val="000000"/>
              </a:solidFill>
              <a:latin typeface="HP001 4 hàng" panose="020B0603050302020204" pitchFamily="34" charset="0"/>
              <a:cs typeface="Arial"/>
              <a:sym typeface="Arial"/>
            </a:endParaRPr>
          </a:p>
        </p:txBody>
      </p:sp>
      <p:pic>
        <p:nvPicPr>
          <p:cNvPr id="1106" name="Google Shape;1106;p25"/>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3" name="Google Shape;1142;p27" descr="Cách đánh dấu tích trong word mới nhất | Vivureviews.com">
            <a:extLst>
              <a:ext uri="{FF2B5EF4-FFF2-40B4-BE49-F238E27FC236}">
                <a16:creationId xmlns:a16="http://schemas.microsoft.com/office/drawing/2014/main" id="{DF2670BC-DCE9-4C9C-A45F-E3EDFC23170F}"/>
              </a:ext>
            </a:extLst>
          </p:cNvPr>
          <p:cNvPicPr preferRelativeResize="0"/>
          <p:nvPr/>
        </p:nvPicPr>
        <p:blipFill rotWithShape="1">
          <a:blip r:embed="rId7">
            <a:alphaModFix/>
          </a:blip>
          <a:srcRect/>
          <a:stretch/>
        </p:blipFill>
        <p:spPr>
          <a:xfrm>
            <a:off x="11078333" y="3301947"/>
            <a:ext cx="847223" cy="1060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31" name="Google Shape;1131;p27"/>
          <p:cNvGrpSpPr/>
          <p:nvPr/>
        </p:nvGrpSpPr>
        <p:grpSpPr>
          <a:xfrm>
            <a:off x="4546600" y="132450"/>
            <a:ext cx="6654800" cy="1489877"/>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33" name="Google Shape;1133;p27"/>
            <p:cNvSpPr txBox="1"/>
            <p:nvPr/>
          </p:nvSpPr>
          <p:spPr>
            <a:xfrm>
              <a:off x="2660482" y="810733"/>
              <a:ext cx="7840495" cy="54771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a:solidFill>
                    <a:srgbClr val="1D1B10"/>
                  </a:solidFill>
                  <a:latin typeface="HP001 4 hàng" panose="020B0603050302020204" pitchFamily="34" charset="0"/>
                  <a:cs typeface="Arial"/>
                  <a:sym typeface="Lobster"/>
                </a:rPr>
                <a:t>Khoảng cách các con chữ như thế nào?</a:t>
              </a:r>
              <a:endParaRPr sz="933" b="1" kern="0">
                <a:solidFill>
                  <a:srgbClr val="000000"/>
                </a:solidFill>
                <a:latin typeface="HP001 4 hàng" panose="020B0603050302020204" pitchFamily="34" charset="0"/>
                <a:cs typeface="Arial"/>
                <a:sym typeface="Arial"/>
              </a:endParaRPr>
            </a:p>
          </p:txBody>
        </p:sp>
      </p:grpSp>
      <p:sp>
        <p:nvSpPr>
          <p:cNvPr id="1134" name="Google Shape;1134;p27"/>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A. Bằng 1 con chữ o</a:t>
            </a:r>
            <a:endParaRPr sz="2400" b="1" kern="0">
              <a:solidFill>
                <a:srgbClr val="002060"/>
              </a:solidFill>
              <a:latin typeface="HP001 4 hàng" panose="020B0603050302020204" pitchFamily="34" charset="0"/>
              <a:ea typeface="Lobster"/>
              <a:cs typeface="Lobster"/>
              <a:sym typeface="Lobster"/>
            </a:endParaRPr>
          </a:p>
        </p:txBody>
      </p:sp>
      <p:sp>
        <p:nvSpPr>
          <p:cNvPr id="1135" name="Google Shape;1135;p27"/>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 B. </a:t>
            </a:r>
            <a:r>
              <a:rPr lang="en-US" sz="2400" b="1" kern="0" dirty="0" err="1">
                <a:solidFill>
                  <a:srgbClr val="002060"/>
                </a:solidFill>
                <a:latin typeface="HP001 4 hàng" panose="020B0603050302020204" pitchFamily="34" charset="0"/>
                <a:ea typeface="Lobster"/>
                <a:cs typeface="Lobster"/>
                <a:sym typeface="Lobster"/>
              </a:rPr>
              <a:t>Bằng</a:t>
            </a:r>
            <a:r>
              <a:rPr lang="en-US" sz="2400" b="1" kern="0" dirty="0">
                <a:solidFill>
                  <a:srgbClr val="002060"/>
                </a:solidFill>
                <a:latin typeface="HP001 4 hàng" panose="020B0603050302020204" pitchFamily="34" charset="0"/>
                <a:ea typeface="Lobster"/>
                <a:cs typeface="Lobster"/>
                <a:sym typeface="Lobster"/>
              </a:rPr>
              <a:t> 1 con </a:t>
            </a:r>
            <a:r>
              <a:rPr lang="en-US" sz="2400" b="1" kern="0" dirty="0" err="1">
                <a:solidFill>
                  <a:srgbClr val="002060"/>
                </a:solidFill>
                <a:latin typeface="HP001 4 hàng" panose="020B0603050302020204" pitchFamily="34" charset="0"/>
                <a:ea typeface="Lobster"/>
                <a:cs typeface="Lobster"/>
                <a:sym typeface="Lobster"/>
              </a:rPr>
              <a:t>chữ</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cái</a:t>
            </a:r>
            <a:endParaRPr sz="2400" b="1" kern="0" dirty="0">
              <a:solidFill>
                <a:srgbClr val="002060"/>
              </a:solidFill>
              <a:latin typeface="HP001 4 hàng" panose="020B0603050302020204" pitchFamily="34" charset="0"/>
              <a:ea typeface="Lobster"/>
              <a:cs typeface="Lobster"/>
              <a:sym typeface="Lobster"/>
            </a:endParaRPr>
          </a:p>
        </p:txBody>
      </p:sp>
      <p:sp>
        <p:nvSpPr>
          <p:cNvPr id="1136" name="Google Shape;1136;p27"/>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C. Bằng 2 con chữ o</a:t>
            </a:r>
            <a:endParaRPr sz="2400" b="1" kern="0">
              <a:solidFill>
                <a:srgbClr val="002060"/>
              </a:solidFill>
              <a:latin typeface="HP001 4 hàng" panose="020B0603050302020204" pitchFamily="34" charset="0"/>
              <a:ea typeface="Lobster"/>
              <a:cs typeface="Lobster"/>
              <a:sym typeface="Lobster"/>
            </a:endParaRPr>
          </a:p>
        </p:txBody>
      </p:sp>
      <p:sp>
        <p:nvSpPr>
          <p:cNvPr id="1137" name="Google Shape;1137;p27"/>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D. Bằng 1.5 con chữ o</a:t>
            </a:r>
            <a:endParaRPr sz="2400" b="1" kern="0">
              <a:solidFill>
                <a:srgbClr val="002060"/>
              </a:solidFill>
              <a:latin typeface="HP001 4 hàng" panose="020B0603050302020204" pitchFamily="34" charset="0"/>
              <a:ea typeface="Lobster"/>
              <a:cs typeface="Lobster"/>
              <a:sym typeface="Lobster"/>
            </a:endParaRPr>
          </a:p>
        </p:txBody>
      </p:sp>
      <p:pic>
        <p:nvPicPr>
          <p:cNvPr id="1138" name="Google Shape;1138;p27"/>
          <p:cNvPicPr preferRelativeResize="0"/>
          <p:nvPr/>
        </p:nvPicPr>
        <p:blipFill rotWithShape="1">
          <a:blip r:embed="rId5">
            <a:alphaModFix/>
          </a:blip>
          <a:srcRect/>
          <a:stretch/>
        </p:blipFill>
        <p:spPr>
          <a:xfrm>
            <a:off x="7026777" y="4784977"/>
            <a:ext cx="2104592" cy="2073023"/>
          </a:xfrm>
          <a:prstGeom prst="rect">
            <a:avLst/>
          </a:prstGeom>
          <a:noFill/>
          <a:ln>
            <a:noFill/>
          </a:ln>
        </p:spPr>
      </p:pic>
      <p:pic>
        <p:nvPicPr>
          <p:cNvPr id="1142" name="Google Shape;1142;p27" descr="Cách đánh dấu tích trong word mới nhất | Vivureviews.com"/>
          <p:cNvPicPr preferRelativeResize="0"/>
          <p:nvPr/>
        </p:nvPicPr>
        <p:blipFill rotWithShape="1">
          <a:blip r:embed="rId6">
            <a:alphaModFix/>
          </a:blip>
          <a:srcRect/>
          <a:stretch/>
        </p:blipFill>
        <p:spPr>
          <a:xfrm>
            <a:off x="7237853" y="2501847"/>
            <a:ext cx="847223" cy="1060676"/>
          </a:xfrm>
          <a:prstGeom prst="rect">
            <a:avLst/>
          </a:prstGeom>
          <a:noFill/>
          <a:ln>
            <a:noFill/>
          </a:ln>
        </p:spPr>
      </p:pic>
      <p:pic>
        <p:nvPicPr>
          <p:cNvPr id="1143" name="Google Shape;1143;p27"/>
          <p:cNvPicPr preferRelativeResize="0"/>
          <p:nvPr/>
        </p:nvPicPr>
        <p:blipFill rotWithShape="1">
          <a:blip r:embed="rId7">
            <a:alphaModFix/>
          </a:blip>
          <a:srcRect r="70922" b="52667"/>
          <a:stretch/>
        </p:blipFill>
        <p:spPr>
          <a:xfrm>
            <a:off x="3149601" y="-602276"/>
            <a:ext cx="2309815" cy="26531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42"/>
                                        </p:tgtEl>
                                        <p:attrNameLst>
                                          <p:attrName>style.visibility</p:attrName>
                                        </p:attrNameLst>
                                      </p:cBhvr>
                                      <p:to>
                                        <p:strVal val="visible"/>
                                      </p:to>
                                    </p:set>
                                    <p:animEffect transition="in" filter="wipe(down)">
                                      <p:cBhvr>
                                        <p:cTn id="31" dur="500"/>
                                        <p:tgtEl>
                                          <p:spTgt spid="114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12" name="Google Shape;1112;p26"/>
          <p:cNvGrpSpPr/>
          <p:nvPr/>
        </p:nvGrpSpPr>
        <p:grpSpPr>
          <a:xfrm>
            <a:off x="4089400" y="99704"/>
            <a:ext cx="7112001" cy="1522623"/>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1" i="0" u="none" strike="noStrike" kern="0" cap="none" spc="0" normalizeH="0" baseline="0" noProof="0">
                  <a:ln>
                    <a:noFill/>
                  </a:ln>
                  <a:solidFill>
                    <a:srgbClr val="FFFFFF"/>
                  </a:solidFill>
                  <a:effectLst/>
                  <a:uLnTx/>
                  <a:uFillTx/>
                  <a:latin typeface="Calibri" panose="020F0502020204030204" pitchFamily="34" charset="0"/>
                  <a:ea typeface="Avenir"/>
                  <a:cs typeface="Calibri" panose="020F0502020204030204" pitchFamily="34" charset="0"/>
                  <a:sym typeface="Avenir"/>
                </a:endParaRPr>
              </a:p>
            </p:txBody>
          </p:sp>
          <p:sp>
            <p:nvSpPr>
              <p:cNvPr id="1115" name="Google Shape;1115;p26"/>
              <p:cNvSpPr txBox="1"/>
              <p:nvPr/>
            </p:nvSpPr>
            <p:spPr>
              <a:xfrm>
                <a:off x="2660482" y="810733"/>
                <a:ext cx="7840495" cy="29133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1D1B10"/>
                    </a:solidFill>
                    <a:effectLst/>
                    <a:uLnTx/>
                    <a:uFillTx/>
                    <a:latin typeface="Calibri" panose="020F0502020204030204" pitchFamily="34" charset="0"/>
                    <a:ea typeface="Lobster"/>
                    <a:cs typeface="Calibri" panose="020F0502020204030204" pitchFamily="34" charset="0"/>
                    <a:sym typeface="Lobster"/>
                  </a:rPr>
                  <a:t>Khi viết tên riêng cần lưu ý điều gì?</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116" name="Google Shape;1116;p26"/>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3731676"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A. Viết thường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8" name="Google Shape;1118;p26"/>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B. Viết hoa</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9" name="Google Shape;1119;p26"/>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C. Viết thụt vào 1 ô</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20" name="Google Shape;1120;p26"/>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D. Viết chữ nghiêng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pic>
        <p:nvPicPr>
          <p:cNvPr id="1121" name="Google Shape;1121;p26"/>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125" name="Google Shape;1125;p26" descr="Cách đánh dấu tích trong word mới nhất | Vivureviews.com"/>
          <p:cNvPicPr preferRelativeResize="0"/>
          <p:nvPr/>
        </p:nvPicPr>
        <p:blipFill rotWithShape="1">
          <a:blip r:embed="rId7">
            <a:alphaModFix/>
          </a:blip>
          <a:srcRect/>
          <a:stretch/>
        </p:blipFill>
        <p:spPr>
          <a:xfrm>
            <a:off x="6764219" y="3544817"/>
            <a:ext cx="847223" cy="1060676"/>
          </a:xfrm>
          <a:prstGeom prst="rect">
            <a:avLst/>
          </a:prstGeom>
          <a:noFill/>
          <a:ln>
            <a:noFill/>
          </a:ln>
        </p:spPr>
      </p:pic>
    </p:spTree>
    <p:extLst>
      <p:ext uri="{BB962C8B-B14F-4D97-AF65-F5344CB8AC3E}">
        <p14:creationId xmlns:p14="http://schemas.microsoft.com/office/powerpoint/2010/main" val="266129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25"/>
                                        </p:tgtEl>
                                        <p:attrNameLst>
                                          <p:attrName>style.visibility</p:attrName>
                                        </p:attrNameLst>
                                      </p:cBhvr>
                                      <p:to>
                                        <p:strVal val="visible"/>
                                      </p:to>
                                    </p:set>
                                    <p:animEffect transition="in" filter="wipe(down)">
                                      <p:cBhvr>
                                        <p:cTn id="28" dur="500"/>
                                        <p:tgtEl>
                                          <p:spTgt spid="1125"/>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a:stretch/>
        </p:blipFill>
        <p:spPr>
          <a:xfrm>
            <a:off x="-152400" y="-1041400"/>
            <a:ext cx="12108313" cy="8793663"/>
          </a:xfrm>
          <a:prstGeom prst="rect">
            <a:avLst/>
          </a:prstGeom>
          <a:noFill/>
          <a:ln>
            <a:noFill/>
          </a:ln>
        </p:spPr>
      </p:pic>
      <p:pic>
        <p:nvPicPr>
          <p:cNvPr id="2" name="Picture 1">
            <a:extLst>
              <a:ext uri="{FF2B5EF4-FFF2-40B4-BE49-F238E27FC236}">
                <a16:creationId xmlns:a16="http://schemas.microsoft.com/office/drawing/2014/main" id="{565A1C40-AEB0-40F2-8B22-137C321DD4BA}"/>
              </a:ext>
            </a:extLst>
          </p:cNvPr>
          <p:cNvPicPr>
            <a:picLocks noChangeAspect="1"/>
          </p:cNvPicPr>
          <p:nvPr/>
        </p:nvPicPr>
        <p:blipFill>
          <a:blip r:embed="rId4"/>
          <a:stretch>
            <a:fillRect/>
          </a:stretch>
        </p:blipFill>
        <p:spPr>
          <a:xfrm>
            <a:off x="3980425" y="3236856"/>
            <a:ext cx="6059949" cy="276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T</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Chữ hoa </a:t>
              </a:r>
              <a:r>
                <a:rPr kumimoji="0" lang="en-US" sz="2800" b="1" i="0" u="none" strike="noStrike" kern="1200" cap="none" spc="0" normalizeH="0" baseline="0" noProof="0">
                  <a:ln>
                    <a:noFill/>
                  </a:ln>
                  <a:solidFill>
                    <a:srgbClr val="000000"/>
                  </a:solidFill>
                  <a:effectLst/>
                  <a:uLnTx/>
                  <a:uFillTx/>
                  <a:latin typeface="Arial"/>
                  <a:ea typeface="+mn-ea"/>
                  <a:cs typeface="+mn-cs"/>
                </a:rPr>
                <a:t>T</a:t>
              </a:r>
              <a:r>
                <a:rPr kumimoji="0" lang="en-US" sz="2800" b="0" i="0" u="none" strike="noStrike" kern="1200" cap="none" spc="0" normalizeH="0" baseline="0" noProof="0">
                  <a:ln>
                    <a:noFill/>
                  </a:ln>
                  <a:solidFill>
                    <a:srgbClr val="000000"/>
                  </a:solidFill>
                  <a:effectLst/>
                  <a:uLnTx/>
                  <a:uFillTx/>
                  <a:latin typeface="Arial"/>
                  <a:ea typeface="+mn-ea"/>
                  <a:cs typeface="+mn-cs"/>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2A2D3"/>
                  </a:solidFill>
                  <a:effectLst/>
                  <a:uLnTx/>
                  <a:uFillTx/>
                  <a:latin typeface="Arial"/>
                  <a:ea typeface="+mn-ea"/>
                  <a:cs typeface="+mn-cs"/>
                </a:rPr>
                <a:t>Chữ hoa </a:t>
              </a:r>
              <a:r>
                <a:rPr kumimoji="0" lang="en-US" sz="2800" b="1" i="0" u="none" strike="noStrike" kern="1200" cap="none" spc="0" normalizeH="0" baseline="0" noProof="0">
                  <a:ln>
                    <a:noFill/>
                  </a:ln>
                  <a:solidFill>
                    <a:srgbClr val="02A2D3"/>
                  </a:solidFill>
                  <a:effectLst/>
                  <a:uLnTx/>
                  <a:uFillTx/>
                  <a:latin typeface="Arial"/>
                  <a:ea typeface="+mn-ea"/>
                  <a:cs typeface="+mn-cs"/>
                </a:rPr>
                <a:t>T</a:t>
              </a:r>
              <a:r>
                <a:rPr kumimoji="0" lang="en-US" sz="2800" b="0" i="0" u="none" strike="noStrike" kern="1200" cap="none" spc="0" normalizeH="0" baseline="0" noProof="0">
                  <a:ln>
                    <a:noFill/>
                  </a:ln>
                  <a:solidFill>
                    <a:srgbClr val="02A2D3"/>
                  </a:solidFill>
                  <a:effectLst/>
                  <a:uLnTx/>
                  <a:uFillTx/>
                  <a:latin typeface="Arial"/>
                  <a:ea typeface="+mn-ea"/>
                  <a:cs typeface="+mn-cs"/>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2A2D3"/>
                  </a:solidFill>
                  <a:cs typeface="Calibri" panose="020F0502020204030204" pitchFamily="34" charset="0"/>
                </a:rPr>
                <a:t>Chữ T được viết bởi nét</a:t>
              </a:r>
              <a:r>
                <a:rPr lang="vi-VN" sz="2800">
                  <a:solidFill>
                    <a:srgbClr val="02A2D3"/>
                  </a:solidFill>
                  <a:cs typeface="Calibri" panose="020F0502020204030204" pitchFamily="34" charset="0"/>
                </a:rPr>
                <a:t> cong trái (nhỏ), lượn ngang (ngắn) và cong trái (to) nối liền nhau. </a:t>
              </a:r>
              <a:endParaRPr kumimoji="0" lang="vi-VN" sz="2800" b="0" i="0" u="none" strike="noStrike" kern="1200" cap="none" spc="0" normalizeH="0" baseline="0" noProof="0">
                <a:ln>
                  <a:noFill/>
                </a:ln>
                <a:solidFill>
                  <a:srgbClr val="02A2D3"/>
                </a:solidFill>
                <a:effectLst/>
                <a:uLnTx/>
                <a:uFillTx/>
                <a:latin typeface="Arial"/>
                <a:ea typeface="+mn-ea"/>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28090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4210216"/>
                  <a:gd name="connsiteY0" fmla="*/ 108002 h 648000"/>
                  <a:gd name="connsiteX1" fmla="*/ 108002 w 4210216"/>
                  <a:gd name="connsiteY1" fmla="*/ 0 h 648000"/>
                  <a:gd name="connsiteX2" fmla="*/ 4102214 w 4210216"/>
                  <a:gd name="connsiteY2" fmla="*/ 0 h 648000"/>
                  <a:gd name="connsiteX3" fmla="*/ 4210216 w 4210216"/>
                  <a:gd name="connsiteY3" fmla="*/ 108002 h 648000"/>
                  <a:gd name="connsiteX4" fmla="*/ 4210216 w 4210216"/>
                  <a:gd name="connsiteY4" fmla="*/ 539998 h 648000"/>
                  <a:gd name="connsiteX5" fmla="*/ 4102214 w 4210216"/>
                  <a:gd name="connsiteY5" fmla="*/ 648000 h 648000"/>
                  <a:gd name="connsiteX6" fmla="*/ 108002 w 4210216"/>
                  <a:gd name="connsiteY6" fmla="*/ 648000 h 648000"/>
                  <a:gd name="connsiteX7" fmla="*/ 0 w 4210216"/>
                  <a:gd name="connsiteY7" fmla="*/ 539998 h 648000"/>
                  <a:gd name="connsiteX8" fmla="*/ 0 w 4210216"/>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0216" h="648000" fill="none" extrusionOk="0">
                    <a:moveTo>
                      <a:pt x="0" y="108002"/>
                    </a:moveTo>
                    <a:cubicBezTo>
                      <a:pt x="-1802" y="45803"/>
                      <a:pt x="37825" y="3587"/>
                      <a:pt x="108002" y="0"/>
                    </a:cubicBezTo>
                    <a:cubicBezTo>
                      <a:pt x="2018789" y="-92351"/>
                      <a:pt x="2206587" y="104030"/>
                      <a:pt x="4102214" y="0"/>
                    </a:cubicBezTo>
                    <a:cubicBezTo>
                      <a:pt x="4154968" y="8059"/>
                      <a:pt x="4214582" y="39568"/>
                      <a:pt x="4210216" y="108002"/>
                    </a:cubicBezTo>
                    <a:cubicBezTo>
                      <a:pt x="4243353" y="218953"/>
                      <a:pt x="4177049" y="463525"/>
                      <a:pt x="4210216" y="539998"/>
                    </a:cubicBezTo>
                    <a:cubicBezTo>
                      <a:pt x="4209844" y="605181"/>
                      <a:pt x="4159960" y="645138"/>
                      <a:pt x="4102214" y="648000"/>
                    </a:cubicBezTo>
                    <a:cubicBezTo>
                      <a:pt x="2734052" y="511374"/>
                      <a:pt x="1420124" y="639177"/>
                      <a:pt x="108002" y="648000"/>
                    </a:cubicBezTo>
                    <a:cubicBezTo>
                      <a:pt x="48657" y="642086"/>
                      <a:pt x="1297" y="602110"/>
                      <a:pt x="0" y="539998"/>
                    </a:cubicBezTo>
                    <a:cubicBezTo>
                      <a:pt x="15329" y="390535"/>
                      <a:pt x="15581" y="177117"/>
                      <a:pt x="0" y="108002"/>
                    </a:cubicBezTo>
                    <a:close/>
                  </a:path>
                  <a:path w="4210216" h="648000" stroke="0" extrusionOk="0">
                    <a:moveTo>
                      <a:pt x="0" y="108002"/>
                    </a:moveTo>
                    <a:cubicBezTo>
                      <a:pt x="906" y="53130"/>
                      <a:pt x="47723" y="-968"/>
                      <a:pt x="108002" y="0"/>
                    </a:cubicBezTo>
                    <a:cubicBezTo>
                      <a:pt x="1665349" y="-168373"/>
                      <a:pt x="2753556" y="-141978"/>
                      <a:pt x="4102214" y="0"/>
                    </a:cubicBezTo>
                    <a:cubicBezTo>
                      <a:pt x="4157208" y="5380"/>
                      <a:pt x="4210915" y="47991"/>
                      <a:pt x="4210216" y="108002"/>
                    </a:cubicBezTo>
                    <a:cubicBezTo>
                      <a:pt x="4174764" y="323289"/>
                      <a:pt x="4197243" y="436722"/>
                      <a:pt x="4210216" y="539998"/>
                    </a:cubicBezTo>
                    <a:cubicBezTo>
                      <a:pt x="4207975" y="603052"/>
                      <a:pt x="4169841" y="652702"/>
                      <a:pt x="4102214" y="648000"/>
                    </a:cubicBezTo>
                    <a:cubicBezTo>
                      <a:pt x="3098521" y="735901"/>
                      <a:pt x="1170472"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4210216"/>
                  <a:gd name="connsiteY0" fmla="*/ 108002 h 648000"/>
                  <a:gd name="connsiteX1" fmla="*/ 108002 w 4210216"/>
                  <a:gd name="connsiteY1" fmla="*/ 0 h 648000"/>
                  <a:gd name="connsiteX2" fmla="*/ 4102214 w 4210216"/>
                  <a:gd name="connsiteY2" fmla="*/ 0 h 648000"/>
                  <a:gd name="connsiteX3" fmla="*/ 4210216 w 4210216"/>
                  <a:gd name="connsiteY3" fmla="*/ 108002 h 648000"/>
                  <a:gd name="connsiteX4" fmla="*/ 4210216 w 4210216"/>
                  <a:gd name="connsiteY4" fmla="*/ 539998 h 648000"/>
                  <a:gd name="connsiteX5" fmla="*/ 4102214 w 4210216"/>
                  <a:gd name="connsiteY5" fmla="*/ 648000 h 648000"/>
                  <a:gd name="connsiteX6" fmla="*/ 108002 w 4210216"/>
                  <a:gd name="connsiteY6" fmla="*/ 648000 h 648000"/>
                  <a:gd name="connsiteX7" fmla="*/ 0 w 4210216"/>
                  <a:gd name="connsiteY7" fmla="*/ 539998 h 648000"/>
                  <a:gd name="connsiteX8" fmla="*/ 0 w 4210216"/>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0216" h="648000" fill="none" extrusionOk="0">
                    <a:moveTo>
                      <a:pt x="0" y="108002"/>
                    </a:moveTo>
                    <a:cubicBezTo>
                      <a:pt x="-1802" y="45803"/>
                      <a:pt x="37825" y="3587"/>
                      <a:pt x="108002" y="0"/>
                    </a:cubicBezTo>
                    <a:cubicBezTo>
                      <a:pt x="2018789" y="-92351"/>
                      <a:pt x="2206587" y="104030"/>
                      <a:pt x="4102214" y="0"/>
                    </a:cubicBezTo>
                    <a:cubicBezTo>
                      <a:pt x="4154968" y="8059"/>
                      <a:pt x="4214582" y="39568"/>
                      <a:pt x="4210216" y="108002"/>
                    </a:cubicBezTo>
                    <a:cubicBezTo>
                      <a:pt x="4243353" y="218953"/>
                      <a:pt x="4177049" y="463525"/>
                      <a:pt x="4210216" y="539998"/>
                    </a:cubicBezTo>
                    <a:cubicBezTo>
                      <a:pt x="4209844" y="605181"/>
                      <a:pt x="4159960" y="645138"/>
                      <a:pt x="4102214" y="648000"/>
                    </a:cubicBezTo>
                    <a:cubicBezTo>
                      <a:pt x="2734052" y="511374"/>
                      <a:pt x="1420124" y="639177"/>
                      <a:pt x="108002" y="648000"/>
                    </a:cubicBezTo>
                    <a:cubicBezTo>
                      <a:pt x="48657" y="642086"/>
                      <a:pt x="1297" y="602110"/>
                      <a:pt x="0" y="539998"/>
                    </a:cubicBezTo>
                    <a:cubicBezTo>
                      <a:pt x="15329" y="390535"/>
                      <a:pt x="15581" y="177117"/>
                      <a:pt x="0" y="108002"/>
                    </a:cubicBezTo>
                    <a:close/>
                  </a:path>
                  <a:path w="4210216" h="648000" stroke="0" extrusionOk="0">
                    <a:moveTo>
                      <a:pt x="0" y="108002"/>
                    </a:moveTo>
                    <a:cubicBezTo>
                      <a:pt x="906" y="53130"/>
                      <a:pt x="47723" y="-968"/>
                      <a:pt x="108002" y="0"/>
                    </a:cubicBezTo>
                    <a:cubicBezTo>
                      <a:pt x="1665349" y="-168373"/>
                      <a:pt x="2753556" y="-141978"/>
                      <a:pt x="4102214" y="0"/>
                    </a:cubicBezTo>
                    <a:cubicBezTo>
                      <a:pt x="4157208" y="5380"/>
                      <a:pt x="4210915" y="47991"/>
                      <a:pt x="4210216" y="108002"/>
                    </a:cubicBezTo>
                    <a:cubicBezTo>
                      <a:pt x="4174764" y="323289"/>
                      <a:pt x="4197243" y="436722"/>
                      <a:pt x="4210216" y="539998"/>
                    </a:cubicBezTo>
                    <a:cubicBezTo>
                      <a:pt x="4207975" y="603052"/>
                      <a:pt x="4169841" y="652702"/>
                      <a:pt x="4102214" y="648000"/>
                    </a:cubicBezTo>
                    <a:cubicBezTo>
                      <a:pt x="3098521" y="735901"/>
                      <a:pt x="1170472"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6911" y="1385264"/>
            <a:ext cx="8319053" cy="4679468"/>
          </a:xfrm>
          <a:prstGeom prst="rect">
            <a:avLst/>
          </a:prstGeom>
        </p:spPr>
      </p:pic>
    </p:spTree>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4143120"/>
                  <a:gd name="connsiteY0" fmla="*/ 108002 h 648000"/>
                  <a:gd name="connsiteX1" fmla="*/ 108002 w 4143120"/>
                  <a:gd name="connsiteY1" fmla="*/ 0 h 648000"/>
                  <a:gd name="connsiteX2" fmla="*/ 4035118 w 4143120"/>
                  <a:gd name="connsiteY2" fmla="*/ 0 h 648000"/>
                  <a:gd name="connsiteX3" fmla="*/ 4143120 w 4143120"/>
                  <a:gd name="connsiteY3" fmla="*/ 108002 h 648000"/>
                  <a:gd name="connsiteX4" fmla="*/ 4143120 w 4143120"/>
                  <a:gd name="connsiteY4" fmla="*/ 539998 h 648000"/>
                  <a:gd name="connsiteX5" fmla="*/ 4035118 w 4143120"/>
                  <a:gd name="connsiteY5" fmla="*/ 648000 h 648000"/>
                  <a:gd name="connsiteX6" fmla="*/ 108002 w 4143120"/>
                  <a:gd name="connsiteY6" fmla="*/ 648000 h 648000"/>
                  <a:gd name="connsiteX7" fmla="*/ 0 w 4143120"/>
                  <a:gd name="connsiteY7" fmla="*/ 539998 h 648000"/>
                  <a:gd name="connsiteX8" fmla="*/ 0 w 41431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3120" h="648000" fill="none" extrusionOk="0">
                    <a:moveTo>
                      <a:pt x="0" y="108002"/>
                    </a:moveTo>
                    <a:cubicBezTo>
                      <a:pt x="-1802" y="45803"/>
                      <a:pt x="37825" y="3587"/>
                      <a:pt x="108002" y="0"/>
                    </a:cubicBezTo>
                    <a:cubicBezTo>
                      <a:pt x="1427647" y="-92351"/>
                      <a:pt x="2766490" y="104030"/>
                      <a:pt x="4035118" y="0"/>
                    </a:cubicBezTo>
                    <a:cubicBezTo>
                      <a:pt x="4087872" y="8059"/>
                      <a:pt x="4147486" y="39568"/>
                      <a:pt x="4143120" y="108002"/>
                    </a:cubicBezTo>
                    <a:cubicBezTo>
                      <a:pt x="4176257" y="218953"/>
                      <a:pt x="4109953" y="463525"/>
                      <a:pt x="4143120" y="539998"/>
                    </a:cubicBezTo>
                    <a:cubicBezTo>
                      <a:pt x="4142748" y="605181"/>
                      <a:pt x="4092864" y="645138"/>
                      <a:pt x="4035118" y="648000"/>
                    </a:cubicBezTo>
                    <a:cubicBezTo>
                      <a:pt x="3616411" y="511374"/>
                      <a:pt x="1148630" y="639177"/>
                      <a:pt x="108002" y="648000"/>
                    </a:cubicBezTo>
                    <a:cubicBezTo>
                      <a:pt x="48657" y="642086"/>
                      <a:pt x="1297" y="602110"/>
                      <a:pt x="0" y="539998"/>
                    </a:cubicBezTo>
                    <a:cubicBezTo>
                      <a:pt x="15329" y="390535"/>
                      <a:pt x="15581" y="177117"/>
                      <a:pt x="0" y="108002"/>
                    </a:cubicBezTo>
                    <a:close/>
                  </a:path>
                  <a:path w="4143120" h="648000" stroke="0" extrusionOk="0">
                    <a:moveTo>
                      <a:pt x="0" y="108002"/>
                    </a:moveTo>
                    <a:cubicBezTo>
                      <a:pt x="906" y="53130"/>
                      <a:pt x="47723" y="-968"/>
                      <a:pt x="108002" y="0"/>
                    </a:cubicBezTo>
                    <a:cubicBezTo>
                      <a:pt x="670029" y="-168373"/>
                      <a:pt x="2735435" y="-141978"/>
                      <a:pt x="4035118" y="0"/>
                    </a:cubicBezTo>
                    <a:cubicBezTo>
                      <a:pt x="4090112" y="5380"/>
                      <a:pt x="4143819" y="47991"/>
                      <a:pt x="4143120" y="108002"/>
                    </a:cubicBezTo>
                    <a:cubicBezTo>
                      <a:pt x="4107668" y="323289"/>
                      <a:pt x="4130147" y="436722"/>
                      <a:pt x="4143120" y="539998"/>
                    </a:cubicBezTo>
                    <a:cubicBezTo>
                      <a:pt x="4140879" y="603052"/>
                      <a:pt x="4102745" y="652702"/>
                      <a:pt x="4035118" y="648000"/>
                    </a:cubicBezTo>
                    <a:cubicBezTo>
                      <a:pt x="2530202" y="735901"/>
                      <a:pt x="1020354"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551</TotalTime>
  <Words>720</Words>
  <Application>Microsoft Office PowerPoint</Application>
  <PresentationFormat>Widescreen</PresentationFormat>
  <Paragraphs>83</Paragraphs>
  <Slides>23</Slides>
  <Notes>23</Notes>
  <HiddenSlides>0</HiddenSlides>
  <MMClips>6</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Arialal</vt:lpstr>
      <vt:lpstr>inpin heiti</vt:lpstr>
      <vt:lpstr>Arial</vt:lpstr>
      <vt:lpstr>Calibri</vt:lpstr>
      <vt:lpstr>HP001 4 hàng</vt:lpstr>
      <vt:lpstr>HP001 5 hàng</vt:lpstr>
      <vt:lpstr>Lobster</vt:lpstr>
      <vt:lpstr>Office 主题</vt:lpstr>
      <vt:lpstr>1_Office Theme</vt:lpstr>
      <vt:lpstr>3_Office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Thao Tran</cp:lastModifiedBy>
  <cp:revision>23</cp:revision>
  <dcterms:created xsi:type="dcterms:W3CDTF">2017-05-18T14:26:00Z</dcterms:created>
  <dcterms:modified xsi:type="dcterms:W3CDTF">2022-11-26T06:15:35Z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