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2" r:id="rId3"/>
    <p:sldId id="259" r:id="rId4"/>
    <p:sldId id="277" r:id="rId5"/>
    <p:sldId id="278" r:id="rId6"/>
    <p:sldId id="279" r:id="rId7"/>
    <p:sldId id="280" r:id="rId8"/>
    <p:sldId id="282" r:id="rId9"/>
    <p:sldId id="266" r:id="rId10"/>
    <p:sldId id="264" r:id="rId11"/>
    <p:sldId id="265" r:id="rId12"/>
    <p:sldId id="288"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h Thu Nguyen Vu" initials="ATNV" lastIdx="1" clrIdx="0">
    <p:extLst>
      <p:ext uri="{19B8F6BF-5375-455C-9EA6-DF929625EA0E}">
        <p15:presenceInfo xmlns:p15="http://schemas.microsoft.com/office/powerpoint/2012/main" userId="f61fda6222132a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E4553-5FB9-4B64-A276-A53DE441E214}"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35576-5083-47AE-B84E-467D4DEDE4A8}" type="slidenum">
              <a:rPr lang="en-US" smtClean="0"/>
              <a:t>‹#›</a:t>
            </a:fld>
            <a:endParaRPr lang="en-US"/>
          </a:p>
        </p:txBody>
      </p:sp>
    </p:spTree>
    <p:extLst>
      <p:ext uri="{BB962C8B-B14F-4D97-AF65-F5344CB8AC3E}">
        <p14:creationId xmlns:p14="http://schemas.microsoft.com/office/powerpoint/2010/main" val="265312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A88-1465-10FA-5B95-2723689B4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9CDDF2-AB28-9C43-FB61-A10689536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9F253C-F16F-6280-E9D0-7A33427824BD}"/>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5" name="Footer Placeholder 4">
            <a:extLst>
              <a:ext uri="{FF2B5EF4-FFF2-40B4-BE49-F238E27FC236}">
                <a16:creationId xmlns:a16="http://schemas.microsoft.com/office/drawing/2014/main" id="{077177B0-6DC9-8218-4265-7E49455E3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C1C98-F596-E220-1F67-DA13DE490CC6}"/>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278639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BE27-64CA-93C1-ED36-6E9B1975B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A8C368-4C35-CC65-FA78-8423170552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47C64-81B0-0DCB-93F7-4B2693DACB4D}"/>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5" name="Footer Placeholder 4">
            <a:extLst>
              <a:ext uri="{FF2B5EF4-FFF2-40B4-BE49-F238E27FC236}">
                <a16:creationId xmlns:a16="http://schemas.microsoft.com/office/drawing/2014/main" id="{264CBCE3-98C2-617F-B6AE-3A82AFF66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BB393-2FA4-7ADA-7AF8-DA88CF922DBE}"/>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199451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8ADB3-8E23-DD6E-F86A-A7DC3C24D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C6AA6-6D93-D303-59E9-D34EB36045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6FE44-69C1-5B3A-0F42-2517E137C21B}"/>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5" name="Footer Placeholder 4">
            <a:extLst>
              <a:ext uri="{FF2B5EF4-FFF2-40B4-BE49-F238E27FC236}">
                <a16:creationId xmlns:a16="http://schemas.microsoft.com/office/drawing/2014/main" id="{53DE4330-9240-8C94-8200-5A9C88A31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DB60B-DE9F-B794-B1BA-B619BAB78ED5}"/>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113693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7A69-9CB7-84D9-21E9-9F8A425A8C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5AA89-7C01-CD8F-982E-B17E0EA38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56594-413C-882E-532D-B8DA55B37483}"/>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5" name="Footer Placeholder 4">
            <a:extLst>
              <a:ext uri="{FF2B5EF4-FFF2-40B4-BE49-F238E27FC236}">
                <a16:creationId xmlns:a16="http://schemas.microsoft.com/office/drawing/2014/main" id="{6A95C6B3-1227-8C4F-9134-0FEF474AA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1FFDE-F6EE-67D0-8DDE-A3E1ABF8BCFD}"/>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91469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0C2C-D183-E0C1-32A0-D653A6634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3FFF0-D98F-DC34-C5A9-8E787E019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1CC01-DF14-403C-EB52-E5495A632EF5}"/>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5" name="Footer Placeholder 4">
            <a:extLst>
              <a:ext uri="{FF2B5EF4-FFF2-40B4-BE49-F238E27FC236}">
                <a16:creationId xmlns:a16="http://schemas.microsoft.com/office/drawing/2014/main" id="{EFD8FD26-44F1-A3C0-17BC-947AD8D9B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A2BA2-468C-85DB-E94A-550E35907105}"/>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375334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1AC4-5305-3BA1-CF31-5160DAA62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93406-5109-1A3A-172B-3C1EDA681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F339CE-9F66-8F52-E458-09ABAA3C4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F9862C-0769-49E4-30F0-23E7A82EB406}"/>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6" name="Footer Placeholder 5">
            <a:extLst>
              <a:ext uri="{FF2B5EF4-FFF2-40B4-BE49-F238E27FC236}">
                <a16:creationId xmlns:a16="http://schemas.microsoft.com/office/drawing/2014/main" id="{09F514E2-4DB0-C825-2453-AF791F5A7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E926A-49C1-828B-BE0A-F9535A88AAC4}"/>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27863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D415-F18B-E938-8D93-173B9C88D4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3ABFF6-4127-D265-5EF0-F442C7C07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FACDF-7F66-21FA-23F3-1ED4B648B7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D6D4AD-0633-7AD8-C288-0F32FB391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15E494-EC01-1126-8F70-48AAB16EA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9F16DF-5E63-DA3E-C87E-F943A47C2103}"/>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8" name="Footer Placeholder 7">
            <a:extLst>
              <a:ext uri="{FF2B5EF4-FFF2-40B4-BE49-F238E27FC236}">
                <a16:creationId xmlns:a16="http://schemas.microsoft.com/office/drawing/2014/main" id="{E2FFA48C-0913-9346-FCDE-E02F8EC5C4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8A6CF-C00E-FE46-38C8-CFCEA60019F6}"/>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300831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A186-1B1F-F0EC-349F-1D02FCDA6C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F244DB-0A3E-E8FB-9F1C-1A1892A5A85B}"/>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4" name="Footer Placeholder 3">
            <a:extLst>
              <a:ext uri="{FF2B5EF4-FFF2-40B4-BE49-F238E27FC236}">
                <a16:creationId xmlns:a16="http://schemas.microsoft.com/office/drawing/2014/main" id="{0A39717D-05FE-6E16-3E7A-E9CA45F2FB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340D7-AC21-1C7F-69DA-958ABF3B378E}"/>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22743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3FDFEB-BDE1-AB4E-D9D6-206496A5B3B9}"/>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3" name="Footer Placeholder 2">
            <a:extLst>
              <a:ext uri="{FF2B5EF4-FFF2-40B4-BE49-F238E27FC236}">
                <a16:creationId xmlns:a16="http://schemas.microsoft.com/office/drawing/2014/main" id="{23ACC094-B872-301B-1D98-F834FDD5B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9FFD7-E606-FDD7-998D-4AF6EDCFED00}"/>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374516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E1CA-B9F2-94A8-E5D2-82727B85D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8F2F3C-8242-3708-03AA-D05879357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DC23DD-BA1D-6EB8-5237-B198296FC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45C29-117D-1CF3-23AB-47B49CEC5E53}"/>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6" name="Footer Placeholder 5">
            <a:extLst>
              <a:ext uri="{FF2B5EF4-FFF2-40B4-BE49-F238E27FC236}">
                <a16:creationId xmlns:a16="http://schemas.microsoft.com/office/drawing/2014/main" id="{F1170DE5-76BC-F368-5D4B-DC7E3A113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8A9E8-9FD1-71C0-14BF-13365297B38F}"/>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124228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B66D-E653-C111-F795-E7E7B6DCC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19030-1DFA-72B1-09B4-BAD43715F3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7D6042-BFFD-B07E-DAAA-039530712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592B1-8672-0C70-84EE-56D10093646D}"/>
              </a:ext>
            </a:extLst>
          </p:cNvPr>
          <p:cNvSpPr>
            <a:spLocks noGrp="1"/>
          </p:cNvSpPr>
          <p:nvPr>
            <p:ph type="dt" sz="half" idx="10"/>
          </p:nvPr>
        </p:nvSpPr>
        <p:spPr/>
        <p:txBody>
          <a:bodyPr/>
          <a:lstStyle/>
          <a:p>
            <a:fld id="{22F472AD-D5DB-4BFC-BAA8-CDEC04682D05}" type="datetimeFigureOut">
              <a:rPr lang="en-US" smtClean="0"/>
              <a:t>4/9/2024</a:t>
            </a:fld>
            <a:endParaRPr lang="en-US"/>
          </a:p>
        </p:txBody>
      </p:sp>
      <p:sp>
        <p:nvSpPr>
          <p:cNvPr id="6" name="Footer Placeholder 5">
            <a:extLst>
              <a:ext uri="{FF2B5EF4-FFF2-40B4-BE49-F238E27FC236}">
                <a16:creationId xmlns:a16="http://schemas.microsoft.com/office/drawing/2014/main" id="{E74D2324-ACDF-8FFB-F919-7C65BBCD7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AC400-EC1B-EEC0-9695-DD63377B77D4}"/>
              </a:ext>
            </a:extLst>
          </p:cNvPr>
          <p:cNvSpPr>
            <a:spLocks noGrp="1"/>
          </p:cNvSpPr>
          <p:nvPr>
            <p:ph type="sldNum" sz="quarter" idx="12"/>
          </p:nvPr>
        </p:nvSpPr>
        <p:spPr/>
        <p:txBody>
          <a:bodyPr/>
          <a:lstStyle/>
          <a:p>
            <a:fld id="{DE7442B1-93FF-4993-8BEB-7F34BA38E3A2}" type="slidenum">
              <a:rPr lang="en-US" smtClean="0"/>
              <a:t>‹#›</a:t>
            </a:fld>
            <a:endParaRPr lang="en-US"/>
          </a:p>
        </p:txBody>
      </p:sp>
    </p:spTree>
    <p:extLst>
      <p:ext uri="{BB962C8B-B14F-4D97-AF65-F5344CB8AC3E}">
        <p14:creationId xmlns:p14="http://schemas.microsoft.com/office/powerpoint/2010/main" val="22427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21ACB-2A88-F4ED-E9E7-D586915F9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C79D7-203C-F2D5-2DB7-DA1D1860C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B8A2A-DC5D-9965-17CB-577E747F4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472AD-D5DB-4BFC-BAA8-CDEC04682D05}" type="datetimeFigureOut">
              <a:rPr lang="en-US" smtClean="0"/>
              <a:t>4/9/2024</a:t>
            </a:fld>
            <a:endParaRPr lang="en-US"/>
          </a:p>
        </p:txBody>
      </p:sp>
      <p:sp>
        <p:nvSpPr>
          <p:cNvPr id="5" name="Footer Placeholder 4">
            <a:extLst>
              <a:ext uri="{FF2B5EF4-FFF2-40B4-BE49-F238E27FC236}">
                <a16:creationId xmlns:a16="http://schemas.microsoft.com/office/drawing/2014/main" id="{E86A1C38-AD9A-E81E-7CA2-98349EA6A5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3AD0F-5A80-CB12-6B84-B498676F7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442B1-93FF-4993-8BEB-7F34BA38E3A2}" type="slidenum">
              <a:rPr lang="en-US" smtClean="0"/>
              <a:t>‹#›</a:t>
            </a:fld>
            <a:endParaRPr lang="en-US"/>
          </a:p>
        </p:txBody>
      </p:sp>
    </p:spTree>
    <p:extLst>
      <p:ext uri="{BB962C8B-B14F-4D97-AF65-F5344CB8AC3E}">
        <p14:creationId xmlns:p14="http://schemas.microsoft.com/office/powerpoint/2010/main" val="3527106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B9DC526-AAC7-5AEB-15DF-357AB0214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277"/>
            <a:ext cx="12192000" cy="7265277"/>
          </a:xfrm>
          <a:prstGeom prst="rect">
            <a:avLst/>
          </a:prstGeom>
        </p:spPr>
      </p:pic>
      <p:sp>
        <p:nvSpPr>
          <p:cNvPr id="3" name="TextBox 6">
            <a:extLst>
              <a:ext uri="{FF2B5EF4-FFF2-40B4-BE49-F238E27FC236}">
                <a16:creationId xmlns:a16="http://schemas.microsoft.com/office/drawing/2014/main" id="{ED401C19-ABEC-AD32-89AA-7E3AAEFF8C90}"/>
              </a:ext>
            </a:extLst>
          </p:cNvPr>
          <p:cNvSpPr txBox="1">
            <a:spLocks noChangeArrowheads="1"/>
          </p:cNvSpPr>
          <p:nvPr/>
        </p:nvSpPr>
        <p:spPr bwMode="auto">
          <a:xfrm>
            <a:off x="3523378" y="3429000"/>
            <a:ext cx="4691165"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Chào</a:t>
            </a:r>
            <a:r>
              <a:rPr lang="en-US" altLang="zh-CN"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 </a:t>
            </a:r>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mừng</a:t>
            </a:r>
            <a:r>
              <a:rPr lang="en-US" altLang="zh-CN"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 </a:t>
            </a:r>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các</a:t>
            </a:r>
            <a:r>
              <a:rPr lang="en-US" altLang="zh-CN"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 </a:t>
            </a:r>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em</a:t>
            </a:r>
            <a:r>
              <a:rPr lang="en-US" altLang="zh-CN"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 </a:t>
            </a:r>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đến</a:t>
            </a:r>
            <a:r>
              <a:rPr lang="en-US" altLang="zh-CN"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 </a:t>
            </a:r>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với</a:t>
            </a:r>
            <a:r>
              <a:rPr lang="en-US" altLang="zh-CN"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 </a:t>
            </a:r>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tiết</a:t>
            </a:r>
            <a:r>
              <a:rPr lang="en-US" altLang="zh-CN"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 </a:t>
            </a:r>
            <a:r>
              <a:rPr lang="en-US" altLang="zh-CN" sz="5400" b="1" kern="2000" dirty="0" err="1">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học</a:t>
            </a:r>
            <a:endParaRPr lang="zh-CN" altLang="en-US" sz="54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pic>
        <p:nvPicPr>
          <p:cNvPr id="4" name="图片 3">
            <a:extLst>
              <a:ext uri="{FF2B5EF4-FFF2-40B4-BE49-F238E27FC236}">
                <a16:creationId xmlns:a16="http://schemas.microsoft.com/office/drawing/2014/main" id="{4475EB8B-F51A-9B86-5FB6-09FBDF404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3" y="0"/>
            <a:ext cx="1356682" cy="4452700"/>
          </a:xfrm>
          <a:prstGeom prst="rect">
            <a:avLst/>
          </a:prstGeom>
        </p:spPr>
      </p:pic>
      <p:pic>
        <p:nvPicPr>
          <p:cNvPr id="5" name="图片 10">
            <a:extLst>
              <a:ext uri="{FF2B5EF4-FFF2-40B4-BE49-F238E27FC236}">
                <a16:creationId xmlns:a16="http://schemas.microsoft.com/office/drawing/2014/main" id="{DD205301-CB77-8929-BD93-68B807734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0883" flipH="1">
            <a:off x="1383751" y="-144594"/>
            <a:ext cx="754221" cy="2475394"/>
          </a:xfrm>
          <a:prstGeom prst="rect">
            <a:avLst/>
          </a:prstGeom>
        </p:spPr>
      </p:pic>
      <p:pic>
        <p:nvPicPr>
          <p:cNvPr id="6" name="图片 12">
            <a:extLst>
              <a:ext uri="{FF2B5EF4-FFF2-40B4-BE49-F238E27FC236}">
                <a16:creationId xmlns:a16="http://schemas.microsoft.com/office/drawing/2014/main" id="{2CFEB140-35ED-753D-D6AF-B83A1A81C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2979" y="0"/>
            <a:ext cx="754221" cy="2475394"/>
          </a:xfrm>
          <a:prstGeom prst="rect">
            <a:avLst/>
          </a:prstGeom>
        </p:spPr>
      </p:pic>
    </p:spTree>
    <p:extLst>
      <p:ext uri="{BB962C8B-B14F-4D97-AF65-F5344CB8AC3E}">
        <p14:creationId xmlns:p14="http://schemas.microsoft.com/office/powerpoint/2010/main" val="28457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nodeType="withEffect">
                                  <p:stCondLst>
                                    <p:cond delay="3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hidden="1">
            <a:extLst>
              <a:ext uri="{FF2B5EF4-FFF2-40B4-BE49-F238E27FC236}">
                <a16:creationId xmlns:a16="http://schemas.microsoft.com/office/drawing/2014/main" id="{DBC50A4C-83E7-74CF-5EBC-5F41CA78A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704975"/>
            <a:ext cx="3429000" cy="3448050"/>
          </a:xfrm>
          <a:prstGeom prst="rect">
            <a:avLst/>
          </a:prstGeom>
        </p:spPr>
      </p:pic>
      <p:grpSp>
        <p:nvGrpSpPr>
          <p:cNvPr id="4" name="Group 3">
            <a:extLst>
              <a:ext uri="{FF2B5EF4-FFF2-40B4-BE49-F238E27FC236}">
                <a16:creationId xmlns:a16="http://schemas.microsoft.com/office/drawing/2014/main" id="{4F15C049-8C7D-A7D2-F2C8-76662C091C04}"/>
              </a:ext>
            </a:extLst>
          </p:cNvPr>
          <p:cNvGrpSpPr/>
          <p:nvPr/>
        </p:nvGrpSpPr>
        <p:grpSpPr>
          <a:xfrm>
            <a:off x="545876" y="389473"/>
            <a:ext cx="4722450" cy="700229"/>
            <a:chOff x="527970" y="-16256"/>
            <a:chExt cx="3379460" cy="525171"/>
          </a:xfrm>
        </p:grpSpPr>
        <p:sp>
          <p:nvSpPr>
            <p:cNvPr id="5" name="TextBox 4">
              <a:extLst>
                <a:ext uri="{FF2B5EF4-FFF2-40B4-BE49-F238E27FC236}">
                  <a16:creationId xmlns:a16="http://schemas.microsoft.com/office/drawing/2014/main" id="{6F87C60C-9AE6-04EF-8958-0E2CB41FC660}"/>
                </a:ext>
              </a:extLst>
            </p:cNvPr>
            <p:cNvSpPr txBox="1"/>
            <p:nvPr/>
          </p:nvSpPr>
          <p:spPr>
            <a:xfrm>
              <a:off x="1076662" y="14415"/>
              <a:ext cx="2830768" cy="440360"/>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mj-lt"/>
                </a:rPr>
                <a:t>ĐỌC</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690294-C1E4-ABB0-6FF3-CF750B8E674E}"/>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pic>
        <p:nvPicPr>
          <p:cNvPr id="17" name="Picture 16">
            <a:extLst>
              <a:ext uri="{FF2B5EF4-FFF2-40B4-BE49-F238E27FC236}">
                <a16:creationId xmlns:a16="http://schemas.microsoft.com/office/drawing/2014/main" id="{7341D430-5203-D9DD-E665-C33DEC9CA9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2734" y="3429000"/>
            <a:ext cx="2774633" cy="3113279"/>
          </a:xfrm>
          <a:prstGeom prst="rect">
            <a:avLst/>
          </a:prstGeom>
        </p:spPr>
      </p:pic>
      <p:sp>
        <p:nvSpPr>
          <p:cNvPr id="12" name="TextBox 11">
            <a:extLst>
              <a:ext uri="{FF2B5EF4-FFF2-40B4-BE49-F238E27FC236}">
                <a16:creationId xmlns:a16="http://schemas.microsoft.com/office/drawing/2014/main" id="{6D55FE76-1D2D-D0FF-657F-49C9BC52F625}"/>
              </a:ext>
            </a:extLst>
          </p:cNvPr>
          <p:cNvSpPr txBox="1"/>
          <p:nvPr/>
        </p:nvSpPr>
        <p:spPr>
          <a:xfrm>
            <a:off x="952734" y="1215484"/>
            <a:ext cx="10668000" cy="1200329"/>
          </a:xfrm>
          <a:prstGeom prst="rect">
            <a:avLst/>
          </a:prstGeom>
          <a:noFill/>
        </p:spPr>
        <p:txBody>
          <a:bodyPr wrap="square" rtlCol="0">
            <a:spAutoFit/>
          </a:bodyPr>
          <a:lstStyle/>
          <a:p>
            <a:pPr algn="just">
              <a:tabLst>
                <a:tab pos="457200" algn="l"/>
              </a:tabLst>
            </a:pPr>
            <a:r>
              <a:rPr lang="en-US" sz="2400">
                <a:latin typeface="+mj-lt"/>
              </a:rPr>
              <a:t>	</a:t>
            </a:r>
            <a:r>
              <a:rPr lang="vi-VN" sz="2400">
                <a:latin typeface="+mj-lt"/>
              </a:rPr>
              <a:t>Việt Nam là đất nước tươi đẹp của chúng mình. Thủ đô nước mình là Hà Nội. Lá cờ Tổ quốc hình chữ nhật, nền đỏ, ở giữa có ngôi sao vàng năm cánh.</a:t>
            </a:r>
          </a:p>
          <a:p>
            <a:pPr algn="just"/>
            <a:endParaRPr lang="vi-VN" sz="2400">
              <a:latin typeface="+mj-lt"/>
            </a:endParaRPr>
          </a:p>
        </p:txBody>
      </p:sp>
      <p:sp>
        <p:nvSpPr>
          <p:cNvPr id="19" name="TextBox 18">
            <a:extLst>
              <a:ext uri="{FF2B5EF4-FFF2-40B4-BE49-F238E27FC236}">
                <a16:creationId xmlns:a16="http://schemas.microsoft.com/office/drawing/2014/main" id="{FDC6E37F-1153-7FB2-867A-2490264090EE}"/>
              </a:ext>
            </a:extLst>
          </p:cNvPr>
          <p:cNvSpPr txBox="1"/>
          <p:nvPr/>
        </p:nvSpPr>
        <p:spPr>
          <a:xfrm>
            <a:off x="952734" y="2140810"/>
            <a:ext cx="10668000" cy="1200329"/>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20" name="TextBox 19">
            <a:extLst>
              <a:ext uri="{FF2B5EF4-FFF2-40B4-BE49-F238E27FC236}">
                <a16:creationId xmlns:a16="http://schemas.microsoft.com/office/drawing/2014/main" id="{C6B63D77-BDA4-7D4B-2F47-C19266D8C8C5}"/>
              </a:ext>
            </a:extLst>
          </p:cNvPr>
          <p:cNvSpPr txBox="1"/>
          <p:nvPr/>
        </p:nvSpPr>
        <p:spPr>
          <a:xfrm>
            <a:off x="3847113" y="3391623"/>
            <a:ext cx="7799011" cy="1569660"/>
          </a:xfrm>
          <a:prstGeom prst="rect">
            <a:avLst/>
          </a:prstGeom>
          <a:noFill/>
        </p:spPr>
        <p:txBody>
          <a:bodyPr wrap="square" rtlCol="0">
            <a:spAutoFit/>
          </a:bodyPr>
          <a:lstStyle/>
          <a:p>
            <a:pPr algn="just">
              <a:tabLst>
                <a:tab pos="517525" algn="l"/>
              </a:tabLst>
            </a:pPr>
            <a:r>
              <a:rPr lang="en-US" sz="2400" dirty="0">
                <a:latin typeface="+mj-lt"/>
              </a:rPr>
              <a:t>	</a:t>
            </a:r>
            <a:r>
              <a:rPr lang="vi-VN" sz="2400" dirty="0">
                <a:latin typeface="+mj-lt"/>
              </a:rPr>
              <a:t>Đất nước mình có ba miền Bắc, Trung, Nam với khí hậu khác nhau. Miền Bắc và miền Trung một năm có bốn mùa: </a:t>
            </a:r>
            <a:r>
              <a:rPr lang="en-US" sz="2400" dirty="0">
                <a:latin typeface="+mj-lt"/>
              </a:rPr>
              <a:t>   </a:t>
            </a:r>
            <a:r>
              <a:rPr lang="en-US" sz="2400" dirty="0">
                <a:latin typeface="Times New Roman" panose="02020603050405020304" pitchFamily="18" charset="0"/>
                <a:cs typeface="Times New Roman" panose="02020603050405020304" pitchFamily="18" charset="0"/>
              </a:rPr>
              <a:t>X</a:t>
            </a:r>
            <a:r>
              <a:rPr lang="vi-VN" sz="2400" dirty="0">
                <a:latin typeface="+mj-lt"/>
              </a:rPr>
              <a:t>uân, hạ, thu, đông. Miền Nam có hai mùa: mùa mưa và mùa khô.</a:t>
            </a:r>
          </a:p>
        </p:txBody>
      </p:sp>
      <p:pic>
        <p:nvPicPr>
          <p:cNvPr id="22" name="Picture 21">
            <a:extLst>
              <a:ext uri="{FF2B5EF4-FFF2-40B4-BE49-F238E27FC236}">
                <a16:creationId xmlns:a16="http://schemas.microsoft.com/office/drawing/2014/main" id="{91CE308A-7802-2E3C-2795-F4B93E883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680" y="4535757"/>
            <a:ext cx="2592776" cy="2325779"/>
          </a:xfrm>
          <a:prstGeom prst="rect">
            <a:avLst/>
          </a:prstGeom>
        </p:spPr>
      </p:pic>
      <p:sp>
        <p:nvSpPr>
          <p:cNvPr id="24" name="TextBox 23">
            <a:extLst>
              <a:ext uri="{FF2B5EF4-FFF2-40B4-BE49-F238E27FC236}">
                <a16:creationId xmlns:a16="http://schemas.microsoft.com/office/drawing/2014/main" id="{38CE9F1A-6935-9F99-6188-29A75EF5EE58}"/>
              </a:ext>
            </a:extLst>
          </p:cNvPr>
          <p:cNvSpPr txBox="1"/>
          <p:nvPr/>
        </p:nvSpPr>
        <p:spPr>
          <a:xfrm>
            <a:off x="4079109" y="576918"/>
            <a:ext cx="4704757" cy="461665"/>
          </a:xfrm>
          <a:prstGeom prst="rect">
            <a:avLst/>
          </a:prstGeom>
          <a:noFill/>
        </p:spPr>
        <p:txBody>
          <a:bodyPr wrap="square">
            <a:spAutoFit/>
          </a:bodyPr>
          <a:lstStyle/>
          <a:p>
            <a:pPr algn="ctr"/>
            <a:r>
              <a:rPr lang="vi-VN" sz="2400" b="1" dirty="0">
                <a:solidFill>
                  <a:srgbClr val="C00000"/>
                </a:solidFill>
                <a:latin typeface="+mj-lt"/>
              </a:rPr>
              <a:t>ĐẤT NƯỚC CHÚNG MÌNH</a:t>
            </a:r>
          </a:p>
        </p:txBody>
      </p:sp>
      <p:sp>
        <p:nvSpPr>
          <p:cNvPr id="28" name="TextBox 27">
            <a:extLst>
              <a:ext uri="{FF2B5EF4-FFF2-40B4-BE49-F238E27FC236}">
                <a16:creationId xmlns:a16="http://schemas.microsoft.com/office/drawing/2014/main" id="{0CC8B63B-18AA-F973-0BBB-994F9FC49DDF}"/>
              </a:ext>
            </a:extLst>
          </p:cNvPr>
          <p:cNvSpPr txBox="1"/>
          <p:nvPr/>
        </p:nvSpPr>
        <p:spPr>
          <a:xfrm>
            <a:off x="3847113" y="4985639"/>
            <a:ext cx="4700299" cy="1569660"/>
          </a:xfrm>
          <a:prstGeom prst="rect">
            <a:avLst/>
          </a:prstGeom>
          <a:noFill/>
        </p:spPr>
        <p:txBody>
          <a:bodyPr wrap="square">
            <a:spAutoFit/>
          </a:bodyPr>
          <a:lstStyle/>
          <a:p>
            <a:pPr algn="just">
              <a:tabLst>
                <a:tab pos="517525" algn="l"/>
              </a:tabLst>
            </a:pPr>
            <a:r>
              <a:rPr lang="en-US" sz="2400">
                <a:latin typeface="+mj-lt"/>
              </a:rPr>
              <a:t>	</a:t>
            </a:r>
            <a:r>
              <a:rPr lang="vi-VN" sz="2400">
                <a:latin typeface="+mj-lt"/>
              </a:rPr>
              <a:t>Trang phục truyền thống của người Việt Nam là áo dài, Áo dài thường được mặc trong dịp Tết hay lễ hội.</a:t>
            </a:r>
          </a:p>
        </p:txBody>
      </p:sp>
      <p:sp>
        <p:nvSpPr>
          <p:cNvPr id="32" name="TextBox 31">
            <a:extLst>
              <a:ext uri="{FF2B5EF4-FFF2-40B4-BE49-F238E27FC236}">
                <a16:creationId xmlns:a16="http://schemas.microsoft.com/office/drawing/2014/main" id="{20618A04-D290-98A2-E6E5-C81280678635}"/>
              </a:ext>
            </a:extLst>
          </p:cNvPr>
          <p:cNvSpPr txBox="1"/>
          <p:nvPr/>
        </p:nvSpPr>
        <p:spPr>
          <a:xfrm>
            <a:off x="6762157" y="6311446"/>
            <a:ext cx="1905000" cy="461665"/>
          </a:xfrm>
          <a:prstGeom prst="rect">
            <a:avLst/>
          </a:prstGeom>
          <a:noFill/>
        </p:spPr>
        <p:txBody>
          <a:bodyPr wrap="square">
            <a:spAutoFit/>
          </a:bodyPr>
          <a:lstStyle/>
          <a:p>
            <a:r>
              <a:rPr lang="vi-VN" sz="2400">
                <a:latin typeface="+mj-lt"/>
              </a:rPr>
              <a:t>(Trung Sơn)</a:t>
            </a:r>
            <a:endParaRPr lang="en-US" sz="2400">
              <a:latin typeface="+mj-lt"/>
            </a:endParaRPr>
          </a:p>
        </p:txBody>
      </p:sp>
      <p:sp>
        <p:nvSpPr>
          <p:cNvPr id="10" name="TextBox 9">
            <a:extLst>
              <a:ext uri="{FF2B5EF4-FFF2-40B4-BE49-F238E27FC236}">
                <a16:creationId xmlns:a16="http://schemas.microsoft.com/office/drawing/2014/main" id="{42EDC125-8A9D-FB64-6B76-2F5CABF11140}"/>
              </a:ext>
            </a:extLst>
          </p:cNvPr>
          <p:cNvSpPr txBox="1"/>
          <p:nvPr/>
        </p:nvSpPr>
        <p:spPr>
          <a:xfrm>
            <a:off x="10980987" y="1203500"/>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11" name="TextBox 10">
            <a:extLst>
              <a:ext uri="{FF2B5EF4-FFF2-40B4-BE49-F238E27FC236}">
                <a16:creationId xmlns:a16="http://schemas.microsoft.com/office/drawing/2014/main" id="{BFEDAC96-BBD9-FE42-84A8-2EA7A02F58F9}"/>
              </a:ext>
            </a:extLst>
          </p:cNvPr>
          <p:cNvSpPr txBox="1"/>
          <p:nvPr/>
        </p:nvSpPr>
        <p:spPr>
          <a:xfrm>
            <a:off x="9411508" y="1572901"/>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13" name="TextBox 12">
            <a:extLst>
              <a:ext uri="{FF2B5EF4-FFF2-40B4-BE49-F238E27FC236}">
                <a16:creationId xmlns:a16="http://schemas.microsoft.com/office/drawing/2014/main" id="{87AF91B2-9C8E-306C-31C6-5A6F3CCDD8C2}"/>
              </a:ext>
            </a:extLst>
          </p:cNvPr>
          <p:cNvSpPr txBox="1"/>
          <p:nvPr/>
        </p:nvSpPr>
        <p:spPr>
          <a:xfrm>
            <a:off x="7208949" y="1185133"/>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15" name="TextBox 14">
            <a:extLst>
              <a:ext uri="{FF2B5EF4-FFF2-40B4-BE49-F238E27FC236}">
                <a16:creationId xmlns:a16="http://schemas.microsoft.com/office/drawing/2014/main" id="{A8DED664-6670-547C-1FD9-E7D131481066}"/>
              </a:ext>
            </a:extLst>
          </p:cNvPr>
          <p:cNvSpPr txBox="1"/>
          <p:nvPr/>
        </p:nvSpPr>
        <p:spPr>
          <a:xfrm>
            <a:off x="7710209" y="2524947"/>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16" name="TextBox 15">
            <a:extLst>
              <a:ext uri="{FF2B5EF4-FFF2-40B4-BE49-F238E27FC236}">
                <a16:creationId xmlns:a16="http://schemas.microsoft.com/office/drawing/2014/main" id="{D4A98B5B-79EF-6855-D6DF-BE5CAAC423F2}"/>
              </a:ext>
            </a:extLst>
          </p:cNvPr>
          <p:cNvSpPr txBox="1"/>
          <p:nvPr/>
        </p:nvSpPr>
        <p:spPr>
          <a:xfrm>
            <a:off x="4316243" y="2860062"/>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18" name="TextBox 17">
            <a:extLst>
              <a:ext uri="{FF2B5EF4-FFF2-40B4-BE49-F238E27FC236}">
                <a16:creationId xmlns:a16="http://schemas.microsoft.com/office/drawing/2014/main" id="{2341D7EC-C20A-EFBF-806C-84318CCAC1E3}"/>
              </a:ext>
            </a:extLst>
          </p:cNvPr>
          <p:cNvSpPr txBox="1"/>
          <p:nvPr/>
        </p:nvSpPr>
        <p:spPr>
          <a:xfrm>
            <a:off x="5198559" y="3714788"/>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21" name="TextBox 20">
            <a:extLst>
              <a:ext uri="{FF2B5EF4-FFF2-40B4-BE49-F238E27FC236}">
                <a16:creationId xmlns:a16="http://schemas.microsoft.com/office/drawing/2014/main" id="{9287851B-5680-895A-DBEB-5F4BEEC82600}"/>
              </a:ext>
            </a:extLst>
          </p:cNvPr>
          <p:cNvSpPr txBox="1"/>
          <p:nvPr/>
        </p:nvSpPr>
        <p:spPr>
          <a:xfrm>
            <a:off x="6302349" y="4086116"/>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23" name="TextBox 22">
            <a:extLst>
              <a:ext uri="{FF2B5EF4-FFF2-40B4-BE49-F238E27FC236}">
                <a16:creationId xmlns:a16="http://schemas.microsoft.com/office/drawing/2014/main" id="{558F3744-54EA-68E4-7479-0C8C95738155}"/>
              </a:ext>
            </a:extLst>
          </p:cNvPr>
          <p:cNvSpPr txBox="1"/>
          <p:nvPr/>
        </p:nvSpPr>
        <p:spPr>
          <a:xfrm>
            <a:off x="4359442" y="4499618"/>
            <a:ext cx="256636" cy="461665"/>
          </a:xfrm>
          <a:prstGeom prst="rect">
            <a:avLst/>
          </a:prstGeom>
          <a:noFill/>
        </p:spPr>
        <p:txBody>
          <a:bodyPr wrap="square" rtlCol="0">
            <a:spAutoFit/>
          </a:bodyPr>
          <a:lstStyle/>
          <a:p>
            <a:r>
              <a:rPr lang="en-US" sz="2400" b="1" dirty="0">
                <a:solidFill>
                  <a:srgbClr val="FF0000"/>
                </a:solidFill>
              </a:rPr>
              <a:t>/</a:t>
            </a:r>
            <a:endParaRPr lang="en-US" sz="2400" b="1" dirty="0"/>
          </a:p>
        </p:txBody>
      </p:sp>
      <p:sp>
        <p:nvSpPr>
          <p:cNvPr id="25" name="TextBox 24">
            <a:extLst>
              <a:ext uri="{FF2B5EF4-FFF2-40B4-BE49-F238E27FC236}">
                <a16:creationId xmlns:a16="http://schemas.microsoft.com/office/drawing/2014/main" id="{20C992FA-57A7-AF77-37E4-3111E3EDAB0A}"/>
              </a:ext>
            </a:extLst>
          </p:cNvPr>
          <p:cNvSpPr txBox="1"/>
          <p:nvPr/>
        </p:nvSpPr>
        <p:spPr>
          <a:xfrm>
            <a:off x="4574521" y="6069278"/>
            <a:ext cx="258279" cy="461665"/>
          </a:xfrm>
          <a:prstGeom prst="rect">
            <a:avLst/>
          </a:prstGeom>
          <a:noFill/>
        </p:spPr>
        <p:txBody>
          <a:bodyPr wrap="square" rtlCol="0">
            <a:spAutoFit/>
          </a:bodyPr>
          <a:lstStyle/>
          <a:p>
            <a:r>
              <a:rPr lang="en-US" sz="2400" b="1">
                <a:solidFill>
                  <a:srgbClr val="FF0000"/>
                </a:solidFill>
              </a:rPr>
              <a:t>/</a:t>
            </a:r>
            <a:endParaRPr lang="en-US" sz="2400" b="1"/>
          </a:p>
        </p:txBody>
      </p:sp>
      <p:sp>
        <p:nvSpPr>
          <p:cNvPr id="26" name="TextBox 25">
            <a:extLst>
              <a:ext uri="{FF2B5EF4-FFF2-40B4-BE49-F238E27FC236}">
                <a16:creationId xmlns:a16="http://schemas.microsoft.com/office/drawing/2014/main" id="{DDC673CD-A934-CEB1-0CF4-FA14D3562D42}"/>
              </a:ext>
            </a:extLst>
          </p:cNvPr>
          <p:cNvSpPr txBox="1"/>
          <p:nvPr/>
        </p:nvSpPr>
        <p:spPr>
          <a:xfrm>
            <a:off x="8974183" y="391759"/>
            <a:ext cx="2850473" cy="461665"/>
          </a:xfrm>
          <a:prstGeom prst="rect">
            <a:avLst/>
          </a:prstGeom>
          <a:solidFill>
            <a:schemeClr val="accent4">
              <a:lumMod val="40000"/>
              <a:lumOff val="60000"/>
            </a:schemeClr>
          </a:solidFill>
          <a:ln>
            <a:noFill/>
          </a:ln>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ĐỌC THEO CÂU</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0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6" grpId="0"/>
      <p:bldP spid="18" grpId="0"/>
      <p:bldP spid="21" grpId="0"/>
      <p:bldP spid="23" grpId="0"/>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hidden="1">
            <a:extLst>
              <a:ext uri="{FF2B5EF4-FFF2-40B4-BE49-F238E27FC236}">
                <a16:creationId xmlns:a16="http://schemas.microsoft.com/office/drawing/2014/main" id="{DBC50A4C-83E7-74CF-5EBC-5F41CA78A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704975"/>
            <a:ext cx="3429000" cy="3448050"/>
          </a:xfrm>
          <a:prstGeom prst="rect">
            <a:avLst/>
          </a:prstGeom>
        </p:spPr>
      </p:pic>
      <p:grpSp>
        <p:nvGrpSpPr>
          <p:cNvPr id="4" name="Group 3">
            <a:extLst>
              <a:ext uri="{FF2B5EF4-FFF2-40B4-BE49-F238E27FC236}">
                <a16:creationId xmlns:a16="http://schemas.microsoft.com/office/drawing/2014/main" id="{4F15C049-8C7D-A7D2-F2C8-76662C091C04}"/>
              </a:ext>
            </a:extLst>
          </p:cNvPr>
          <p:cNvGrpSpPr/>
          <p:nvPr/>
        </p:nvGrpSpPr>
        <p:grpSpPr>
          <a:xfrm>
            <a:off x="545876" y="389473"/>
            <a:ext cx="2806923" cy="700229"/>
            <a:chOff x="527970" y="-16256"/>
            <a:chExt cx="2008679" cy="525171"/>
          </a:xfrm>
        </p:grpSpPr>
        <p:sp>
          <p:nvSpPr>
            <p:cNvPr id="5" name="TextBox 4">
              <a:extLst>
                <a:ext uri="{FF2B5EF4-FFF2-40B4-BE49-F238E27FC236}">
                  <a16:creationId xmlns:a16="http://schemas.microsoft.com/office/drawing/2014/main" id="{6F87C60C-9AE6-04EF-8958-0E2CB41FC660}"/>
                </a:ext>
              </a:extLst>
            </p:cNvPr>
            <p:cNvSpPr txBox="1"/>
            <p:nvPr/>
          </p:nvSpPr>
          <p:spPr>
            <a:xfrm>
              <a:off x="968681" y="-16256"/>
              <a:ext cx="1567968" cy="502156"/>
            </a:xfrm>
            <a:prstGeom prst="rect">
              <a:avLst/>
            </a:prstGeom>
            <a:noFill/>
            <a:ln>
              <a:noFill/>
            </a:ln>
          </p:spPr>
          <p:txBody>
            <a:bodyPr wrap="square" rtlCol="0">
              <a:spAutoFit/>
            </a:bodyPr>
            <a:lstStyle/>
            <a:p>
              <a:pPr algn="ctr">
                <a:lnSpc>
                  <a:spcPct val="150000"/>
                </a:lnSpc>
              </a:pPr>
              <a:r>
                <a:rPr lang="vi-VN" sz="2800" b="1">
                  <a:solidFill>
                    <a:schemeClr val="accent1">
                      <a:lumMod val="50000"/>
                    </a:schemeClr>
                  </a:solidFill>
                  <a:latin typeface="+mj-lt"/>
                </a:rPr>
                <a:t>ĐỌC</a:t>
              </a:r>
              <a:r>
                <a:rPr lang="en-US" sz="2800" b="1">
                  <a:solidFill>
                    <a:schemeClr val="accent1">
                      <a:lumMod val="50000"/>
                    </a:schemeClr>
                  </a:solidFill>
                  <a:latin typeface="+mj-lt"/>
                </a:rPr>
                <a:t> </a:t>
              </a:r>
              <a:r>
                <a:rPr lang="en-US" sz="2800" b="1" dirty="0">
                  <a:solidFill>
                    <a:schemeClr val="bg1"/>
                  </a:solidFill>
                  <a:latin typeface="+mj-lt"/>
                </a:rPr>
                <a:t>MẪU</a:t>
              </a:r>
            </a:p>
          </p:txBody>
        </p:sp>
        <p:pic>
          <p:nvPicPr>
            <p:cNvPr id="6" name="Picture 5">
              <a:extLst>
                <a:ext uri="{FF2B5EF4-FFF2-40B4-BE49-F238E27FC236}">
                  <a16:creationId xmlns:a16="http://schemas.microsoft.com/office/drawing/2014/main" id="{28690294-C1E4-ABB0-6FF3-CF750B8E674E}"/>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pic>
        <p:nvPicPr>
          <p:cNvPr id="17" name="Picture 16">
            <a:extLst>
              <a:ext uri="{FF2B5EF4-FFF2-40B4-BE49-F238E27FC236}">
                <a16:creationId xmlns:a16="http://schemas.microsoft.com/office/drawing/2014/main" id="{7341D430-5203-D9DD-E665-C33DEC9CA9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2734" y="3429000"/>
            <a:ext cx="2774633" cy="3113279"/>
          </a:xfrm>
          <a:prstGeom prst="rect">
            <a:avLst/>
          </a:prstGeom>
        </p:spPr>
      </p:pic>
      <p:sp>
        <p:nvSpPr>
          <p:cNvPr id="12" name="TextBox 11">
            <a:extLst>
              <a:ext uri="{FF2B5EF4-FFF2-40B4-BE49-F238E27FC236}">
                <a16:creationId xmlns:a16="http://schemas.microsoft.com/office/drawing/2014/main" id="{6D55FE76-1D2D-D0FF-657F-49C9BC52F625}"/>
              </a:ext>
            </a:extLst>
          </p:cNvPr>
          <p:cNvSpPr txBox="1"/>
          <p:nvPr/>
        </p:nvSpPr>
        <p:spPr>
          <a:xfrm>
            <a:off x="952734" y="1210877"/>
            <a:ext cx="10668000" cy="1200329"/>
          </a:xfrm>
          <a:prstGeom prst="rect">
            <a:avLst/>
          </a:prstGeom>
          <a:noFill/>
        </p:spPr>
        <p:txBody>
          <a:bodyPr wrap="square" rtlCol="0">
            <a:spAutoFit/>
          </a:bodyPr>
          <a:lstStyle/>
          <a:p>
            <a:pPr algn="just">
              <a:tabLst>
                <a:tab pos="512763" algn="l"/>
              </a:tabLst>
            </a:pPr>
            <a:r>
              <a:rPr lang="en-US" sz="2400">
                <a:latin typeface="+mj-lt"/>
              </a:rPr>
              <a:t>	</a:t>
            </a:r>
            <a:r>
              <a:rPr lang="vi-VN" sz="2400">
                <a:latin typeface="+mj-lt"/>
              </a:rPr>
              <a:t>Việt Nam là đất nước tươi đẹp của chúng mình. Thủ đô nước mình là Hà Nội. Lá cờ Tổ quốc hình chữ nhật, nền đỏ, ở giữa có ngôi sao vàng năm cánh.</a:t>
            </a:r>
          </a:p>
          <a:p>
            <a:pPr algn="just"/>
            <a:endParaRPr lang="vi-VN" sz="2400">
              <a:latin typeface="+mj-lt"/>
            </a:endParaRPr>
          </a:p>
        </p:txBody>
      </p:sp>
      <p:sp>
        <p:nvSpPr>
          <p:cNvPr id="19" name="TextBox 18">
            <a:extLst>
              <a:ext uri="{FF2B5EF4-FFF2-40B4-BE49-F238E27FC236}">
                <a16:creationId xmlns:a16="http://schemas.microsoft.com/office/drawing/2014/main" id="{FDC6E37F-1153-7FB2-867A-2490264090EE}"/>
              </a:ext>
            </a:extLst>
          </p:cNvPr>
          <p:cNvSpPr txBox="1"/>
          <p:nvPr/>
        </p:nvSpPr>
        <p:spPr>
          <a:xfrm>
            <a:off x="952734" y="2140810"/>
            <a:ext cx="10668000" cy="1200329"/>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20" name="TextBox 19">
            <a:extLst>
              <a:ext uri="{FF2B5EF4-FFF2-40B4-BE49-F238E27FC236}">
                <a16:creationId xmlns:a16="http://schemas.microsoft.com/office/drawing/2014/main" id="{C6B63D77-BDA4-7D4B-2F47-C19266D8C8C5}"/>
              </a:ext>
            </a:extLst>
          </p:cNvPr>
          <p:cNvSpPr txBox="1"/>
          <p:nvPr/>
        </p:nvSpPr>
        <p:spPr>
          <a:xfrm>
            <a:off x="3847113" y="3391623"/>
            <a:ext cx="7799011" cy="1569660"/>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Đất nước mình có ba miền Bắc, Trung, Nam với khí hậu khác nhau. Miền Bắc và miền Trung một năm có bốn mùa: </a:t>
            </a:r>
            <a:r>
              <a:rPr lang="en-US" sz="2400">
                <a:latin typeface="+mj-lt"/>
              </a:rPr>
              <a:t>   </a:t>
            </a:r>
            <a:r>
              <a:rPr lang="en-US" sz="2400">
                <a:latin typeface="Times New Roman" panose="02020603050405020304" pitchFamily="18" charset="0"/>
                <a:cs typeface="Times New Roman" panose="02020603050405020304" pitchFamily="18" charset="0"/>
              </a:rPr>
              <a:t>X</a:t>
            </a:r>
            <a:r>
              <a:rPr lang="vi-VN" sz="2400">
                <a:latin typeface="+mj-lt"/>
              </a:rPr>
              <a:t>uân, hạ, thu, đông. Miền Nam có hai mùa: mùa mưa và mùa khô.</a:t>
            </a:r>
          </a:p>
        </p:txBody>
      </p:sp>
      <p:pic>
        <p:nvPicPr>
          <p:cNvPr id="22" name="Picture 21">
            <a:extLst>
              <a:ext uri="{FF2B5EF4-FFF2-40B4-BE49-F238E27FC236}">
                <a16:creationId xmlns:a16="http://schemas.microsoft.com/office/drawing/2014/main" id="{91CE308A-7802-2E3C-2795-F4B93E883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680" y="4535757"/>
            <a:ext cx="2592776" cy="2325779"/>
          </a:xfrm>
          <a:prstGeom prst="rect">
            <a:avLst/>
          </a:prstGeom>
        </p:spPr>
      </p:pic>
      <p:sp>
        <p:nvSpPr>
          <p:cNvPr id="24" name="TextBox 23">
            <a:extLst>
              <a:ext uri="{FF2B5EF4-FFF2-40B4-BE49-F238E27FC236}">
                <a16:creationId xmlns:a16="http://schemas.microsoft.com/office/drawing/2014/main" id="{38CE9F1A-6935-9F99-6188-29A75EF5EE58}"/>
              </a:ext>
            </a:extLst>
          </p:cNvPr>
          <p:cNvSpPr txBox="1"/>
          <p:nvPr/>
        </p:nvSpPr>
        <p:spPr>
          <a:xfrm>
            <a:off x="3149262" y="532324"/>
            <a:ext cx="6096000" cy="461665"/>
          </a:xfrm>
          <a:prstGeom prst="rect">
            <a:avLst/>
          </a:prstGeom>
          <a:noFill/>
        </p:spPr>
        <p:txBody>
          <a:bodyPr wrap="square">
            <a:spAutoFit/>
          </a:bodyPr>
          <a:lstStyle/>
          <a:p>
            <a:pPr algn="ctr"/>
            <a:r>
              <a:rPr lang="vi-VN" sz="2400" b="1" dirty="0">
                <a:solidFill>
                  <a:srgbClr val="C00000"/>
                </a:solidFill>
                <a:latin typeface="+mj-lt"/>
              </a:rPr>
              <a:t>ĐẤT NƯỚC CHÚNG MÌNH</a:t>
            </a:r>
          </a:p>
        </p:txBody>
      </p:sp>
      <p:sp>
        <p:nvSpPr>
          <p:cNvPr id="28" name="TextBox 27">
            <a:extLst>
              <a:ext uri="{FF2B5EF4-FFF2-40B4-BE49-F238E27FC236}">
                <a16:creationId xmlns:a16="http://schemas.microsoft.com/office/drawing/2014/main" id="{0CC8B63B-18AA-F973-0BBB-994F9FC49DDF}"/>
              </a:ext>
            </a:extLst>
          </p:cNvPr>
          <p:cNvSpPr txBox="1"/>
          <p:nvPr/>
        </p:nvSpPr>
        <p:spPr>
          <a:xfrm>
            <a:off x="3847113" y="4985639"/>
            <a:ext cx="4700299" cy="1569660"/>
          </a:xfrm>
          <a:prstGeom prst="rect">
            <a:avLst/>
          </a:prstGeom>
          <a:noFill/>
        </p:spPr>
        <p:txBody>
          <a:bodyPr wrap="square">
            <a:spAutoFit/>
          </a:bodyPr>
          <a:lstStyle/>
          <a:p>
            <a:pPr algn="just">
              <a:tabLst>
                <a:tab pos="517525" algn="l"/>
              </a:tabLst>
            </a:pPr>
            <a:r>
              <a:rPr lang="en-US" sz="2400">
                <a:latin typeface="+mj-lt"/>
              </a:rPr>
              <a:t>	</a:t>
            </a:r>
            <a:r>
              <a:rPr lang="vi-VN" sz="2400">
                <a:latin typeface="+mj-lt"/>
              </a:rPr>
              <a:t>Trang phục truyền thống của người Việt Nam là áo dài, Áo dài thường được mặc trong dịp Tết hay lễ hội.</a:t>
            </a:r>
          </a:p>
        </p:txBody>
      </p:sp>
      <p:sp>
        <p:nvSpPr>
          <p:cNvPr id="32" name="TextBox 31">
            <a:extLst>
              <a:ext uri="{FF2B5EF4-FFF2-40B4-BE49-F238E27FC236}">
                <a16:creationId xmlns:a16="http://schemas.microsoft.com/office/drawing/2014/main" id="{20618A04-D290-98A2-E6E5-C81280678635}"/>
              </a:ext>
            </a:extLst>
          </p:cNvPr>
          <p:cNvSpPr txBox="1"/>
          <p:nvPr/>
        </p:nvSpPr>
        <p:spPr>
          <a:xfrm>
            <a:off x="6762158" y="6311446"/>
            <a:ext cx="1905000" cy="461665"/>
          </a:xfrm>
          <a:prstGeom prst="rect">
            <a:avLst/>
          </a:prstGeom>
          <a:noFill/>
        </p:spPr>
        <p:txBody>
          <a:bodyPr wrap="square">
            <a:spAutoFit/>
          </a:bodyPr>
          <a:lstStyle/>
          <a:p>
            <a:r>
              <a:rPr lang="vi-VN" sz="2400">
                <a:latin typeface="+mj-lt"/>
              </a:rPr>
              <a:t>(Trung Sơn)</a:t>
            </a:r>
            <a:endParaRPr lang="en-US" sz="2400">
              <a:latin typeface="+mj-lt"/>
            </a:endParaRPr>
          </a:p>
        </p:txBody>
      </p:sp>
      <p:sp>
        <p:nvSpPr>
          <p:cNvPr id="3" name="TextBox 2">
            <a:extLst>
              <a:ext uri="{FF2B5EF4-FFF2-40B4-BE49-F238E27FC236}">
                <a16:creationId xmlns:a16="http://schemas.microsoft.com/office/drawing/2014/main" id="{DDC673CD-A934-CEB1-0CF4-FA14D3562D42}"/>
              </a:ext>
            </a:extLst>
          </p:cNvPr>
          <p:cNvSpPr txBox="1"/>
          <p:nvPr/>
        </p:nvSpPr>
        <p:spPr>
          <a:xfrm>
            <a:off x="9840160" y="391759"/>
            <a:ext cx="1984496" cy="461665"/>
          </a:xfrm>
          <a:prstGeom prst="rect">
            <a:avLst/>
          </a:prstGeom>
          <a:solidFill>
            <a:schemeClr val="accent4">
              <a:lumMod val="40000"/>
              <a:lumOff val="60000"/>
            </a:schemeClr>
          </a:solidFill>
          <a:ln>
            <a:noFill/>
          </a:ln>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CHIA ĐOẠN</a:t>
            </a:r>
          </a:p>
        </p:txBody>
      </p:sp>
      <p:sp>
        <p:nvSpPr>
          <p:cNvPr id="7" name="Oval 6">
            <a:extLst>
              <a:ext uri="{FF2B5EF4-FFF2-40B4-BE49-F238E27FC236}">
                <a16:creationId xmlns:a16="http://schemas.microsoft.com/office/drawing/2014/main" id="{8BFD9094-F5AE-151D-7B76-668CB111EDCA}"/>
              </a:ext>
            </a:extLst>
          </p:cNvPr>
          <p:cNvSpPr/>
          <p:nvPr/>
        </p:nvSpPr>
        <p:spPr>
          <a:xfrm>
            <a:off x="988386" y="1180190"/>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endParaRPr lang="en-US" sz="2800"/>
          </a:p>
        </p:txBody>
      </p:sp>
      <p:sp>
        <p:nvSpPr>
          <p:cNvPr id="8" name="Oval 7">
            <a:extLst>
              <a:ext uri="{FF2B5EF4-FFF2-40B4-BE49-F238E27FC236}">
                <a16:creationId xmlns:a16="http://schemas.microsoft.com/office/drawing/2014/main" id="{455111B9-A2AD-240E-1EDB-E688ECF6EC07}"/>
              </a:ext>
            </a:extLst>
          </p:cNvPr>
          <p:cNvSpPr/>
          <p:nvPr/>
        </p:nvSpPr>
        <p:spPr>
          <a:xfrm>
            <a:off x="988386" y="2090326"/>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endParaRPr lang="en-US" sz="2800"/>
          </a:p>
        </p:txBody>
      </p:sp>
      <p:sp>
        <p:nvSpPr>
          <p:cNvPr id="9" name="Oval 8">
            <a:extLst>
              <a:ext uri="{FF2B5EF4-FFF2-40B4-BE49-F238E27FC236}">
                <a16:creationId xmlns:a16="http://schemas.microsoft.com/office/drawing/2014/main" id="{D26A001E-2564-DBDA-3F43-47A49CB66ECC}"/>
              </a:ext>
            </a:extLst>
          </p:cNvPr>
          <p:cNvSpPr/>
          <p:nvPr/>
        </p:nvSpPr>
        <p:spPr>
          <a:xfrm>
            <a:off x="3890079" y="3370566"/>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endParaRPr lang="en-US" sz="2800"/>
          </a:p>
        </p:txBody>
      </p:sp>
      <p:sp>
        <p:nvSpPr>
          <p:cNvPr id="10" name="Oval 9">
            <a:extLst>
              <a:ext uri="{FF2B5EF4-FFF2-40B4-BE49-F238E27FC236}">
                <a16:creationId xmlns:a16="http://schemas.microsoft.com/office/drawing/2014/main" id="{194F50D0-99D4-CD65-51A0-C128D8CE628D}"/>
              </a:ext>
            </a:extLst>
          </p:cNvPr>
          <p:cNvSpPr/>
          <p:nvPr/>
        </p:nvSpPr>
        <p:spPr>
          <a:xfrm>
            <a:off x="3890079" y="5013056"/>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endParaRPr lang="en-US" sz="2800"/>
          </a:p>
        </p:txBody>
      </p:sp>
    </p:spTree>
    <p:extLst>
      <p:ext uri="{BB962C8B-B14F-4D97-AF65-F5344CB8AC3E}">
        <p14:creationId xmlns:p14="http://schemas.microsoft.com/office/powerpoint/2010/main" val="38309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12"/>
                                        </p:tgtEl>
                                        <p:attrNameLst>
                                          <p:attrName>style.color</p:attrName>
                                        </p:attrNameLst>
                                      </p:cBhvr>
                                      <p:to>
                                        <a:schemeClr val="bg1"/>
                                      </p:to>
                                    </p:animClr>
                                    <p:animClr clrSpc="rgb" dir="cw">
                                      <p:cBhvr>
                                        <p:cTn id="12" dur="250" autoRev="1" fill="remove"/>
                                        <p:tgtEl>
                                          <p:spTgt spid="12"/>
                                        </p:tgtEl>
                                        <p:attrNameLst>
                                          <p:attrName>fillcolor</p:attrName>
                                        </p:attrNameLst>
                                      </p:cBhvr>
                                      <p:to>
                                        <a:schemeClr val="bg1"/>
                                      </p:to>
                                    </p:animClr>
                                    <p:set>
                                      <p:cBhvr>
                                        <p:cTn id="13" dur="250" autoRev="1" fill="remove"/>
                                        <p:tgtEl>
                                          <p:spTgt spid="12"/>
                                        </p:tgtEl>
                                        <p:attrNameLst>
                                          <p:attrName>fill.type</p:attrName>
                                        </p:attrNameLst>
                                      </p:cBhvr>
                                      <p:to>
                                        <p:strVal val="solid"/>
                                      </p:to>
                                    </p:set>
                                    <p:set>
                                      <p:cBhvr>
                                        <p:cTn id="14" dur="250" autoRev="1" fill="remove"/>
                                        <p:tgtEl>
                                          <p:spTgt spid="1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19"/>
                                        </p:tgtEl>
                                        <p:attrNameLst>
                                          <p:attrName>style.color</p:attrName>
                                        </p:attrNameLst>
                                      </p:cBhvr>
                                      <p:to>
                                        <a:schemeClr val="bg1"/>
                                      </p:to>
                                    </p:animClr>
                                    <p:animClr clrSpc="rgb" dir="cw">
                                      <p:cBhvr>
                                        <p:cTn id="24" dur="250" autoRev="1" fill="remove"/>
                                        <p:tgtEl>
                                          <p:spTgt spid="19"/>
                                        </p:tgtEl>
                                        <p:attrNameLst>
                                          <p:attrName>fillcolor</p:attrName>
                                        </p:attrNameLst>
                                      </p:cBhvr>
                                      <p:to>
                                        <a:schemeClr val="bg1"/>
                                      </p:to>
                                    </p:animClr>
                                    <p:set>
                                      <p:cBhvr>
                                        <p:cTn id="25" dur="250" autoRev="1" fill="remove"/>
                                        <p:tgtEl>
                                          <p:spTgt spid="19"/>
                                        </p:tgtEl>
                                        <p:attrNameLst>
                                          <p:attrName>fill.type</p:attrName>
                                        </p:attrNameLst>
                                      </p:cBhvr>
                                      <p:to>
                                        <p:strVal val="solid"/>
                                      </p:to>
                                    </p:set>
                                    <p:set>
                                      <p:cBhvr>
                                        <p:cTn id="26" dur="250" autoRev="1" fill="remove"/>
                                        <p:tgtEl>
                                          <p:spTgt spid="19"/>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mph" presetSubtype="0" fill="remove" grpId="0" nodeType="clickEffect">
                                  <p:stCondLst>
                                    <p:cond delay="0"/>
                                  </p:stCondLst>
                                  <p:childTnLst>
                                    <p:animClr clrSpc="rgb" dir="cw">
                                      <p:cBhvr override="childStyle">
                                        <p:cTn id="35" dur="250" autoRev="1" fill="remove"/>
                                        <p:tgtEl>
                                          <p:spTgt spid="20"/>
                                        </p:tgtEl>
                                        <p:attrNameLst>
                                          <p:attrName>style.color</p:attrName>
                                        </p:attrNameLst>
                                      </p:cBhvr>
                                      <p:to>
                                        <a:schemeClr val="bg1"/>
                                      </p:to>
                                    </p:animClr>
                                    <p:animClr clrSpc="rgb" dir="cw">
                                      <p:cBhvr>
                                        <p:cTn id="36" dur="250" autoRev="1" fill="remove"/>
                                        <p:tgtEl>
                                          <p:spTgt spid="20"/>
                                        </p:tgtEl>
                                        <p:attrNameLst>
                                          <p:attrName>fillcolor</p:attrName>
                                        </p:attrNameLst>
                                      </p:cBhvr>
                                      <p:to>
                                        <a:schemeClr val="bg1"/>
                                      </p:to>
                                    </p:animClr>
                                    <p:set>
                                      <p:cBhvr>
                                        <p:cTn id="37" dur="250" autoRev="1" fill="remove"/>
                                        <p:tgtEl>
                                          <p:spTgt spid="20"/>
                                        </p:tgtEl>
                                        <p:attrNameLst>
                                          <p:attrName>fill.type</p:attrName>
                                        </p:attrNameLst>
                                      </p:cBhvr>
                                      <p:to>
                                        <p:strVal val="solid"/>
                                      </p:to>
                                    </p:set>
                                    <p:set>
                                      <p:cBhvr>
                                        <p:cTn id="38" dur="250" autoRev="1" fill="remove"/>
                                        <p:tgtEl>
                                          <p:spTgt spid="20"/>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mph" presetSubtype="0" fill="remove" grpId="0" nodeType="clickEffect">
                                  <p:stCondLst>
                                    <p:cond delay="0"/>
                                  </p:stCondLst>
                                  <p:childTnLst>
                                    <p:animClr clrSpc="rgb" dir="cw">
                                      <p:cBhvr override="childStyle">
                                        <p:cTn id="47" dur="250" autoRev="1" fill="remove"/>
                                        <p:tgtEl>
                                          <p:spTgt spid="28"/>
                                        </p:tgtEl>
                                        <p:attrNameLst>
                                          <p:attrName>style.color</p:attrName>
                                        </p:attrNameLst>
                                      </p:cBhvr>
                                      <p:to>
                                        <a:schemeClr val="bg1"/>
                                      </p:to>
                                    </p:animClr>
                                    <p:animClr clrSpc="rgb" dir="cw">
                                      <p:cBhvr>
                                        <p:cTn id="48" dur="250" autoRev="1" fill="remove"/>
                                        <p:tgtEl>
                                          <p:spTgt spid="28"/>
                                        </p:tgtEl>
                                        <p:attrNameLst>
                                          <p:attrName>fillcolor</p:attrName>
                                        </p:attrNameLst>
                                      </p:cBhvr>
                                      <p:to>
                                        <a:schemeClr val="bg1"/>
                                      </p:to>
                                    </p:animClr>
                                    <p:set>
                                      <p:cBhvr>
                                        <p:cTn id="49" dur="250" autoRev="1" fill="remove"/>
                                        <p:tgtEl>
                                          <p:spTgt spid="28"/>
                                        </p:tgtEl>
                                        <p:attrNameLst>
                                          <p:attrName>fill.type</p:attrName>
                                        </p:attrNameLst>
                                      </p:cBhvr>
                                      <p:to>
                                        <p:strVal val="solid"/>
                                      </p:to>
                                    </p:set>
                                    <p:set>
                                      <p:cBhvr>
                                        <p:cTn id="50" dur="25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8" grpId="0"/>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hidden="1">
            <a:extLst>
              <a:ext uri="{FF2B5EF4-FFF2-40B4-BE49-F238E27FC236}">
                <a16:creationId xmlns:a16="http://schemas.microsoft.com/office/drawing/2014/main" id="{DBC50A4C-83E7-74CF-5EBC-5F41CA78A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704975"/>
            <a:ext cx="3429000" cy="3448050"/>
          </a:xfrm>
          <a:prstGeom prst="rect">
            <a:avLst/>
          </a:prstGeom>
        </p:spPr>
      </p:pic>
      <p:grpSp>
        <p:nvGrpSpPr>
          <p:cNvPr id="4" name="Group 3">
            <a:extLst>
              <a:ext uri="{FF2B5EF4-FFF2-40B4-BE49-F238E27FC236}">
                <a16:creationId xmlns:a16="http://schemas.microsoft.com/office/drawing/2014/main" id="{4F15C049-8C7D-A7D2-F2C8-76662C091C04}"/>
              </a:ext>
            </a:extLst>
          </p:cNvPr>
          <p:cNvGrpSpPr/>
          <p:nvPr/>
        </p:nvGrpSpPr>
        <p:grpSpPr>
          <a:xfrm>
            <a:off x="545876" y="389473"/>
            <a:ext cx="2806923" cy="700229"/>
            <a:chOff x="527970" y="-16256"/>
            <a:chExt cx="2008679" cy="525171"/>
          </a:xfrm>
        </p:grpSpPr>
        <p:sp>
          <p:nvSpPr>
            <p:cNvPr id="5" name="TextBox 4">
              <a:extLst>
                <a:ext uri="{FF2B5EF4-FFF2-40B4-BE49-F238E27FC236}">
                  <a16:creationId xmlns:a16="http://schemas.microsoft.com/office/drawing/2014/main" id="{6F87C60C-9AE6-04EF-8958-0E2CB41FC660}"/>
                </a:ext>
              </a:extLst>
            </p:cNvPr>
            <p:cNvSpPr txBox="1"/>
            <p:nvPr/>
          </p:nvSpPr>
          <p:spPr>
            <a:xfrm>
              <a:off x="968681" y="-16256"/>
              <a:ext cx="1567968" cy="502156"/>
            </a:xfrm>
            <a:prstGeom prst="rect">
              <a:avLst/>
            </a:prstGeom>
            <a:noFill/>
            <a:ln>
              <a:noFill/>
            </a:ln>
          </p:spPr>
          <p:txBody>
            <a:bodyPr wrap="square" rtlCol="0">
              <a:spAutoFit/>
            </a:bodyPr>
            <a:lstStyle/>
            <a:p>
              <a:pPr algn="ctr">
                <a:lnSpc>
                  <a:spcPct val="150000"/>
                </a:lnSpc>
              </a:pPr>
              <a:r>
                <a:rPr lang="vi-VN" sz="2800" b="1">
                  <a:solidFill>
                    <a:schemeClr val="accent1">
                      <a:lumMod val="50000"/>
                    </a:schemeClr>
                  </a:solidFill>
                  <a:latin typeface="+mj-lt"/>
                </a:rPr>
                <a:t>ĐỌC</a:t>
              </a:r>
              <a:r>
                <a:rPr lang="en-US" sz="2800" b="1">
                  <a:solidFill>
                    <a:schemeClr val="accent1">
                      <a:lumMod val="50000"/>
                    </a:schemeClr>
                  </a:solidFill>
                  <a:latin typeface="+mj-lt"/>
                </a:rPr>
                <a:t> </a:t>
              </a:r>
              <a:r>
                <a:rPr lang="en-US" sz="2800" b="1" dirty="0">
                  <a:solidFill>
                    <a:schemeClr val="bg1"/>
                  </a:solidFill>
                  <a:latin typeface="+mj-lt"/>
                </a:rPr>
                <a:t>MẪU</a:t>
              </a:r>
            </a:p>
          </p:txBody>
        </p:sp>
        <p:pic>
          <p:nvPicPr>
            <p:cNvPr id="6" name="Picture 5">
              <a:extLst>
                <a:ext uri="{FF2B5EF4-FFF2-40B4-BE49-F238E27FC236}">
                  <a16:creationId xmlns:a16="http://schemas.microsoft.com/office/drawing/2014/main" id="{28690294-C1E4-ABB0-6FF3-CF750B8E674E}"/>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pic>
        <p:nvPicPr>
          <p:cNvPr id="17" name="Picture 16">
            <a:extLst>
              <a:ext uri="{FF2B5EF4-FFF2-40B4-BE49-F238E27FC236}">
                <a16:creationId xmlns:a16="http://schemas.microsoft.com/office/drawing/2014/main" id="{7341D430-5203-D9DD-E665-C33DEC9CA9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2734" y="3429000"/>
            <a:ext cx="2774633" cy="3113279"/>
          </a:xfrm>
          <a:prstGeom prst="rect">
            <a:avLst/>
          </a:prstGeom>
        </p:spPr>
      </p:pic>
      <p:sp>
        <p:nvSpPr>
          <p:cNvPr id="12" name="TextBox 11">
            <a:extLst>
              <a:ext uri="{FF2B5EF4-FFF2-40B4-BE49-F238E27FC236}">
                <a16:creationId xmlns:a16="http://schemas.microsoft.com/office/drawing/2014/main" id="{6D55FE76-1D2D-D0FF-657F-49C9BC52F625}"/>
              </a:ext>
            </a:extLst>
          </p:cNvPr>
          <p:cNvSpPr txBox="1"/>
          <p:nvPr/>
        </p:nvSpPr>
        <p:spPr>
          <a:xfrm>
            <a:off x="952734" y="1210877"/>
            <a:ext cx="10668000" cy="1200329"/>
          </a:xfrm>
          <a:prstGeom prst="rect">
            <a:avLst/>
          </a:prstGeom>
          <a:noFill/>
        </p:spPr>
        <p:txBody>
          <a:bodyPr wrap="square" rtlCol="0">
            <a:spAutoFit/>
          </a:bodyPr>
          <a:lstStyle/>
          <a:p>
            <a:pPr algn="just">
              <a:tabLst>
                <a:tab pos="512763" algn="l"/>
              </a:tabLst>
            </a:pPr>
            <a:r>
              <a:rPr lang="en-US" sz="2400">
                <a:latin typeface="+mj-lt"/>
              </a:rPr>
              <a:t>	</a:t>
            </a:r>
            <a:r>
              <a:rPr lang="vi-VN" sz="2400">
                <a:latin typeface="+mj-lt"/>
              </a:rPr>
              <a:t>Việt Nam là đất nước tươi đẹp của chúng mình. Thủ đô nước mình là Hà Nội. Lá cờ Tổ quốc hình chữ nhật, nền đỏ, ở giữa có ngôi sao vàng năm cánh.</a:t>
            </a:r>
          </a:p>
          <a:p>
            <a:pPr algn="just"/>
            <a:endParaRPr lang="vi-VN" sz="2400">
              <a:latin typeface="+mj-lt"/>
            </a:endParaRPr>
          </a:p>
        </p:txBody>
      </p:sp>
      <p:sp>
        <p:nvSpPr>
          <p:cNvPr id="19" name="TextBox 18">
            <a:extLst>
              <a:ext uri="{FF2B5EF4-FFF2-40B4-BE49-F238E27FC236}">
                <a16:creationId xmlns:a16="http://schemas.microsoft.com/office/drawing/2014/main" id="{FDC6E37F-1153-7FB2-867A-2490264090EE}"/>
              </a:ext>
            </a:extLst>
          </p:cNvPr>
          <p:cNvSpPr txBox="1"/>
          <p:nvPr/>
        </p:nvSpPr>
        <p:spPr>
          <a:xfrm>
            <a:off x="952734" y="2140810"/>
            <a:ext cx="10668000" cy="1200329"/>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20" name="TextBox 19">
            <a:extLst>
              <a:ext uri="{FF2B5EF4-FFF2-40B4-BE49-F238E27FC236}">
                <a16:creationId xmlns:a16="http://schemas.microsoft.com/office/drawing/2014/main" id="{C6B63D77-BDA4-7D4B-2F47-C19266D8C8C5}"/>
              </a:ext>
            </a:extLst>
          </p:cNvPr>
          <p:cNvSpPr txBox="1"/>
          <p:nvPr/>
        </p:nvSpPr>
        <p:spPr>
          <a:xfrm>
            <a:off x="3847113" y="3391623"/>
            <a:ext cx="7799011" cy="1569660"/>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Đất nước mình có ba miền Bắc, Trung, Nam với khí hậu khác nhau. Miền Bắc và miền Trung một năm có bốn mùa: </a:t>
            </a:r>
            <a:r>
              <a:rPr lang="en-US" sz="2400">
                <a:latin typeface="+mj-lt"/>
              </a:rPr>
              <a:t>   </a:t>
            </a:r>
            <a:r>
              <a:rPr lang="en-US" sz="2400">
                <a:latin typeface="Times New Roman" panose="02020603050405020304" pitchFamily="18" charset="0"/>
                <a:cs typeface="Times New Roman" panose="02020603050405020304" pitchFamily="18" charset="0"/>
              </a:rPr>
              <a:t>X</a:t>
            </a:r>
            <a:r>
              <a:rPr lang="vi-VN" sz="2400">
                <a:latin typeface="+mj-lt"/>
              </a:rPr>
              <a:t>uân, hạ, thu, đông. Miền Nam có hai mùa: mùa mưa và mùa khô.</a:t>
            </a:r>
          </a:p>
        </p:txBody>
      </p:sp>
      <p:pic>
        <p:nvPicPr>
          <p:cNvPr id="22" name="Picture 21">
            <a:extLst>
              <a:ext uri="{FF2B5EF4-FFF2-40B4-BE49-F238E27FC236}">
                <a16:creationId xmlns:a16="http://schemas.microsoft.com/office/drawing/2014/main" id="{91CE308A-7802-2E3C-2795-F4B93E883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680" y="4535757"/>
            <a:ext cx="2592776" cy="2325779"/>
          </a:xfrm>
          <a:prstGeom prst="rect">
            <a:avLst/>
          </a:prstGeom>
        </p:spPr>
      </p:pic>
      <p:sp>
        <p:nvSpPr>
          <p:cNvPr id="24" name="TextBox 23">
            <a:extLst>
              <a:ext uri="{FF2B5EF4-FFF2-40B4-BE49-F238E27FC236}">
                <a16:creationId xmlns:a16="http://schemas.microsoft.com/office/drawing/2014/main" id="{38CE9F1A-6935-9F99-6188-29A75EF5EE58}"/>
              </a:ext>
            </a:extLst>
          </p:cNvPr>
          <p:cNvSpPr txBox="1"/>
          <p:nvPr/>
        </p:nvSpPr>
        <p:spPr>
          <a:xfrm>
            <a:off x="3149262" y="532324"/>
            <a:ext cx="6096000" cy="461665"/>
          </a:xfrm>
          <a:prstGeom prst="rect">
            <a:avLst/>
          </a:prstGeom>
          <a:noFill/>
        </p:spPr>
        <p:txBody>
          <a:bodyPr wrap="square">
            <a:spAutoFit/>
          </a:bodyPr>
          <a:lstStyle/>
          <a:p>
            <a:pPr algn="ctr"/>
            <a:r>
              <a:rPr lang="vi-VN" sz="2400" b="1" dirty="0">
                <a:solidFill>
                  <a:srgbClr val="C00000"/>
                </a:solidFill>
                <a:latin typeface="+mj-lt"/>
              </a:rPr>
              <a:t>ĐẤT NƯỚC CHÚNG MÌNH</a:t>
            </a:r>
          </a:p>
        </p:txBody>
      </p:sp>
      <p:sp>
        <p:nvSpPr>
          <p:cNvPr id="28" name="TextBox 27">
            <a:extLst>
              <a:ext uri="{FF2B5EF4-FFF2-40B4-BE49-F238E27FC236}">
                <a16:creationId xmlns:a16="http://schemas.microsoft.com/office/drawing/2014/main" id="{0CC8B63B-18AA-F973-0BBB-994F9FC49DDF}"/>
              </a:ext>
            </a:extLst>
          </p:cNvPr>
          <p:cNvSpPr txBox="1"/>
          <p:nvPr/>
        </p:nvSpPr>
        <p:spPr>
          <a:xfrm>
            <a:off x="3847113" y="4985639"/>
            <a:ext cx="4700299" cy="1569660"/>
          </a:xfrm>
          <a:prstGeom prst="rect">
            <a:avLst/>
          </a:prstGeom>
          <a:noFill/>
        </p:spPr>
        <p:txBody>
          <a:bodyPr wrap="square">
            <a:spAutoFit/>
          </a:bodyPr>
          <a:lstStyle/>
          <a:p>
            <a:pPr algn="just">
              <a:tabLst>
                <a:tab pos="517525" algn="l"/>
              </a:tabLst>
            </a:pPr>
            <a:r>
              <a:rPr lang="en-US" sz="2400">
                <a:latin typeface="+mj-lt"/>
              </a:rPr>
              <a:t>	</a:t>
            </a:r>
            <a:r>
              <a:rPr lang="vi-VN" sz="2400">
                <a:latin typeface="+mj-lt"/>
              </a:rPr>
              <a:t>Trang phục truyền thống của người Việt Nam là áo dài, Áo dài thường được mặc trong dịp Tết hay lễ hội.</a:t>
            </a:r>
          </a:p>
        </p:txBody>
      </p:sp>
      <p:sp>
        <p:nvSpPr>
          <p:cNvPr id="32" name="TextBox 31">
            <a:extLst>
              <a:ext uri="{FF2B5EF4-FFF2-40B4-BE49-F238E27FC236}">
                <a16:creationId xmlns:a16="http://schemas.microsoft.com/office/drawing/2014/main" id="{20618A04-D290-98A2-E6E5-C81280678635}"/>
              </a:ext>
            </a:extLst>
          </p:cNvPr>
          <p:cNvSpPr txBox="1"/>
          <p:nvPr/>
        </p:nvSpPr>
        <p:spPr>
          <a:xfrm>
            <a:off x="6762158" y="6311446"/>
            <a:ext cx="1905000" cy="461665"/>
          </a:xfrm>
          <a:prstGeom prst="rect">
            <a:avLst/>
          </a:prstGeom>
          <a:noFill/>
        </p:spPr>
        <p:txBody>
          <a:bodyPr wrap="square">
            <a:spAutoFit/>
          </a:bodyPr>
          <a:lstStyle/>
          <a:p>
            <a:r>
              <a:rPr lang="vi-VN" sz="2400">
                <a:latin typeface="+mj-lt"/>
              </a:rPr>
              <a:t>(Trung Sơn)</a:t>
            </a:r>
            <a:endParaRPr lang="en-US" sz="2400">
              <a:latin typeface="+mj-lt"/>
            </a:endParaRPr>
          </a:p>
        </p:txBody>
      </p:sp>
      <p:sp>
        <p:nvSpPr>
          <p:cNvPr id="3" name="TextBox 2">
            <a:extLst>
              <a:ext uri="{FF2B5EF4-FFF2-40B4-BE49-F238E27FC236}">
                <a16:creationId xmlns:a16="http://schemas.microsoft.com/office/drawing/2014/main" id="{DDC673CD-A934-CEB1-0CF4-FA14D3562D42}"/>
              </a:ext>
            </a:extLst>
          </p:cNvPr>
          <p:cNvSpPr txBox="1"/>
          <p:nvPr/>
        </p:nvSpPr>
        <p:spPr>
          <a:xfrm>
            <a:off x="8974183" y="391759"/>
            <a:ext cx="2850473" cy="461665"/>
          </a:xfrm>
          <a:prstGeom prst="rect">
            <a:avLst/>
          </a:prstGeom>
          <a:solidFill>
            <a:schemeClr val="accent4">
              <a:lumMod val="40000"/>
              <a:lumOff val="60000"/>
            </a:schemeClr>
          </a:solidFill>
          <a:ln>
            <a:noFill/>
          </a:ln>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ĐỌC THEO ĐOẠN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8BFD9094-F5AE-151D-7B76-668CB111EDCA}"/>
              </a:ext>
            </a:extLst>
          </p:cNvPr>
          <p:cNvSpPr/>
          <p:nvPr/>
        </p:nvSpPr>
        <p:spPr>
          <a:xfrm>
            <a:off x="988386" y="1180190"/>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endParaRPr lang="en-US" sz="2800"/>
          </a:p>
        </p:txBody>
      </p:sp>
      <p:sp>
        <p:nvSpPr>
          <p:cNvPr id="8" name="Oval 7">
            <a:extLst>
              <a:ext uri="{FF2B5EF4-FFF2-40B4-BE49-F238E27FC236}">
                <a16:creationId xmlns:a16="http://schemas.microsoft.com/office/drawing/2014/main" id="{455111B9-A2AD-240E-1EDB-E688ECF6EC07}"/>
              </a:ext>
            </a:extLst>
          </p:cNvPr>
          <p:cNvSpPr/>
          <p:nvPr/>
        </p:nvSpPr>
        <p:spPr>
          <a:xfrm>
            <a:off x="988386" y="2090326"/>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endParaRPr lang="en-US" sz="2800"/>
          </a:p>
        </p:txBody>
      </p:sp>
      <p:sp>
        <p:nvSpPr>
          <p:cNvPr id="9" name="Oval 8">
            <a:extLst>
              <a:ext uri="{FF2B5EF4-FFF2-40B4-BE49-F238E27FC236}">
                <a16:creationId xmlns:a16="http://schemas.microsoft.com/office/drawing/2014/main" id="{D26A001E-2564-DBDA-3F43-47A49CB66ECC}"/>
              </a:ext>
            </a:extLst>
          </p:cNvPr>
          <p:cNvSpPr/>
          <p:nvPr/>
        </p:nvSpPr>
        <p:spPr>
          <a:xfrm>
            <a:off x="3890079" y="3370566"/>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endParaRPr lang="en-US" sz="2800"/>
          </a:p>
        </p:txBody>
      </p:sp>
      <p:sp>
        <p:nvSpPr>
          <p:cNvPr id="10" name="Oval 9">
            <a:extLst>
              <a:ext uri="{FF2B5EF4-FFF2-40B4-BE49-F238E27FC236}">
                <a16:creationId xmlns:a16="http://schemas.microsoft.com/office/drawing/2014/main" id="{194F50D0-99D4-CD65-51A0-C128D8CE628D}"/>
              </a:ext>
            </a:extLst>
          </p:cNvPr>
          <p:cNvSpPr/>
          <p:nvPr/>
        </p:nvSpPr>
        <p:spPr>
          <a:xfrm>
            <a:off x="3890079" y="5013056"/>
            <a:ext cx="499124" cy="4894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endParaRPr lang="en-US" sz="2800"/>
          </a:p>
        </p:txBody>
      </p:sp>
    </p:spTree>
    <p:extLst>
      <p:ext uri="{BB962C8B-B14F-4D97-AF65-F5344CB8AC3E}">
        <p14:creationId xmlns:p14="http://schemas.microsoft.com/office/powerpoint/2010/main" val="18515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hidden="1">
            <a:extLst>
              <a:ext uri="{FF2B5EF4-FFF2-40B4-BE49-F238E27FC236}">
                <a16:creationId xmlns:a16="http://schemas.microsoft.com/office/drawing/2014/main" id="{DBC50A4C-83E7-74CF-5EBC-5F41CA78A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704975"/>
            <a:ext cx="3429000" cy="3448050"/>
          </a:xfrm>
          <a:prstGeom prst="rect">
            <a:avLst/>
          </a:prstGeom>
        </p:spPr>
      </p:pic>
      <p:grpSp>
        <p:nvGrpSpPr>
          <p:cNvPr id="4" name="Group 3">
            <a:extLst>
              <a:ext uri="{FF2B5EF4-FFF2-40B4-BE49-F238E27FC236}">
                <a16:creationId xmlns:a16="http://schemas.microsoft.com/office/drawing/2014/main" id="{4F15C049-8C7D-A7D2-F2C8-76662C091C04}"/>
              </a:ext>
            </a:extLst>
          </p:cNvPr>
          <p:cNvGrpSpPr/>
          <p:nvPr/>
        </p:nvGrpSpPr>
        <p:grpSpPr>
          <a:xfrm>
            <a:off x="545876" y="389473"/>
            <a:ext cx="2806923" cy="700229"/>
            <a:chOff x="527970" y="-16256"/>
            <a:chExt cx="2008679" cy="525171"/>
          </a:xfrm>
        </p:grpSpPr>
        <p:sp>
          <p:nvSpPr>
            <p:cNvPr id="5" name="TextBox 4">
              <a:extLst>
                <a:ext uri="{FF2B5EF4-FFF2-40B4-BE49-F238E27FC236}">
                  <a16:creationId xmlns:a16="http://schemas.microsoft.com/office/drawing/2014/main" id="{6F87C60C-9AE6-04EF-8958-0E2CB41FC660}"/>
                </a:ext>
              </a:extLst>
            </p:cNvPr>
            <p:cNvSpPr txBox="1"/>
            <p:nvPr/>
          </p:nvSpPr>
          <p:spPr>
            <a:xfrm>
              <a:off x="968681" y="-16256"/>
              <a:ext cx="1567968" cy="502156"/>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mj-lt"/>
                </a:rPr>
                <a:t>ĐỌC</a:t>
              </a:r>
              <a:r>
                <a:rPr lang="en-US" sz="2800" b="1">
                  <a:solidFill>
                    <a:schemeClr val="accent1">
                      <a:lumMod val="50000"/>
                    </a:schemeClr>
                  </a:solidFill>
                  <a:latin typeface="+mj-lt"/>
                </a:rPr>
                <a:t> </a:t>
              </a:r>
              <a:r>
                <a:rPr lang="en-US" sz="2800" b="1" dirty="0">
                  <a:solidFill>
                    <a:schemeClr val="bg1"/>
                  </a:solidFill>
                  <a:latin typeface="+mj-lt"/>
                </a:rPr>
                <a:t>MẪU</a:t>
              </a:r>
            </a:p>
          </p:txBody>
        </p:sp>
        <p:pic>
          <p:nvPicPr>
            <p:cNvPr id="6" name="Picture 5">
              <a:extLst>
                <a:ext uri="{FF2B5EF4-FFF2-40B4-BE49-F238E27FC236}">
                  <a16:creationId xmlns:a16="http://schemas.microsoft.com/office/drawing/2014/main" id="{28690294-C1E4-ABB0-6FF3-CF750B8E674E}"/>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pic>
        <p:nvPicPr>
          <p:cNvPr id="17" name="Picture 16">
            <a:extLst>
              <a:ext uri="{FF2B5EF4-FFF2-40B4-BE49-F238E27FC236}">
                <a16:creationId xmlns:a16="http://schemas.microsoft.com/office/drawing/2014/main" id="{7341D430-5203-D9DD-E665-C33DEC9CA9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2734" y="3429000"/>
            <a:ext cx="2774633" cy="3113279"/>
          </a:xfrm>
          <a:prstGeom prst="rect">
            <a:avLst/>
          </a:prstGeom>
        </p:spPr>
      </p:pic>
      <p:sp>
        <p:nvSpPr>
          <p:cNvPr id="12" name="TextBox 11">
            <a:extLst>
              <a:ext uri="{FF2B5EF4-FFF2-40B4-BE49-F238E27FC236}">
                <a16:creationId xmlns:a16="http://schemas.microsoft.com/office/drawing/2014/main" id="{6D55FE76-1D2D-D0FF-657F-49C9BC52F625}"/>
              </a:ext>
            </a:extLst>
          </p:cNvPr>
          <p:cNvSpPr txBox="1"/>
          <p:nvPr/>
        </p:nvSpPr>
        <p:spPr>
          <a:xfrm>
            <a:off x="952734" y="1215484"/>
            <a:ext cx="10668000" cy="1200329"/>
          </a:xfrm>
          <a:prstGeom prst="rect">
            <a:avLst/>
          </a:prstGeom>
          <a:noFill/>
        </p:spPr>
        <p:txBody>
          <a:bodyPr wrap="square" rtlCol="0">
            <a:spAutoFit/>
          </a:bodyPr>
          <a:lstStyle/>
          <a:p>
            <a:pPr algn="just">
              <a:tabLst>
                <a:tab pos="457200" algn="l"/>
              </a:tabLst>
            </a:pPr>
            <a:r>
              <a:rPr lang="en-US" sz="2400">
                <a:latin typeface="+mj-lt"/>
              </a:rPr>
              <a:t>	</a:t>
            </a:r>
            <a:r>
              <a:rPr lang="vi-VN" sz="2400">
                <a:latin typeface="+mj-lt"/>
              </a:rPr>
              <a:t>Việt Nam là đất nước tươi đẹp của chúng mình. Thủ đô nước mình là Hà Nội. Lá cờ Tổ quốc hình chữ nhật, nền đỏ, ở giữa có ngôi sao vàng năm cánh.</a:t>
            </a:r>
          </a:p>
          <a:p>
            <a:pPr algn="just"/>
            <a:endParaRPr lang="vi-VN" sz="2400">
              <a:latin typeface="+mj-lt"/>
            </a:endParaRPr>
          </a:p>
        </p:txBody>
      </p:sp>
      <p:sp>
        <p:nvSpPr>
          <p:cNvPr id="19" name="TextBox 18">
            <a:extLst>
              <a:ext uri="{FF2B5EF4-FFF2-40B4-BE49-F238E27FC236}">
                <a16:creationId xmlns:a16="http://schemas.microsoft.com/office/drawing/2014/main" id="{FDC6E37F-1153-7FB2-867A-2490264090EE}"/>
              </a:ext>
            </a:extLst>
          </p:cNvPr>
          <p:cNvSpPr txBox="1"/>
          <p:nvPr/>
        </p:nvSpPr>
        <p:spPr>
          <a:xfrm>
            <a:off x="952734" y="2140810"/>
            <a:ext cx="10668000" cy="1200329"/>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20" name="TextBox 19">
            <a:extLst>
              <a:ext uri="{FF2B5EF4-FFF2-40B4-BE49-F238E27FC236}">
                <a16:creationId xmlns:a16="http://schemas.microsoft.com/office/drawing/2014/main" id="{C6B63D77-BDA4-7D4B-2F47-C19266D8C8C5}"/>
              </a:ext>
            </a:extLst>
          </p:cNvPr>
          <p:cNvSpPr txBox="1"/>
          <p:nvPr/>
        </p:nvSpPr>
        <p:spPr>
          <a:xfrm>
            <a:off x="3847113" y="3391623"/>
            <a:ext cx="7799011" cy="1569660"/>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Đất nước mình có ba miền Bắc, Trung, Nam với khí hậu khác nhau. Miền Bắc và miền Trung một năm có bốn mùa: </a:t>
            </a:r>
            <a:r>
              <a:rPr lang="en-US" sz="2400">
                <a:latin typeface="+mj-lt"/>
              </a:rPr>
              <a:t>   </a:t>
            </a:r>
            <a:r>
              <a:rPr lang="en-US" sz="2400">
                <a:latin typeface="Times New Roman" panose="02020603050405020304" pitchFamily="18" charset="0"/>
                <a:cs typeface="Times New Roman" panose="02020603050405020304" pitchFamily="18" charset="0"/>
              </a:rPr>
              <a:t>X</a:t>
            </a:r>
            <a:r>
              <a:rPr lang="vi-VN" sz="2400">
                <a:latin typeface="+mj-lt"/>
              </a:rPr>
              <a:t>uân, hạ, thu, đông. Miền Nam có hai mùa: mùa mưa và mùa khô.</a:t>
            </a:r>
          </a:p>
        </p:txBody>
      </p:sp>
      <p:pic>
        <p:nvPicPr>
          <p:cNvPr id="22" name="Picture 21">
            <a:extLst>
              <a:ext uri="{FF2B5EF4-FFF2-40B4-BE49-F238E27FC236}">
                <a16:creationId xmlns:a16="http://schemas.microsoft.com/office/drawing/2014/main" id="{91CE308A-7802-2E3C-2795-F4B93E883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680" y="4535757"/>
            <a:ext cx="2592776" cy="2325779"/>
          </a:xfrm>
          <a:prstGeom prst="rect">
            <a:avLst/>
          </a:prstGeom>
        </p:spPr>
      </p:pic>
      <p:sp>
        <p:nvSpPr>
          <p:cNvPr id="24" name="TextBox 23">
            <a:extLst>
              <a:ext uri="{FF2B5EF4-FFF2-40B4-BE49-F238E27FC236}">
                <a16:creationId xmlns:a16="http://schemas.microsoft.com/office/drawing/2014/main" id="{38CE9F1A-6935-9F99-6188-29A75EF5EE58}"/>
              </a:ext>
            </a:extLst>
          </p:cNvPr>
          <p:cNvSpPr txBox="1"/>
          <p:nvPr/>
        </p:nvSpPr>
        <p:spPr>
          <a:xfrm>
            <a:off x="3048000" y="622592"/>
            <a:ext cx="6096000" cy="523220"/>
          </a:xfrm>
          <a:prstGeom prst="rect">
            <a:avLst/>
          </a:prstGeom>
          <a:noFill/>
        </p:spPr>
        <p:txBody>
          <a:bodyPr wrap="square">
            <a:spAutoFit/>
          </a:bodyPr>
          <a:lstStyle/>
          <a:p>
            <a:pPr algn="ctr"/>
            <a:r>
              <a:rPr lang="vi-VN" sz="2800" b="1">
                <a:solidFill>
                  <a:srgbClr val="C00000"/>
                </a:solidFill>
                <a:latin typeface="+mj-lt"/>
              </a:rPr>
              <a:t>ĐẤT NƯỚC CHÚNG MÌNH</a:t>
            </a:r>
          </a:p>
        </p:txBody>
      </p:sp>
      <p:sp>
        <p:nvSpPr>
          <p:cNvPr id="28" name="TextBox 27">
            <a:extLst>
              <a:ext uri="{FF2B5EF4-FFF2-40B4-BE49-F238E27FC236}">
                <a16:creationId xmlns:a16="http://schemas.microsoft.com/office/drawing/2014/main" id="{0CC8B63B-18AA-F973-0BBB-994F9FC49DDF}"/>
              </a:ext>
            </a:extLst>
          </p:cNvPr>
          <p:cNvSpPr txBox="1"/>
          <p:nvPr/>
        </p:nvSpPr>
        <p:spPr>
          <a:xfrm>
            <a:off x="3847113" y="4985639"/>
            <a:ext cx="4700299" cy="1569660"/>
          </a:xfrm>
          <a:prstGeom prst="rect">
            <a:avLst/>
          </a:prstGeom>
          <a:noFill/>
        </p:spPr>
        <p:txBody>
          <a:bodyPr wrap="square">
            <a:spAutoFit/>
          </a:bodyPr>
          <a:lstStyle/>
          <a:p>
            <a:pPr algn="just">
              <a:tabLst>
                <a:tab pos="517525" algn="l"/>
              </a:tabLst>
            </a:pPr>
            <a:r>
              <a:rPr lang="en-US" sz="2400">
                <a:latin typeface="+mj-lt"/>
              </a:rPr>
              <a:t>	</a:t>
            </a:r>
            <a:r>
              <a:rPr lang="vi-VN" sz="2400">
                <a:latin typeface="+mj-lt"/>
              </a:rPr>
              <a:t>Trang phục truyền thống của người Việt Nam là áo dài, Áo dài thường được mặc trong dịp Tết hay lễ hội.</a:t>
            </a:r>
          </a:p>
        </p:txBody>
      </p:sp>
      <p:sp>
        <p:nvSpPr>
          <p:cNvPr id="32" name="TextBox 31">
            <a:extLst>
              <a:ext uri="{FF2B5EF4-FFF2-40B4-BE49-F238E27FC236}">
                <a16:creationId xmlns:a16="http://schemas.microsoft.com/office/drawing/2014/main" id="{20618A04-D290-98A2-E6E5-C81280678635}"/>
              </a:ext>
            </a:extLst>
          </p:cNvPr>
          <p:cNvSpPr txBox="1"/>
          <p:nvPr/>
        </p:nvSpPr>
        <p:spPr>
          <a:xfrm>
            <a:off x="6762157" y="6311446"/>
            <a:ext cx="1905000" cy="461665"/>
          </a:xfrm>
          <a:prstGeom prst="rect">
            <a:avLst/>
          </a:prstGeom>
          <a:noFill/>
        </p:spPr>
        <p:txBody>
          <a:bodyPr wrap="square">
            <a:spAutoFit/>
          </a:bodyPr>
          <a:lstStyle/>
          <a:p>
            <a:r>
              <a:rPr lang="vi-VN" sz="2400">
                <a:latin typeface="+mj-lt"/>
              </a:rPr>
              <a:t>(Trung Sơn)</a:t>
            </a:r>
            <a:endParaRPr lang="en-US" sz="2400">
              <a:latin typeface="+mj-lt"/>
            </a:endParaRPr>
          </a:p>
        </p:txBody>
      </p:sp>
      <p:sp>
        <p:nvSpPr>
          <p:cNvPr id="3" name="TextBox 2">
            <a:extLst>
              <a:ext uri="{FF2B5EF4-FFF2-40B4-BE49-F238E27FC236}">
                <a16:creationId xmlns:a16="http://schemas.microsoft.com/office/drawing/2014/main" id="{DDC673CD-A934-CEB1-0CF4-FA14D3562D42}"/>
              </a:ext>
            </a:extLst>
          </p:cNvPr>
          <p:cNvSpPr txBox="1"/>
          <p:nvPr/>
        </p:nvSpPr>
        <p:spPr>
          <a:xfrm>
            <a:off x="9144000" y="391759"/>
            <a:ext cx="2502124" cy="461665"/>
          </a:xfrm>
          <a:prstGeom prst="rect">
            <a:avLst/>
          </a:prstGeom>
          <a:solidFill>
            <a:schemeClr val="accent4">
              <a:lumMod val="40000"/>
              <a:lumOff val="60000"/>
            </a:schemeClr>
          </a:solidFill>
          <a:ln>
            <a:noFill/>
          </a:ln>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ĐỌC </a:t>
            </a:r>
            <a:r>
              <a:rPr lang="vi-VN" sz="2400" b="1" dirty="0">
                <a:solidFill>
                  <a:srgbClr val="FF0000"/>
                </a:solidFill>
                <a:latin typeface="Times New Roman" panose="02020603050405020304" pitchFamily="18" charset="0"/>
                <a:cs typeface="Times New Roman" panose="02020603050405020304" pitchFamily="18" charset="0"/>
              </a:rPr>
              <a:t>TOÀN</a:t>
            </a:r>
            <a:r>
              <a:rPr lang="en-US" sz="2400" b="1" dirty="0">
                <a:solidFill>
                  <a:srgbClr val="FF0000"/>
                </a:solidFill>
                <a:latin typeface="Times New Roman" panose="02020603050405020304" pitchFamily="18" charset="0"/>
                <a:cs typeface="Times New Roman" panose="02020603050405020304" pitchFamily="18" charset="0"/>
              </a:rPr>
              <a:t> BÀI</a:t>
            </a:r>
          </a:p>
        </p:txBody>
      </p:sp>
    </p:spTree>
    <p:extLst>
      <p:ext uri="{BB962C8B-B14F-4D97-AF65-F5344CB8AC3E}">
        <p14:creationId xmlns:p14="http://schemas.microsoft.com/office/powerpoint/2010/main" val="202984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hidden="1">
            <a:extLst>
              <a:ext uri="{FF2B5EF4-FFF2-40B4-BE49-F238E27FC236}">
                <a16:creationId xmlns:a16="http://schemas.microsoft.com/office/drawing/2014/main" id="{DBC50A4C-83E7-74CF-5EBC-5F41CA78A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0" y="1704975"/>
            <a:ext cx="3429000" cy="3448050"/>
          </a:xfrm>
          <a:prstGeom prst="rect">
            <a:avLst/>
          </a:prstGeom>
        </p:spPr>
      </p:pic>
      <p:grpSp>
        <p:nvGrpSpPr>
          <p:cNvPr id="4" name="Group 3">
            <a:extLst>
              <a:ext uri="{FF2B5EF4-FFF2-40B4-BE49-F238E27FC236}">
                <a16:creationId xmlns:a16="http://schemas.microsoft.com/office/drawing/2014/main" id="{4F15C049-8C7D-A7D2-F2C8-76662C091C04}"/>
              </a:ext>
            </a:extLst>
          </p:cNvPr>
          <p:cNvGrpSpPr/>
          <p:nvPr/>
        </p:nvGrpSpPr>
        <p:grpSpPr>
          <a:xfrm>
            <a:off x="545876" y="389473"/>
            <a:ext cx="2806923" cy="700229"/>
            <a:chOff x="527970" y="-16256"/>
            <a:chExt cx="2008679" cy="525171"/>
          </a:xfrm>
        </p:grpSpPr>
        <p:sp>
          <p:nvSpPr>
            <p:cNvPr id="5" name="TextBox 4">
              <a:extLst>
                <a:ext uri="{FF2B5EF4-FFF2-40B4-BE49-F238E27FC236}">
                  <a16:creationId xmlns:a16="http://schemas.microsoft.com/office/drawing/2014/main" id="{6F87C60C-9AE6-04EF-8958-0E2CB41FC660}"/>
                </a:ext>
              </a:extLst>
            </p:cNvPr>
            <p:cNvSpPr txBox="1"/>
            <p:nvPr/>
          </p:nvSpPr>
          <p:spPr>
            <a:xfrm>
              <a:off x="968681" y="-16256"/>
              <a:ext cx="1567968" cy="502156"/>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mj-lt"/>
                </a:rPr>
                <a:t>ĐỌC</a:t>
              </a:r>
              <a:r>
                <a:rPr lang="en-US" sz="2800" b="1">
                  <a:solidFill>
                    <a:schemeClr val="accent1">
                      <a:lumMod val="50000"/>
                    </a:schemeClr>
                  </a:solidFill>
                  <a:latin typeface="+mj-lt"/>
                </a:rPr>
                <a:t> </a:t>
              </a:r>
              <a:r>
                <a:rPr lang="en-US" sz="2800" b="1" dirty="0">
                  <a:solidFill>
                    <a:schemeClr val="bg1"/>
                  </a:solidFill>
                  <a:latin typeface="+mj-lt"/>
                </a:rPr>
                <a:t>MẪU</a:t>
              </a:r>
            </a:p>
          </p:txBody>
        </p:sp>
        <p:pic>
          <p:nvPicPr>
            <p:cNvPr id="6" name="Picture 5">
              <a:extLst>
                <a:ext uri="{FF2B5EF4-FFF2-40B4-BE49-F238E27FC236}">
                  <a16:creationId xmlns:a16="http://schemas.microsoft.com/office/drawing/2014/main" id="{28690294-C1E4-ABB0-6FF3-CF750B8E674E}"/>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pic>
        <p:nvPicPr>
          <p:cNvPr id="17" name="Picture 16">
            <a:extLst>
              <a:ext uri="{FF2B5EF4-FFF2-40B4-BE49-F238E27FC236}">
                <a16:creationId xmlns:a16="http://schemas.microsoft.com/office/drawing/2014/main" id="{7341D430-5203-D9DD-E665-C33DEC9CA90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734" y="3429000"/>
            <a:ext cx="2774633" cy="3113279"/>
          </a:xfrm>
          <a:prstGeom prst="rect">
            <a:avLst/>
          </a:prstGeom>
        </p:spPr>
      </p:pic>
      <p:sp>
        <p:nvSpPr>
          <p:cNvPr id="12" name="TextBox 11">
            <a:extLst>
              <a:ext uri="{FF2B5EF4-FFF2-40B4-BE49-F238E27FC236}">
                <a16:creationId xmlns:a16="http://schemas.microsoft.com/office/drawing/2014/main" id="{6D55FE76-1D2D-D0FF-657F-49C9BC52F625}"/>
              </a:ext>
            </a:extLst>
          </p:cNvPr>
          <p:cNvSpPr txBox="1"/>
          <p:nvPr/>
        </p:nvSpPr>
        <p:spPr>
          <a:xfrm>
            <a:off x="952734" y="1215484"/>
            <a:ext cx="10668000" cy="1200329"/>
          </a:xfrm>
          <a:prstGeom prst="rect">
            <a:avLst/>
          </a:prstGeom>
          <a:noFill/>
        </p:spPr>
        <p:txBody>
          <a:bodyPr wrap="square" rtlCol="0">
            <a:spAutoFit/>
          </a:bodyPr>
          <a:lstStyle/>
          <a:p>
            <a:pPr algn="just">
              <a:tabLst>
                <a:tab pos="457200" algn="l"/>
              </a:tabLst>
            </a:pPr>
            <a:r>
              <a:rPr lang="en-US" sz="2400" dirty="0">
                <a:latin typeface="+mj-lt"/>
              </a:rPr>
              <a:t>	</a:t>
            </a:r>
            <a:r>
              <a:rPr lang="vi-VN" sz="2400" dirty="0">
                <a:latin typeface="+mj-lt"/>
              </a:rPr>
              <a:t>Việt Nam là đất nước tươi đẹp của chúng mình. Thủ đô nước mình là Hà Nội. Lá cờ Tổ quốc hình chữ nhật, nền đỏ, ở giữa có ngôi sao vàng năm cánh.</a:t>
            </a:r>
          </a:p>
          <a:p>
            <a:pPr algn="just"/>
            <a:endParaRPr lang="vi-VN" sz="2400" dirty="0">
              <a:latin typeface="+mj-lt"/>
            </a:endParaRPr>
          </a:p>
        </p:txBody>
      </p:sp>
      <p:sp>
        <p:nvSpPr>
          <p:cNvPr id="19" name="TextBox 18">
            <a:extLst>
              <a:ext uri="{FF2B5EF4-FFF2-40B4-BE49-F238E27FC236}">
                <a16:creationId xmlns:a16="http://schemas.microsoft.com/office/drawing/2014/main" id="{FDC6E37F-1153-7FB2-867A-2490264090EE}"/>
              </a:ext>
            </a:extLst>
          </p:cNvPr>
          <p:cNvSpPr txBox="1"/>
          <p:nvPr/>
        </p:nvSpPr>
        <p:spPr>
          <a:xfrm>
            <a:off x="952734" y="2140810"/>
            <a:ext cx="10668000" cy="1200329"/>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20" name="TextBox 19">
            <a:extLst>
              <a:ext uri="{FF2B5EF4-FFF2-40B4-BE49-F238E27FC236}">
                <a16:creationId xmlns:a16="http://schemas.microsoft.com/office/drawing/2014/main" id="{C6B63D77-BDA4-7D4B-2F47-C19266D8C8C5}"/>
              </a:ext>
            </a:extLst>
          </p:cNvPr>
          <p:cNvSpPr txBox="1"/>
          <p:nvPr/>
        </p:nvSpPr>
        <p:spPr>
          <a:xfrm>
            <a:off x="3847113" y="3391623"/>
            <a:ext cx="7799011" cy="1569660"/>
          </a:xfrm>
          <a:prstGeom prst="rect">
            <a:avLst/>
          </a:prstGeom>
          <a:noFill/>
        </p:spPr>
        <p:txBody>
          <a:bodyPr wrap="square" rtlCol="0">
            <a:spAutoFit/>
          </a:bodyPr>
          <a:lstStyle/>
          <a:p>
            <a:pPr algn="just">
              <a:tabLst>
                <a:tab pos="517525" algn="l"/>
              </a:tabLst>
            </a:pPr>
            <a:r>
              <a:rPr lang="en-US" sz="2400">
                <a:latin typeface="+mj-lt"/>
              </a:rPr>
              <a:t>	</a:t>
            </a:r>
            <a:r>
              <a:rPr lang="vi-VN" sz="2400">
                <a:latin typeface="+mj-lt"/>
              </a:rPr>
              <a:t>Đất nước mình có ba miền Bắc, Trung, Nam với khí hậu khác nhau. Miền Bắc và miền Trung một năm có bốn mùa: </a:t>
            </a:r>
            <a:r>
              <a:rPr lang="en-US" sz="2400">
                <a:latin typeface="+mj-lt"/>
              </a:rPr>
              <a:t>   </a:t>
            </a:r>
            <a:r>
              <a:rPr lang="en-US" sz="2400">
                <a:latin typeface="Times New Roman" panose="02020603050405020304" pitchFamily="18" charset="0"/>
                <a:cs typeface="Times New Roman" panose="02020603050405020304" pitchFamily="18" charset="0"/>
              </a:rPr>
              <a:t>X</a:t>
            </a:r>
            <a:r>
              <a:rPr lang="vi-VN" sz="2400">
                <a:latin typeface="+mj-lt"/>
              </a:rPr>
              <a:t>uân, hạ, thu, đông. Miền Nam có hai mùa: mùa mưa và mùa khô.</a:t>
            </a:r>
          </a:p>
        </p:txBody>
      </p:sp>
      <p:pic>
        <p:nvPicPr>
          <p:cNvPr id="22" name="Picture 21">
            <a:extLst>
              <a:ext uri="{FF2B5EF4-FFF2-40B4-BE49-F238E27FC236}">
                <a16:creationId xmlns:a16="http://schemas.microsoft.com/office/drawing/2014/main" id="{91CE308A-7802-2E3C-2795-F4B93E8835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9680" y="4535757"/>
            <a:ext cx="2592776" cy="2325779"/>
          </a:xfrm>
          <a:prstGeom prst="rect">
            <a:avLst/>
          </a:prstGeom>
        </p:spPr>
      </p:pic>
      <p:sp>
        <p:nvSpPr>
          <p:cNvPr id="24" name="TextBox 23">
            <a:extLst>
              <a:ext uri="{FF2B5EF4-FFF2-40B4-BE49-F238E27FC236}">
                <a16:creationId xmlns:a16="http://schemas.microsoft.com/office/drawing/2014/main" id="{38CE9F1A-6935-9F99-6188-29A75EF5EE58}"/>
              </a:ext>
            </a:extLst>
          </p:cNvPr>
          <p:cNvSpPr txBox="1"/>
          <p:nvPr/>
        </p:nvSpPr>
        <p:spPr>
          <a:xfrm>
            <a:off x="3048000" y="622592"/>
            <a:ext cx="6096000" cy="523220"/>
          </a:xfrm>
          <a:prstGeom prst="rect">
            <a:avLst/>
          </a:prstGeom>
          <a:noFill/>
        </p:spPr>
        <p:txBody>
          <a:bodyPr wrap="square">
            <a:spAutoFit/>
          </a:bodyPr>
          <a:lstStyle/>
          <a:p>
            <a:pPr algn="ctr"/>
            <a:r>
              <a:rPr lang="vi-VN" sz="2800" b="1">
                <a:solidFill>
                  <a:srgbClr val="C00000"/>
                </a:solidFill>
                <a:latin typeface="+mj-lt"/>
              </a:rPr>
              <a:t>ĐẤT NƯỚC CHÚNG MÌNH</a:t>
            </a:r>
          </a:p>
        </p:txBody>
      </p:sp>
      <p:sp>
        <p:nvSpPr>
          <p:cNvPr id="28" name="TextBox 27">
            <a:extLst>
              <a:ext uri="{FF2B5EF4-FFF2-40B4-BE49-F238E27FC236}">
                <a16:creationId xmlns:a16="http://schemas.microsoft.com/office/drawing/2014/main" id="{0CC8B63B-18AA-F973-0BBB-994F9FC49DDF}"/>
              </a:ext>
            </a:extLst>
          </p:cNvPr>
          <p:cNvSpPr txBox="1"/>
          <p:nvPr/>
        </p:nvSpPr>
        <p:spPr>
          <a:xfrm>
            <a:off x="3847113" y="4985639"/>
            <a:ext cx="4700299" cy="1569660"/>
          </a:xfrm>
          <a:prstGeom prst="rect">
            <a:avLst/>
          </a:prstGeom>
          <a:noFill/>
        </p:spPr>
        <p:txBody>
          <a:bodyPr wrap="square">
            <a:spAutoFit/>
          </a:bodyPr>
          <a:lstStyle/>
          <a:p>
            <a:pPr algn="just">
              <a:tabLst>
                <a:tab pos="517525" algn="l"/>
              </a:tabLst>
            </a:pPr>
            <a:r>
              <a:rPr lang="en-US" sz="2400">
                <a:latin typeface="+mj-lt"/>
              </a:rPr>
              <a:t>	</a:t>
            </a:r>
            <a:r>
              <a:rPr lang="vi-VN" sz="2400">
                <a:latin typeface="+mj-lt"/>
              </a:rPr>
              <a:t>Trang phục truyền thống của người Việt Nam là áo dài, Áo dài thường được mặc trong dịp Tết hay lễ hội.</a:t>
            </a:r>
          </a:p>
        </p:txBody>
      </p:sp>
      <p:sp>
        <p:nvSpPr>
          <p:cNvPr id="32" name="TextBox 31">
            <a:extLst>
              <a:ext uri="{FF2B5EF4-FFF2-40B4-BE49-F238E27FC236}">
                <a16:creationId xmlns:a16="http://schemas.microsoft.com/office/drawing/2014/main" id="{20618A04-D290-98A2-E6E5-C81280678635}"/>
              </a:ext>
            </a:extLst>
          </p:cNvPr>
          <p:cNvSpPr txBox="1"/>
          <p:nvPr/>
        </p:nvSpPr>
        <p:spPr>
          <a:xfrm>
            <a:off x="6762157" y="6311446"/>
            <a:ext cx="1905000" cy="461665"/>
          </a:xfrm>
          <a:prstGeom prst="rect">
            <a:avLst/>
          </a:prstGeom>
          <a:noFill/>
        </p:spPr>
        <p:txBody>
          <a:bodyPr wrap="square">
            <a:spAutoFit/>
          </a:bodyPr>
          <a:lstStyle/>
          <a:p>
            <a:r>
              <a:rPr lang="vi-VN" sz="2400">
                <a:latin typeface="+mj-lt"/>
              </a:rPr>
              <a:t>(Trung Sơn)</a:t>
            </a:r>
            <a:endParaRPr lang="en-US" sz="2400">
              <a:latin typeface="+mj-lt"/>
            </a:endParaRPr>
          </a:p>
        </p:txBody>
      </p:sp>
      <p:pic>
        <p:nvPicPr>
          <p:cNvPr id="2" name="dat-nuoc-chung-minh">
            <a:hlinkClick r:id="" action="ppaction://media"/>
            <a:extLst>
              <a:ext uri="{FF2B5EF4-FFF2-40B4-BE49-F238E27FC236}">
                <a16:creationId xmlns:a16="http://schemas.microsoft.com/office/drawing/2014/main" id="{2F8DE5C2-81C4-1076-88E3-C8078D272A7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60980" y="1215484"/>
            <a:ext cx="1303254" cy="1303254"/>
          </a:xfrm>
          <a:prstGeom prst="rect">
            <a:avLst/>
          </a:prstGeom>
        </p:spPr>
      </p:pic>
      <p:sp>
        <p:nvSpPr>
          <p:cNvPr id="3" name="TextBox 2">
            <a:extLst>
              <a:ext uri="{FF2B5EF4-FFF2-40B4-BE49-F238E27FC236}">
                <a16:creationId xmlns:a16="http://schemas.microsoft.com/office/drawing/2014/main" id="{DDC673CD-A934-CEB1-0CF4-FA14D3562D42}"/>
              </a:ext>
            </a:extLst>
          </p:cNvPr>
          <p:cNvSpPr txBox="1"/>
          <p:nvPr/>
        </p:nvSpPr>
        <p:spPr>
          <a:xfrm>
            <a:off x="9774367" y="391759"/>
            <a:ext cx="1688089" cy="461665"/>
          </a:xfrm>
          <a:prstGeom prst="rect">
            <a:avLst/>
          </a:prstGeom>
          <a:solidFill>
            <a:schemeClr val="accent4">
              <a:lumMod val="40000"/>
              <a:lumOff val="60000"/>
            </a:schemeClr>
          </a:solidFill>
          <a:ln>
            <a:noFill/>
          </a:ln>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ĐỌC MẪU</a:t>
            </a:r>
          </a:p>
        </p:txBody>
      </p:sp>
    </p:spTree>
    <p:extLst>
      <p:ext uri="{BB962C8B-B14F-4D97-AF65-F5344CB8AC3E}">
        <p14:creationId xmlns:p14="http://schemas.microsoft.com/office/powerpoint/2010/main" val="32369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51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6D13C5-D09B-ED8A-4408-5570499E63B2}"/>
              </a:ext>
            </a:extLst>
          </p:cNvPr>
          <p:cNvSpPr txBox="1"/>
          <p:nvPr/>
        </p:nvSpPr>
        <p:spPr>
          <a:xfrm>
            <a:off x="3831378" y="735068"/>
            <a:ext cx="4529244" cy="584775"/>
          </a:xfrm>
          <a:prstGeom prst="rect">
            <a:avLst/>
          </a:prstGeom>
          <a:solidFill>
            <a:schemeClr val="bg1">
              <a:lumMod val="95000"/>
            </a:schemeClr>
          </a:solidFill>
          <a:ln>
            <a:no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ĐỌC TỪ KHÓ</a:t>
            </a:r>
          </a:p>
        </p:txBody>
      </p:sp>
      <p:sp>
        <p:nvSpPr>
          <p:cNvPr id="4" name="TextBox 3">
            <a:extLst>
              <a:ext uri="{FF2B5EF4-FFF2-40B4-BE49-F238E27FC236}">
                <a16:creationId xmlns:a16="http://schemas.microsoft.com/office/drawing/2014/main" id="{62C7429F-F4B4-91F7-FFD4-07DD05F3D082}"/>
              </a:ext>
            </a:extLst>
          </p:cNvPr>
          <p:cNvSpPr txBox="1"/>
          <p:nvPr/>
        </p:nvSpPr>
        <p:spPr>
          <a:xfrm>
            <a:off x="4395537" y="1575782"/>
            <a:ext cx="3965085" cy="4158511"/>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R</a:t>
            </a:r>
            <a:r>
              <a:rPr lang="vi-VN" sz="3600" dirty="0">
                <a:effectLst/>
                <a:latin typeface="Times New Roman" panose="02020603050405020304" pitchFamily="18" charset="0"/>
                <a:ea typeface="Calibri" panose="020F0502020204030204" pitchFamily="34" charset="0"/>
              </a:rPr>
              <a:t>ạng danh</a:t>
            </a:r>
            <a:endParaRPr lang="en-US" sz="3600" dirty="0">
              <a:latin typeface="Times New Roman" panose="02020603050405020304" pitchFamily="18" charset="0"/>
              <a:ea typeface="Calibri" panose="020F0502020204030204" pitchFamily="34" charset="0"/>
            </a:endParaRPr>
          </a:p>
          <a:p>
            <a:pPr marL="571500" indent="-571500">
              <a:lnSpc>
                <a:spcPct val="150000"/>
              </a:lnSpc>
              <a:buFont typeface="Arial" panose="020B0604020202020204" pitchFamily="34" charset="0"/>
              <a:buChar char="•"/>
            </a:pPr>
            <a:r>
              <a:rPr lang="vi-VN" sz="3600" dirty="0">
                <a:effectLst/>
                <a:latin typeface="Times New Roman" panose="02020603050405020304" pitchFamily="18" charset="0"/>
                <a:ea typeface="Calibri" panose="020F0502020204030204" pitchFamily="34" charset="0"/>
              </a:rPr>
              <a:t>Hai Bà Trưng</a:t>
            </a:r>
            <a:endParaRPr lang="en-US" sz="3600" dirty="0">
              <a:latin typeface="Times New Roman" panose="02020603050405020304" pitchFamily="18" charset="0"/>
              <a:ea typeface="Calibri" panose="020F0502020204030204" pitchFamily="34" charset="0"/>
            </a:endParaRPr>
          </a:p>
          <a:p>
            <a:pPr marL="571500" indent="-571500">
              <a:lnSpc>
                <a:spcPct val="150000"/>
              </a:lnSpc>
              <a:buFont typeface="Arial" panose="020B0604020202020204" pitchFamily="34" charset="0"/>
              <a:buChar char="•"/>
            </a:pPr>
            <a:r>
              <a:rPr lang="vi-VN" sz="3600" dirty="0">
                <a:effectLst/>
                <a:latin typeface="Times New Roman" panose="02020603050405020304" pitchFamily="18" charset="0"/>
                <a:ea typeface="Calibri" panose="020F0502020204030204" pitchFamily="34" charset="0"/>
              </a:rPr>
              <a:t>Bà Triệu</a:t>
            </a:r>
            <a:endParaRPr lang="en-US" sz="3600" dirty="0">
              <a:latin typeface="Times New Roman" panose="02020603050405020304" pitchFamily="18" charset="0"/>
              <a:ea typeface="Calibri" panose="020F0502020204030204" pitchFamily="34" charset="0"/>
            </a:endParaRPr>
          </a:p>
          <a:p>
            <a:pPr marL="571500" indent="-571500">
              <a:lnSpc>
                <a:spcPct val="150000"/>
              </a:lnSpc>
              <a:buFont typeface="Arial" panose="020B0604020202020204" pitchFamily="34" charset="0"/>
              <a:buChar char="•"/>
            </a:pPr>
            <a:r>
              <a:rPr lang="en-US" sz="3600" dirty="0">
                <a:latin typeface="Times New Roman" panose="02020603050405020304" pitchFamily="18" charset="0"/>
                <a:ea typeface="Calibri" panose="020F0502020204030204" pitchFamily="34" charset="0"/>
              </a:rPr>
              <a:t>L</a:t>
            </a:r>
            <a:r>
              <a:rPr lang="vi-VN" sz="3600" dirty="0">
                <a:effectLst/>
                <a:latin typeface="Times New Roman" panose="02020603050405020304" pitchFamily="18" charset="0"/>
                <a:ea typeface="Calibri" panose="020F0502020204030204" pitchFamily="34" charset="0"/>
              </a:rPr>
              <a:t>ịch sử</a:t>
            </a:r>
            <a:endParaRPr lang="en-US" sz="3600" dirty="0">
              <a:latin typeface="Times New Roman" panose="02020603050405020304" pitchFamily="18" charset="0"/>
              <a:ea typeface="Calibri" panose="020F0502020204030204" pitchFamily="34" charset="0"/>
            </a:endParaRPr>
          </a:p>
          <a:p>
            <a:pPr marL="571500" indent="-571500">
              <a:lnSpc>
                <a:spcPct val="150000"/>
              </a:lnSpc>
              <a:buFont typeface="Arial" panose="020B0604020202020204" pitchFamily="34" charset="0"/>
              <a:buChar char="•"/>
            </a:pPr>
            <a:r>
              <a:rPr lang="en-US" sz="3600" dirty="0" err="1">
                <a:latin typeface="Times New Roman" panose="02020603050405020304" pitchFamily="18" charset="0"/>
                <a:ea typeface="Calibri" panose="020F0502020204030204" pitchFamily="34" charset="0"/>
              </a:rPr>
              <a:t>T</a:t>
            </a:r>
            <a:r>
              <a:rPr lang="en-US" sz="3600" dirty="0" err="1">
                <a:effectLst/>
                <a:latin typeface="Times New Roman" panose="02020603050405020304" pitchFamily="18" charset="0"/>
                <a:ea typeface="Calibri" panose="020F0502020204030204" pitchFamily="34" charset="0"/>
              </a:rPr>
              <a:t>r</a:t>
            </a:r>
            <a:r>
              <a:rPr lang="vi-VN" sz="3600" dirty="0">
                <a:effectLst/>
                <a:latin typeface="Times New Roman" panose="02020603050405020304" pitchFamily="18" charset="0"/>
                <a:ea typeface="Calibri" panose="020F0502020204030204" pitchFamily="34" charset="0"/>
              </a:rPr>
              <a:t>uyền thống</a:t>
            </a:r>
            <a:endParaRPr lang="en-US" sz="3600" dirty="0"/>
          </a:p>
        </p:txBody>
      </p:sp>
    </p:spTree>
    <p:extLst>
      <p:ext uri="{BB962C8B-B14F-4D97-AF65-F5344CB8AC3E}">
        <p14:creationId xmlns:p14="http://schemas.microsoft.com/office/powerpoint/2010/main" val="124533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15BF2D-847C-F259-FBAE-6BD2828EF7A2}"/>
              </a:ext>
            </a:extLst>
          </p:cNvPr>
          <p:cNvSpPr txBox="1"/>
          <p:nvPr/>
        </p:nvSpPr>
        <p:spPr>
          <a:xfrm>
            <a:off x="2101515" y="751655"/>
            <a:ext cx="8775031" cy="1481175"/>
          </a:xfrm>
          <a:prstGeom prst="rect">
            <a:avLst/>
          </a:prstGeom>
          <a:noFill/>
        </p:spPr>
        <p:txBody>
          <a:bodyPr wrap="square">
            <a:spAutoFit/>
          </a:bodyPr>
          <a:lstStyle/>
          <a:p>
            <a:pPr>
              <a:lnSpc>
                <a:spcPct val="150000"/>
              </a:lnSpc>
            </a:pPr>
            <a:r>
              <a:rPr lang="vi-VN" sz="3200" b="1" dirty="0">
                <a:latin typeface="+mj-lt"/>
              </a:rPr>
              <a:t>Khí hậu: </a:t>
            </a:r>
            <a:r>
              <a:rPr lang="vi-VN" sz="3200" b="1" dirty="0">
                <a:solidFill>
                  <a:srgbClr val="FF0000"/>
                </a:solidFill>
                <a:latin typeface="+mj-lt"/>
              </a:rPr>
              <a:t>Các đặc điểm về nắng,  mưa, nhiệt độ,… được lặp lại hằng năm của một vùng.</a:t>
            </a:r>
          </a:p>
        </p:txBody>
      </p:sp>
      <p:grpSp>
        <p:nvGrpSpPr>
          <p:cNvPr id="6" name="Group 5">
            <a:extLst>
              <a:ext uri="{FF2B5EF4-FFF2-40B4-BE49-F238E27FC236}">
                <a16:creationId xmlns:a16="http://schemas.microsoft.com/office/drawing/2014/main" id="{91117F5A-7869-3A1B-E23F-6075AB8A4939}"/>
              </a:ext>
            </a:extLst>
          </p:cNvPr>
          <p:cNvGrpSpPr/>
          <p:nvPr/>
        </p:nvGrpSpPr>
        <p:grpSpPr>
          <a:xfrm>
            <a:off x="2228362" y="2666413"/>
            <a:ext cx="6642922" cy="2964366"/>
            <a:chOff x="271226" y="2217234"/>
            <a:chExt cx="6091474" cy="2224591"/>
          </a:xfrm>
        </p:grpSpPr>
        <p:pic>
          <p:nvPicPr>
            <p:cNvPr id="7" name="Picture 2" descr="Cartoon Weather Set - Seasons Nature">
              <a:extLst>
                <a:ext uri="{FF2B5EF4-FFF2-40B4-BE49-F238E27FC236}">
                  <a16:creationId xmlns:a16="http://schemas.microsoft.com/office/drawing/2014/main" id="{94A21FC0-FFFC-44AB-4DE8-60FBEEEDE9B5}"/>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Weather Set - Seasons Nature">
              <a:extLst>
                <a:ext uri="{FF2B5EF4-FFF2-40B4-BE49-F238E27FC236}">
                  <a16:creationId xmlns:a16="http://schemas.microsoft.com/office/drawing/2014/main" id="{E564E33F-E6E9-2D11-8E0A-891E38DD6D61}"/>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Weather Set - Seasons Nature">
              <a:extLst>
                <a:ext uri="{FF2B5EF4-FFF2-40B4-BE49-F238E27FC236}">
                  <a16:creationId xmlns:a16="http://schemas.microsoft.com/office/drawing/2014/main" id="{46E0CFC6-00A8-8236-20E2-5F66FF1CE56D}"/>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475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E0AB5-BF5F-12EF-8E17-C0B6ED2761F1}"/>
              </a:ext>
            </a:extLst>
          </p:cNvPr>
          <p:cNvSpPr txBox="1"/>
          <p:nvPr/>
        </p:nvSpPr>
        <p:spPr>
          <a:xfrm>
            <a:off x="3657600" y="2598645"/>
            <a:ext cx="6079958" cy="1179554"/>
          </a:xfrm>
          <a:prstGeom prst="rect">
            <a:avLst/>
          </a:prstGeom>
          <a:noFill/>
        </p:spPr>
        <p:txBody>
          <a:bodyPr wrap="square">
            <a:spAutoFit/>
          </a:bodyPr>
          <a:lstStyle/>
          <a:p>
            <a:pPr algn="just">
              <a:lnSpc>
                <a:spcPct val="115000"/>
              </a:lnSpc>
              <a:spcAft>
                <a:spcPts val="800"/>
              </a:spcAft>
            </a:pPr>
            <a:r>
              <a:rPr lang="vi-VN" sz="3200" b="1">
                <a:effectLst/>
                <a:latin typeface="+mj-lt"/>
                <a:ea typeface="Calibri" panose="020F0502020204030204" pitchFamily="34" charset="0"/>
                <a:cs typeface="Times New Roman" panose="02020603050405020304" pitchFamily="18" charset="0"/>
              </a:rPr>
              <a:t>Rạng danh: </a:t>
            </a:r>
            <a:r>
              <a:rPr lang="vi-VN" sz="3200" b="1">
                <a:solidFill>
                  <a:srgbClr val="FF0000"/>
                </a:solidFill>
                <a:effectLst/>
                <a:latin typeface="+mj-lt"/>
                <a:ea typeface="Calibri" panose="020F0502020204030204" pitchFamily="34" charset="0"/>
                <a:cs typeface="Times New Roman" panose="02020603050405020304" pitchFamily="18" charset="0"/>
              </a:rPr>
              <a:t>Làm vẻ vang, làm cho có tiếng tăm.</a:t>
            </a:r>
          </a:p>
        </p:txBody>
      </p:sp>
    </p:spTree>
    <p:extLst>
      <p:ext uri="{BB962C8B-B14F-4D97-AF65-F5344CB8AC3E}">
        <p14:creationId xmlns:p14="http://schemas.microsoft.com/office/powerpoint/2010/main" val="362331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CDDF1F-4128-AFD1-2733-2EB3BBCC5F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09" b="93207" l="9783" r="95245">
                        <a14:foregroundMark x1="51223" y1="62636" x2="49728" y2="83967"/>
                        <a14:foregroundMark x1="49728" y1="83967" x2="57880" y2="89402"/>
                        <a14:foregroundMark x1="52310" y1="71332" x2="50136" y2="62092"/>
                        <a14:foregroundMark x1="50136" y1="62092" x2="49728" y2="64402"/>
                        <a14:foregroundMark x1="49728" y1="66712" x2="49185" y2="60190"/>
                        <a14:foregroundMark x1="52853" y1="80707" x2="50951" y2="83288"/>
                        <a14:foregroundMark x1="52310" y1="93342" x2="54348" y2="92120"/>
                        <a14:foregroundMark x1="53261" y1="91848" x2="52310" y2="91848"/>
                        <a14:foregroundMark x1="58424" y1="89810" x2="71739" y2="83152"/>
                        <a14:foregroundMark x1="71739" y1="83152" x2="80299" y2="86141"/>
                        <a14:foregroundMark x1="80299" y1="86141" x2="72690" y2="91168"/>
                        <a14:foregroundMark x1="72690" y1="91168" x2="64810" y2="89674"/>
                        <a14:foregroundMark x1="64810" y1="89674" x2="62908" y2="88587"/>
                        <a14:foregroundMark x1="65217" y1="93342" x2="66712" y2="93342"/>
                        <a14:foregroundMark x1="77446" y1="86549" x2="78940" y2="77717"/>
                        <a14:foregroundMark x1="78940" y1="77717" x2="71196" y2="58967"/>
                        <a14:foregroundMark x1="71196" y1="58967" x2="63043" y2="49592"/>
                        <a14:foregroundMark x1="63043" y1="49592" x2="57065" y2="37092"/>
                        <a14:foregroundMark x1="89538" y1="71603" x2="92663" y2="65217"/>
                        <a14:foregroundMark x1="95380" y1="66033" x2="95380" y2="69837"/>
                        <a14:foregroundMark x1="78940" y1="80435" x2="77174" y2="85734"/>
                        <a14:foregroundMark x1="77174" y1="79891" x2="86141" y2="90353"/>
                        <a14:foregroundMark x1="86141" y1="90353" x2="77446" y2="79755"/>
                        <a14:foregroundMark x1="77446" y1="79755" x2="77446" y2="78668"/>
                        <a14:foregroundMark x1="51223" y1="18750" x2="50713" y2="8807"/>
                        <a14:foregroundMark x1="51380" y1="8497" x2="59800" y2="12648"/>
                        <a14:foregroundMark x1="71791" y1="25592" x2="73098" y2="27038"/>
                        <a14:foregroundMark x1="69097" y1="37624" x2="65940" y2="36627"/>
                        <a14:foregroundMark x1="62467" y1="33797" x2="59918" y2="30707"/>
                        <a14:foregroundMark x1="75722" y1="43046" x2="79212" y2="43886"/>
                        <a14:foregroundMark x1="71875" y1="42120" x2="75502" y2="42993"/>
                        <a14:foregroundMark x1="45652" y1="20788" x2="48234" y2="23370"/>
                        <a14:foregroundMark x1="54755" y1="7609" x2="54755" y2="7609"/>
                        <a14:foregroundMark x1="54755" y1="7609" x2="52310" y2="7609"/>
                        <a14:foregroundMark x1="79891" y1="79755" x2="81793" y2="82201"/>
                        <a14:foregroundMark x1="81793" y1="82201" x2="79891" y2="74592"/>
                        <a14:backgroundMark x1="79484" y1="35054" x2="82201" y2="19293"/>
                        <a14:backgroundMark x1="75679" y1="37092" x2="71332" y2="33560"/>
                        <a14:backgroundMark x1="71060" y1="37500" x2="74321" y2="29755"/>
                        <a14:backgroundMark x1="74864" y1="40897" x2="72554" y2="37772"/>
                        <a14:backgroundMark x1="76902" y1="40625" x2="72147" y2="39538"/>
                        <a14:backgroundMark x1="76087" y1="37092" x2="73234" y2="29348"/>
                        <a14:backgroundMark x1="73234" y1="29348" x2="71875" y2="38587"/>
                        <a14:backgroundMark x1="65489" y1="19837" x2="61413" y2="13315"/>
                        <a14:backgroundMark x1="61413" y1="13315" x2="61413" y2="12636"/>
                        <a14:backgroundMark x1="60870" y1="12636" x2="67255" y2="19022"/>
                        <a14:backgroundMark x1="65761" y1="36277" x2="62636" y2="35054"/>
                        <a14:backgroundMark x1="62636" y1="33696" x2="64946" y2="37092"/>
                        <a14:backgroundMark x1="70788" y1="23641" x2="66984" y2="22147"/>
                        <a14:backgroundMark x1="72147" y1="29212" x2="76087" y2="27717"/>
                        <a14:backgroundMark x1="50543" y1="7880" x2="50951" y2="8696"/>
                        <a14:backgroundMark x1="60190" y1="12500" x2="60462" y2="13179"/>
                      </a14:backgroundRemoval>
                    </a14:imgEffect>
                  </a14:imgLayer>
                </a14:imgProps>
              </a:ext>
              <a:ext uri="{28A0092B-C50C-407E-A947-70E740481C1C}">
                <a14:useLocalDpi xmlns:a14="http://schemas.microsoft.com/office/drawing/2010/main" val="0"/>
              </a:ext>
            </a:extLst>
          </a:blip>
          <a:stretch>
            <a:fillRect/>
          </a:stretch>
        </p:blipFill>
        <p:spPr>
          <a:xfrm rot="279139">
            <a:off x="7369331" y="2070889"/>
            <a:ext cx="4932242" cy="4932242"/>
          </a:xfrm>
          <a:prstGeom prst="rect">
            <a:avLst/>
          </a:prstGeom>
        </p:spPr>
      </p:pic>
      <p:sp>
        <p:nvSpPr>
          <p:cNvPr id="5" name="TextBox 4">
            <a:extLst>
              <a:ext uri="{FF2B5EF4-FFF2-40B4-BE49-F238E27FC236}">
                <a16:creationId xmlns:a16="http://schemas.microsoft.com/office/drawing/2014/main" id="{A73FDD88-46A9-17AD-34BD-204A7331A52C}"/>
              </a:ext>
            </a:extLst>
          </p:cNvPr>
          <p:cNvSpPr txBox="1"/>
          <p:nvPr/>
        </p:nvSpPr>
        <p:spPr>
          <a:xfrm>
            <a:off x="3158289" y="1878989"/>
            <a:ext cx="5875422" cy="2312171"/>
          </a:xfrm>
          <a:prstGeom prst="rect">
            <a:avLst/>
          </a:prstGeom>
          <a:noFill/>
        </p:spPr>
        <p:txBody>
          <a:bodyPr wrap="square">
            <a:spAutoFit/>
          </a:bodyPr>
          <a:lstStyle/>
          <a:p>
            <a:pPr algn="just">
              <a:lnSpc>
                <a:spcPct val="115000"/>
              </a:lnSpc>
              <a:spcAft>
                <a:spcPts val="800"/>
              </a:spcAft>
            </a:pPr>
            <a:r>
              <a:rPr lang="vi-VN" sz="3200" b="1">
                <a:effectLst/>
                <a:latin typeface="+mj-lt"/>
                <a:ea typeface="Calibri" panose="020F0502020204030204" pitchFamily="34" charset="0"/>
                <a:cs typeface="Times New Roman" panose="02020603050405020304" pitchFamily="18" charset="0"/>
              </a:rPr>
              <a:t>Truyền thống: </a:t>
            </a:r>
            <a:r>
              <a:rPr lang="vi-VN" sz="3200" b="1">
                <a:solidFill>
                  <a:srgbClr val="FF0000"/>
                </a:solidFill>
                <a:effectLst/>
                <a:latin typeface="+mj-lt"/>
                <a:ea typeface="Calibri" panose="020F0502020204030204" pitchFamily="34" charset="0"/>
                <a:cs typeface="Times New Roman" panose="02020603050405020304" pitchFamily="18" charset="0"/>
              </a:rPr>
              <a:t>Thói quen thành đã lâu đời trong lỗi sống suy nghĩ được truyền từ thế hệ này sang thế hệ khác.</a:t>
            </a:r>
          </a:p>
        </p:txBody>
      </p:sp>
    </p:spTree>
    <p:extLst>
      <p:ext uri="{BB962C8B-B14F-4D97-AF65-F5344CB8AC3E}">
        <p14:creationId xmlns:p14="http://schemas.microsoft.com/office/powerpoint/2010/main" val="255065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E7E0B6-F8C5-E486-9907-A9820B3E6FD4}"/>
              </a:ext>
            </a:extLst>
          </p:cNvPr>
          <p:cNvSpPr txBox="1"/>
          <p:nvPr/>
        </p:nvSpPr>
        <p:spPr>
          <a:xfrm>
            <a:off x="2733575" y="2356905"/>
            <a:ext cx="6880688" cy="1224951"/>
          </a:xfrm>
          <a:prstGeom prst="rect">
            <a:avLst/>
          </a:prstGeom>
          <a:noFill/>
        </p:spPr>
        <p:txBody>
          <a:bodyPr wrap="square">
            <a:spAutoFit/>
          </a:bodyPr>
          <a:lstStyle/>
          <a:p>
            <a:pPr>
              <a:lnSpc>
                <a:spcPct val="115000"/>
              </a:lnSpc>
              <a:spcAft>
                <a:spcPts val="800"/>
              </a:spcAft>
            </a:pPr>
            <a:r>
              <a:rPr lang="vi-VN" sz="3200" b="1" dirty="0">
                <a:effectLst/>
                <a:latin typeface="+mj-lt"/>
                <a:ea typeface="Calibri" panose="020F0502020204030204" pitchFamily="34" charset="0"/>
                <a:cs typeface="Times New Roman" panose="02020603050405020304" pitchFamily="18" charset="0"/>
              </a:rPr>
              <a:t>Lịch sử: </a:t>
            </a:r>
            <a:r>
              <a:rPr lang="vi-VN" sz="3200" b="1" dirty="0">
                <a:solidFill>
                  <a:srgbClr val="FF0000"/>
                </a:solidFill>
                <a:effectLst/>
                <a:latin typeface="+mj-lt"/>
                <a:ea typeface="Calibri" panose="020F0502020204030204" pitchFamily="34" charset="0"/>
                <a:cs typeface="Times New Roman" panose="02020603050405020304" pitchFamily="18" charset="0"/>
              </a:rPr>
              <a:t>Là những gì (sự kiện, sự việc) diễn ra trong quá khứ.</a:t>
            </a:r>
          </a:p>
        </p:txBody>
      </p:sp>
    </p:spTree>
    <p:extLst>
      <p:ext uri="{BB962C8B-B14F-4D97-AF65-F5344CB8AC3E}">
        <p14:creationId xmlns:p14="http://schemas.microsoft.com/office/powerpoint/2010/main" val="8202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descr="Calendar 2015 - Features of Hanoi on Behance">
            <a:extLst>
              <a:ext uri="{FF2B5EF4-FFF2-40B4-BE49-F238E27FC236}">
                <a16:creationId xmlns:a16="http://schemas.microsoft.com/office/drawing/2014/main" id="{397D460A-02FC-49E3-F9F6-F08536702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54" r="37508"/>
          <a:stretch/>
        </p:blipFill>
        <p:spPr bwMode="auto">
          <a:xfrm>
            <a:off x="8582527" y="4503822"/>
            <a:ext cx="2775284" cy="2302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495C91-8115-6A72-4D83-280BA2106D05}"/>
              </a:ext>
            </a:extLst>
          </p:cNvPr>
          <p:cNvSpPr txBox="1"/>
          <p:nvPr/>
        </p:nvSpPr>
        <p:spPr>
          <a:xfrm>
            <a:off x="3400926" y="2662759"/>
            <a:ext cx="6096000" cy="1179554"/>
          </a:xfrm>
          <a:prstGeom prst="rect">
            <a:avLst/>
          </a:prstGeom>
          <a:noFill/>
        </p:spPr>
        <p:txBody>
          <a:bodyPr wrap="square">
            <a:spAutoFit/>
          </a:bodyPr>
          <a:lstStyle/>
          <a:p>
            <a:pPr algn="just">
              <a:lnSpc>
                <a:spcPct val="115000"/>
              </a:lnSpc>
              <a:spcAft>
                <a:spcPts val="800"/>
              </a:spcAft>
            </a:pPr>
            <a:r>
              <a:rPr lang="vi-VN" sz="3200" b="1">
                <a:effectLst/>
                <a:latin typeface="+mj-lt"/>
                <a:ea typeface="Calibri" panose="020F0502020204030204" pitchFamily="34" charset="0"/>
                <a:cs typeface="Times New Roman" panose="02020603050405020304" pitchFamily="18" charset="0"/>
              </a:rPr>
              <a:t>Thủ đô: </a:t>
            </a:r>
            <a:r>
              <a:rPr lang="vi-VN" sz="3200" b="1">
                <a:solidFill>
                  <a:srgbClr val="FF0000"/>
                </a:solidFill>
                <a:effectLst/>
                <a:latin typeface="+mj-lt"/>
                <a:ea typeface="Calibri" panose="020F0502020204030204" pitchFamily="34" charset="0"/>
                <a:cs typeface="Times New Roman" panose="02020603050405020304" pitchFamily="18" charset="0"/>
              </a:rPr>
              <a:t>Trung tâm hành chính của 1 quốc gia.</a:t>
            </a:r>
          </a:p>
        </p:txBody>
      </p:sp>
      <p:pic>
        <p:nvPicPr>
          <p:cNvPr id="1028" name="Picture 4" descr="Nghệ thuật New York thành Phố New York Clip nghệ thuật - ny. png tải về -  Miễn phí trong suốt Silhouette png Tải về.">
            <a:extLst>
              <a:ext uri="{FF2B5EF4-FFF2-40B4-BE49-F238E27FC236}">
                <a16:creationId xmlns:a16="http://schemas.microsoft.com/office/drawing/2014/main" id="{69E927A9-FEB0-E65F-47B3-438CD3A6B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278" b="94722" l="10000" r="90000">
                        <a14:foregroundMark x1="12222" y1="5278" x2="11667" y2="19167"/>
                        <a14:foregroundMark x1="11667" y1="19167" x2="14889" y2="39444"/>
                        <a14:foregroundMark x1="14889" y1="39444" x2="19222" y2="54167"/>
                        <a14:foregroundMark x1="19222" y1="54167" x2="18556" y2="75833"/>
                        <a14:foregroundMark x1="18556" y1="75833" x2="18000" y2="78611"/>
                        <a14:foregroundMark x1="16556" y1="68889" x2="13667" y2="94722"/>
                        <a14:foregroundMark x1="13667" y1="94722" x2="12222" y2="93056"/>
                      </a14:backgroundRemoval>
                    </a14:imgEffect>
                  </a14:imgLayer>
                </a14:imgProps>
              </a:ext>
              <a:ext uri="{28A0092B-C50C-407E-A947-70E740481C1C}">
                <a14:useLocalDpi xmlns:a14="http://schemas.microsoft.com/office/drawing/2010/main" val="0"/>
              </a:ext>
            </a:extLst>
          </a:blip>
          <a:srcRect/>
          <a:stretch>
            <a:fillRect/>
          </a:stretch>
        </p:blipFill>
        <p:spPr bwMode="auto">
          <a:xfrm>
            <a:off x="1017170" y="5003132"/>
            <a:ext cx="428625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51270B-14E7-D4F1-A914-952B4610AEF9}"/>
              </a:ext>
            </a:extLst>
          </p:cNvPr>
          <p:cNvSpPr txBox="1"/>
          <p:nvPr/>
        </p:nvSpPr>
        <p:spPr>
          <a:xfrm>
            <a:off x="-3251534" y="1543050"/>
            <a:ext cx="2775284" cy="2677656"/>
          </a:xfrm>
          <a:prstGeom prst="rect">
            <a:avLst/>
          </a:prstGeom>
          <a:noFill/>
        </p:spPr>
        <p:txBody>
          <a:bodyPr wrap="square" rtlCol="0">
            <a:spAutoFit/>
          </a:bodyPr>
          <a:lstStyle/>
          <a:p>
            <a:r>
              <a:rPr lang="en-US" sz="2800">
                <a:solidFill>
                  <a:srgbClr val="FF0000"/>
                </a:solidFill>
              </a:rPr>
              <a:t>Ở trang slide này thì giáo viên có thể hỏi thêm câu hỏi cho HS là “thủ đô của nước mình là gì?”</a:t>
            </a:r>
          </a:p>
        </p:txBody>
      </p:sp>
    </p:spTree>
    <p:extLst>
      <p:ext uri="{BB962C8B-B14F-4D97-AF65-F5344CB8AC3E}">
        <p14:creationId xmlns:p14="http://schemas.microsoft.com/office/powerpoint/2010/main" val="3275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E11EB-8299-CE42-1561-A35E01E459CD}"/>
              </a:ext>
            </a:extLst>
          </p:cNvPr>
          <p:cNvSpPr txBox="1"/>
          <p:nvPr/>
        </p:nvSpPr>
        <p:spPr>
          <a:xfrm>
            <a:off x="3600110" y="783194"/>
            <a:ext cx="4991780" cy="584775"/>
          </a:xfrm>
          <a:prstGeom prst="rect">
            <a:avLst/>
          </a:prstGeom>
          <a:solidFill>
            <a:schemeClr val="bg1">
              <a:lumMod val="95000"/>
            </a:schemeClr>
          </a:solidFill>
          <a:ln>
            <a:noFill/>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LUYỆN ĐỌC </a:t>
            </a:r>
            <a:r>
              <a:rPr lang="vi-VN" sz="3200" b="1" dirty="0">
                <a:solidFill>
                  <a:srgbClr val="FF0000"/>
                </a:solidFill>
                <a:latin typeface="Times New Roman" panose="02020603050405020304" pitchFamily="18" charset="0"/>
                <a:cs typeface="Times New Roman" panose="02020603050405020304" pitchFamily="18" charset="0"/>
              </a:rPr>
              <a:t>CÂU KHÓ</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17185C7-7DFE-4BEC-97FF-CB2D65E53BB7}"/>
              </a:ext>
            </a:extLst>
          </p:cNvPr>
          <p:cNvSpPr txBox="1"/>
          <p:nvPr/>
        </p:nvSpPr>
        <p:spPr>
          <a:xfrm>
            <a:off x="1427747" y="2180741"/>
            <a:ext cx="9336505" cy="2496517"/>
          </a:xfrm>
          <a:prstGeom prst="rect">
            <a:avLst/>
          </a:prstGeom>
          <a:noFill/>
        </p:spPr>
        <p:txBody>
          <a:bodyPr wrap="square">
            <a:spAutoFit/>
          </a:bodyPr>
          <a:lstStyle/>
          <a:p>
            <a:pPr>
              <a:lnSpc>
                <a:spcPct val="150000"/>
              </a:lnSpc>
            </a:pPr>
            <a:r>
              <a:rPr lang="vi-VN" sz="3600">
                <a:effectLst/>
                <a:latin typeface="Times New Roman" panose="02020603050405020304" pitchFamily="18" charset="0"/>
                <a:ea typeface="Calibri" panose="020F0502020204030204" pitchFamily="34" charset="0"/>
              </a:rPr>
              <a:t>Việt Nam có những vị anh hùng </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có công lớn với đất nước như: </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Hai Bà Trưng, </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Bà Triệu, </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Trần Hưng Đạo, </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Quang Trung, </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Hồ Chí Minh</a:t>
            </a:r>
            <a:r>
              <a:rPr lang="en-US" sz="3600">
                <a:effectLst/>
                <a:latin typeface="Times New Roman" panose="02020603050405020304" pitchFamily="18" charset="0"/>
                <a:ea typeface="Calibri" panose="020F0502020204030204" pitchFamily="34" charset="0"/>
              </a:rPr>
              <a:t>,</a:t>
            </a:r>
            <a:r>
              <a:rPr lang="vi-VN" sz="3600">
                <a:effectLst/>
                <a:latin typeface="Times New Roman" panose="02020603050405020304" pitchFamily="18" charset="0"/>
                <a:ea typeface="Calibri" panose="020F0502020204030204" pitchFamily="34" charset="0"/>
              </a:rPr>
              <a:t>…</a:t>
            </a:r>
            <a:endParaRPr lang="en-US" sz="3600"/>
          </a:p>
        </p:txBody>
      </p:sp>
      <p:sp>
        <p:nvSpPr>
          <p:cNvPr id="5" name="TextBox 4">
            <a:extLst>
              <a:ext uri="{FF2B5EF4-FFF2-40B4-BE49-F238E27FC236}">
                <a16:creationId xmlns:a16="http://schemas.microsoft.com/office/drawing/2014/main" id="{8DBE8A54-D72F-FDEE-C78C-3CDF23116F95}"/>
              </a:ext>
            </a:extLst>
          </p:cNvPr>
          <p:cNvSpPr txBox="1"/>
          <p:nvPr/>
        </p:nvSpPr>
        <p:spPr>
          <a:xfrm>
            <a:off x="7267079" y="2372433"/>
            <a:ext cx="352926" cy="646331"/>
          </a:xfrm>
          <a:prstGeom prst="rect">
            <a:avLst/>
          </a:prstGeom>
          <a:noFill/>
        </p:spPr>
        <p:txBody>
          <a:bodyPr wrap="square" rtlCol="0">
            <a:spAutoFit/>
          </a:bodyPr>
          <a:lstStyle/>
          <a:p>
            <a:r>
              <a:rPr lang="en-US" sz="3600" b="1">
                <a:solidFill>
                  <a:srgbClr val="FF0000"/>
                </a:solidFill>
              </a:rPr>
              <a:t>/</a:t>
            </a:r>
            <a:endParaRPr lang="en-US" sz="3600" b="1"/>
          </a:p>
        </p:txBody>
      </p:sp>
      <p:sp>
        <p:nvSpPr>
          <p:cNvPr id="6" name="TextBox 5">
            <a:extLst>
              <a:ext uri="{FF2B5EF4-FFF2-40B4-BE49-F238E27FC236}">
                <a16:creationId xmlns:a16="http://schemas.microsoft.com/office/drawing/2014/main" id="{DE5DDC4F-3458-9E0E-C0AF-D640A6452EDB}"/>
              </a:ext>
            </a:extLst>
          </p:cNvPr>
          <p:cNvSpPr txBox="1"/>
          <p:nvPr/>
        </p:nvSpPr>
        <p:spPr>
          <a:xfrm>
            <a:off x="4010529" y="3176683"/>
            <a:ext cx="352926" cy="646331"/>
          </a:xfrm>
          <a:prstGeom prst="rect">
            <a:avLst/>
          </a:prstGeom>
          <a:noFill/>
        </p:spPr>
        <p:txBody>
          <a:bodyPr wrap="square" rtlCol="0">
            <a:spAutoFit/>
          </a:bodyPr>
          <a:lstStyle/>
          <a:p>
            <a:r>
              <a:rPr lang="en-US" sz="3600" b="1">
                <a:solidFill>
                  <a:srgbClr val="FF0000"/>
                </a:solidFill>
              </a:rPr>
              <a:t>/</a:t>
            </a:r>
            <a:endParaRPr lang="en-US" sz="3600" b="1"/>
          </a:p>
        </p:txBody>
      </p:sp>
      <p:sp>
        <p:nvSpPr>
          <p:cNvPr id="7" name="TextBox 6">
            <a:extLst>
              <a:ext uri="{FF2B5EF4-FFF2-40B4-BE49-F238E27FC236}">
                <a16:creationId xmlns:a16="http://schemas.microsoft.com/office/drawing/2014/main" id="{69971F6B-59E2-5079-DC36-7A7EA44F8248}"/>
              </a:ext>
            </a:extLst>
          </p:cNvPr>
          <p:cNvSpPr txBox="1"/>
          <p:nvPr/>
        </p:nvSpPr>
        <p:spPr>
          <a:xfrm>
            <a:off x="6785814" y="3210456"/>
            <a:ext cx="352926" cy="646331"/>
          </a:xfrm>
          <a:prstGeom prst="rect">
            <a:avLst/>
          </a:prstGeom>
          <a:noFill/>
        </p:spPr>
        <p:txBody>
          <a:bodyPr wrap="square" rtlCol="0">
            <a:spAutoFit/>
          </a:bodyPr>
          <a:lstStyle/>
          <a:p>
            <a:r>
              <a:rPr lang="en-US" sz="3600" b="1">
                <a:solidFill>
                  <a:srgbClr val="FF0000"/>
                </a:solidFill>
              </a:rPr>
              <a:t>/</a:t>
            </a:r>
            <a:endParaRPr lang="en-US" sz="3600" b="1"/>
          </a:p>
        </p:txBody>
      </p:sp>
      <p:sp>
        <p:nvSpPr>
          <p:cNvPr id="8" name="TextBox 7">
            <a:extLst>
              <a:ext uri="{FF2B5EF4-FFF2-40B4-BE49-F238E27FC236}">
                <a16:creationId xmlns:a16="http://schemas.microsoft.com/office/drawing/2014/main" id="{19FE42E2-4E39-7C66-0EB4-61B4BC0D0BE6}"/>
              </a:ext>
            </a:extLst>
          </p:cNvPr>
          <p:cNvSpPr txBox="1"/>
          <p:nvPr/>
        </p:nvSpPr>
        <p:spPr>
          <a:xfrm>
            <a:off x="3471773" y="4030927"/>
            <a:ext cx="352926" cy="646331"/>
          </a:xfrm>
          <a:prstGeom prst="rect">
            <a:avLst/>
          </a:prstGeom>
          <a:noFill/>
        </p:spPr>
        <p:txBody>
          <a:bodyPr wrap="square" rtlCol="0">
            <a:spAutoFit/>
          </a:bodyPr>
          <a:lstStyle/>
          <a:p>
            <a:r>
              <a:rPr lang="en-US" sz="3600" b="1">
                <a:solidFill>
                  <a:srgbClr val="FF0000"/>
                </a:solidFill>
              </a:rPr>
              <a:t>/</a:t>
            </a:r>
            <a:endParaRPr lang="en-US" sz="3600" b="1"/>
          </a:p>
        </p:txBody>
      </p:sp>
      <p:sp>
        <p:nvSpPr>
          <p:cNvPr id="9" name="TextBox 8">
            <a:extLst>
              <a:ext uri="{FF2B5EF4-FFF2-40B4-BE49-F238E27FC236}">
                <a16:creationId xmlns:a16="http://schemas.microsoft.com/office/drawing/2014/main" id="{6BC01A1F-754B-31EB-A766-5DAB2F1BA43A}"/>
              </a:ext>
            </a:extLst>
          </p:cNvPr>
          <p:cNvSpPr txBox="1"/>
          <p:nvPr/>
        </p:nvSpPr>
        <p:spPr>
          <a:xfrm>
            <a:off x="6256423" y="4030926"/>
            <a:ext cx="352926" cy="646331"/>
          </a:xfrm>
          <a:prstGeom prst="rect">
            <a:avLst/>
          </a:prstGeom>
          <a:noFill/>
        </p:spPr>
        <p:txBody>
          <a:bodyPr wrap="square" rtlCol="0">
            <a:spAutoFit/>
          </a:bodyPr>
          <a:lstStyle/>
          <a:p>
            <a:r>
              <a:rPr lang="en-US" sz="3600" b="1">
                <a:solidFill>
                  <a:srgbClr val="FF0000"/>
                </a:solidFill>
              </a:rPr>
              <a:t>/</a:t>
            </a:r>
            <a:endParaRPr lang="en-US" sz="3600" b="1"/>
          </a:p>
        </p:txBody>
      </p:sp>
      <p:sp>
        <p:nvSpPr>
          <p:cNvPr id="10" name="TextBox 9">
            <a:extLst>
              <a:ext uri="{FF2B5EF4-FFF2-40B4-BE49-F238E27FC236}">
                <a16:creationId xmlns:a16="http://schemas.microsoft.com/office/drawing/2014/main" id="{0FF9398E-8B9B-EA06-FCB2-A136C01CC808}"/>
              </a:ext>
            </a:extLst>
          </p:cNvPr>
          <p:cNvSpPr txBox="1"/>
          <p:nvPr/>
        </p:nvSpPr>
        <p:spPr>
          <a:xfrm>
            <a:off x="9423394" y="4030926"/>
            <a:ext cx="891677" cy="1200329"/>
          </a:xfrm>
          <a:prstGeom prst="rect">
            <a:avLst/>
          </a:prstGeom>
          <a:noFill/>
        </p:spPr>
        <p:txBody>
          <a:bodyPr wrap="square" rtlCol="0">
            <a:spAutoFit/>
          </a:bodyPr>
          <a:lstStyle/>
          <a:p>
            <a:r>
              <a:rPr lang="en-US" sz="3600" b="1">
                <a:solidFill>
                  <a:srgbClr val="FF0000"/>
                </a:solidFill>
              </a:rPr>
              <a:t>//</a:t>
            </a:r>
            <a:endParaRPr lang="en-US" sz="3600" b="1"/>
          </a:p>
          <a:p>
            <a:endParaRPr lang="en-US" sz="3600" b="1"/>
          </a:p>
        </p:txBody>
      </p:sp>
      <p:sp>
        <p:nvSpPr>
          <p:cNvPr id="11" name="TextBox 10">
            <a:extLst>
              <a:ext uri="{FF2B5EF4-FFF2-40B4-BE49-F238E27FC236}">
                <a16:creationId xmlns:a16="http://schemas.microsoft.com/office/drawing/2014/main" id="{6DA1BD01-7782-803B-570A-73710F94A8B2}"/>
              </a:ext>
            </a:extLst>
          </p:cNvPr>
          <p:cNvSpPr txBox="1"/>
          <p:nvPr/>
        </p:nvSpPr>
        <p:spPr>
          <a:xfrm>
            <a:off x="8775033" y="3176683"/>
            <a:ext cx="352926" cy="646331"/>
          </a:xfrm>
          <a:prstGeom prst="rect">
            <a:avLst/>
          </a:prstGeom>
          <a:noFill/>
        </p:spPr>
        <p:txBody>
          <a:bodyPr wrap="square" rtlCol="0">
            <a:spAutoFit/>
          </a:bodyPr>
          <a:lstStyle/>
          <a:p>
            <a:r>
              <a:rPr lang="en-US" sz="3600" b="1">
                <a:solidFill>
                  <a:srgbClr val="FF0000"/>
                </a:solidFill>
              </a:rPr>
              <a:t>/</a:t>
            </a:r>
            <a:endParaRPr lang="en-US" sz="3600" b="1"/>
          </a:p>
        </p:txBody>
      </p:sp>
    </p:spTree>
    <p:extLst>
      <p:ext uri="{BB962C8B-B14F-4D97-AF65-F5344CB8AC3E}">
        <p14:creationId xmlns:p14="http://schemas.microsoft.com/office/powerpoint/2010/main" val="273351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267</Words>
  <Application>Microsoft Office PowerPoint</Application>
  <PresentationFormat>Widescreen</PresentationFormat>
  <Paragraphs>79</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方正稚艺简体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 Thu Nguyen Vu</dc:creator>
  <cp:lastModifiedBy>Techsi.vn</cp:lastModifiedBy>
  <cp:revision>18</cp:revision>
  <dcterms:created xsi:type="dcterms:W3CDTF">2022-10-05T04:16:33Z</dcterms:created>
  <dcterms:modified xsi:type="dcterms:W3CDTF">2024-04-09T05:17:11Z</dcterms:modified>
</cp:coreProperties>
</file>