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1" r:id="rId4"/>
    <p:sldId id="262" r:id="rId5"/>
    <p:sldId id="263" r:id="rId6"/>
  </p:sldIdLst>
  <p:sldSz cx="18288000" cy="10287000"/>
  <p:notesSz cx="6858000" cy="9144000"/>
  <p:embeddedFontLst>
    <p:embeddedFont>
      <p:font typeface="Dekko" panose="020B0604020202020204" charset="0"/>
      <p:regular r:id="rId7"/>
    </p:embeddedFont>
    <p:embeddedFont>
      <p:font typeface="Wedges" panose="020B0604020202020204" charset="0"/>
      <p:regular r:id="rId8"/>
    </p:embeddedFont>
    <p:embeddedFont>
      <p:font typeface="Calibri" panose="020F0502020204030204" pitchFamily="34" charset="0"/>
      <p:regular r:id="rId9"/>
      <p:bold r:id="rId10"/>
      <p:italic r:id="rId11"/>
      <p:boldItalic r:id="rId12"/>
    </p:embeddedFont>
    <p:embeddedFont>
      <p:font typeface="DejaVu Serif Bold" panose="020B0604020202020204" charset="0"/>
      <p:bold r:id="rId13"/>
    </p:embeddedFont>
    <p:embeddedFont>
      <p:font typeface="Noto Sans Bold" panose="020B0604020202020204"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2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336" y="72"/>
      </p:cViewPr>
      <p:guideLst>
        <p:guide orient="horz" pos="2102"/>
        <p:guide pos="282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5.sv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3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32.svg"/><Relationship Id="rId12" Type="http://schemas.openxmlformats.org/officeDocument/2006/relationships/image" Target="../media/image3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35.sv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163373" y="1028700"/>
            <a:ext cx="15961253" cy="8229600"/>
            <a:chOff x="0" y="0"/>
            <a:chExt cx="4203787" cy="2167467"/>
          </a:xfrm>
        </p:grpSpPr>
        <p:sp>
          <p:nvSpPr>
            <p:cNvPr id="4" name="Freeform 4"/>
            <p:cNvSpPr/>
            <p:nvPr/>
          </p:nvSpPr>
          <p:spPr>
            <a:xfrm>
              <a:off x="0" y="0"/>
              <a:ext cx="4203787" cy="2167467"/>
            </a:xfrm>
            <a:custGeom>
              <a:avLst/>
              <a:gdLst/>
              <a:ahLst/>
              <a:cxnLst/>
              <a:rect l="l" t="t" r="r" b="b"/>
              <a:pathLst>
                <a:path w="4203787" h="2167467">
                  <a:moveTo>
                    <a:pt x="24737" y="0"/>
                  </a:moveTo>
                  <a:lnTo>
                    <a:pt x="4179050" y="0"/>
                  </a:lnTo>
                  <a:cubicBezTo>
                    <a:pt x="4185610" y="0"/>
                    <a:pt x="4191902" y="2606"/>
                    <a:pt x="4196542" y="7245"/>
                  </a:cubicBezTo>
                  <a:cubicBezTo>
                    <a:pt x="4201181" y="11885"/>
                    <a:pt x="4203787" y="18177"/>
                    <a:pt x="4203787" y="24737"/>
                  </a:cubicBezTo>
                  <a:lnTo>
                    <a:pt x="4203787" y="2142729"/>
                  </a:lnTo>
                  <a:cubicBezTo>
                    <a:pt x="4203787" y="2156391"/>
                    <a:pt x="4192712" y="2167467"/>
                    <a:pt x="4179050" y="2167467"/>
                  </a:cubicBezTo>
                  <a:lnTo>
                    <a:pt x="24737" y="2167467"/>
                  </a:lnTo>
                  <a:cubicBezTo>
                    <a:pt x="18177" y="2167467"/>
                    <a:pt x="11885" y="2164860"/>
                    <a:pt x="7245" y="2160221"/>
                  </a:cubicBezTo>
                  <a:cubicBezTo>
                    <a:pt x="2606" y="2155582"/>
                    <a:pt x="0" y="2149290"/>
                    <a:pt x="0" y="2142729"/>
                  </a:cubicBezTo>
                  <a:lnTo>
                    <a:pt x="0" y="24737"/>
                  </a:lnTo>
                  <a:cubicBezTo>
                    <a:pt x="0" y="18177"/>
                    <a:pt x="2606" y="11885"/>
                    <a:pt x="7245" y="7245"/>
                  </a:cubicBezTo>
                  <a:cubicBezTo>
                    <a:pt x="11885" y="2606"/>
                    <a:pt x="18177" y="0"/>
                    <a:pt x="24737" y="0"/>
                  </a:cubicBezTo>
                  <a:close/>
                </a:path>
              </a:pathLst>
            </a:custGeom>
            <a:solidFill>
              <a:srgbClr val="FFF9F5"/>
            </a:solidFill>
            <a:ln w="47625" cap="rnd">
              <a:solidFill>
                <a:srgbClr val="9F4D4F"/>
              </a:solidFill>
              <a:prstDash val="lgDash"/>
              <a:round/>
            </a:ln>
          </p:spPr>
        </p:sp>
        <p:sp>
          <p:nvSpPr>
            <p:cNvPr id="5" name="TextBox 5"/>
            <p:cNvSpPr txBox="1"/>
            <p:nvPr/>
          </p:nvSpPr>
          <p:spPr>
            <a:xfrm>
              <a:off x="0" y="-38100"/>
              <a:ext cx="4203787" cy="2205567"/>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2650774" y="1327690"/>
            <a:ext cx="12986453" cy="1803752"/>
            <a:chOff x="0" y="0"/>
            <a:chExt cx="3420300" cy="475062"/>
          </a:xfrm>
        </p:grpSpPr>
        <p:sp>
          <p:nvSpPr>
            <p:cNvPr id="7" name="Freeform 7"/>
            <p:cNvSpPr/>
            <p:nvPr/>
          </p:nvSpPr>
          <p:spPr>
            <a:xfrm>
              <a:off x="0" y="0"/>
              <a:ext cx="3420301" cy="475062"/>
            </a:xfrm>
            <a:custGeom>
              <a:avLst/>
              <a:gdLst/>
              <a:ahLst/>
              <a:cxnLst/>
              <a:rect l="l" t="t" r="r" b="b"/>
              <a:pathLst>
                <a:path w="3420301" h="475062">
                  <a:moveTo>
                    <a:pt x="30404" y="0"/>
                  </a:moveTo>
                  <a:lnTo>
                    <a:pt x="3389897" y="0"/>
                  </a:lnTo>
                  <a:cubicBezTo>
                    <a:pt x="3406688" y="0"/>
                    <a:pt x="3420301" y="13612"/>
                    <a:pt x="3420301" y="30404"/>
                  </a:cubicBezTo>
                  <a:lnTo>
                    <a:pt x="3420301" y="444658"/>
                  </a:lnTo>
                  <a:cubicBezTo>
                    <a:pt x="3420301" y="452722"/>
                    <a:pt x="3417097" y="460455"/>
                    <a:pt x="3411396" y="466157"/>
                  </a:cubicBezTo>
                  <a:cubicBezTo>
                    <a:pt x="3405694" y="471859"/>
                    <a:pt x="3397960" y="475062"/>
                    <a:pt x="3389897" y="475062"/>
                  </a:cubicBezTo>
                  <a:lnTo>
                    <a:pt x="30404" y="475062"/>
                  </a:lnTo>
                  <a:cubicBezTo>
                    <a:pt x="22340" y="475062"/>
                    <a:pt x="14607" y="471859"/>
                    <a:pt x="8905" y="466157"/>
                  </a:cubicBezTo>
                  <a:cubicBezTo>
                    <a:pt x="3203" y="460455"/>
                    <a:pt x="0" y="452722"/>
                    <a:pt x="0" y="444658"/>
                  </a:cubicBezTo>
                  <a:lnTo>
                    <a:pt x="0" y="30404"/>
                  </a:lnTo>
                  <a:cubicBezTo>
                    <a:pt x="0" y="22340"/>
                    <a:pt x="3203" y="14607"/>
                    <a:pt x="8905" y="8905"/>
                  </a:cubicBezTo>
                  <a:cubicBezTo>
                    <a:pt x="14607" y="3203"/>
                    <a:pt x="22340" y="0"/>
                    <a:pt x="30404" y="0"/>
                  </a:cubicBezTo>
                  <a:close/>
                </a:path>
              </a:pathLst>
            </a:custGeom>
            <a:solidFill>
              <a:srgbClr val="FFF9F5"/>
            </a:solidFill>
            <a:ln w="47625" cap="rnd">
              <a:solidFill>
                <a:srgbClr val="9F4D4F"/>
              </a:solidFill>
              <a:prstDash val="lgDash"/>
              <a:round/>
            </a:ln>
          </p:spPr>
        </p:sp>
        <p:sp>
          <p:nvSpPr>
            <p:cNvPr id="8" name="TextBox 8"/>
            <p:cNvSpPr txBox="1"/>
            <p:nvPr/>
          </p:nvSpPr>
          <p:spPr>
            <a:xfrm>
              <a:off x="0" y="-38100"/>
              <a:ext cx="3420300" cy="513162"/>
            </a:xfrm>
            <a:prstGeom prst="rect">
              <a:avLst/>
            </a:prstGeom>
          </p:spPr>
          <p:txBody>
            <a:bodyPr lIns="50800" tIns="50800" rIns="50800" bIns="50800" rtlCol="0" anchor="ctr"/>
            <a:lstStyle/>
            <a:p>
              <a:pPr algn="ctr">
                <a:lnSpc>
                  <a:spcPts val="2660"/>
                </a:lnSpc>
              </a:pPr>
              <a:endParaRPr/>
            </a:p>
          </p:txBody>
        </p:sp>
      </p:grpSp>
      <p:sp>
        <p:nvSpPr>
          <p:cNvPr id="9" name="Freeform 9"/>
          <p:cNvSpPr/>
          <p:nvPr/>
        </p:nvSpPr>
        <p:spPr>
          <a:xfrm rot="-2529392">
            <a:off x="67606" y="490017"/>
            <a:ext cx="3416092" cy="2135058"/>
          </a:xfrm>
          <a:custGeom>
            <a:avLst/>
            <a:gdLst/>
            <a:ahLst/>
            <a:cxnLst/>
            <a:rect l="l" t="t" r="r" b="b"/>
            <a:pathLst>
              <a:path w="3416092" h="2135058">
                <a:moveTo>
                  <a:pt x="0" y="0"/>
                </a:moveTo>
                <a:lnTo>
                  <a:pt x="3416092" y="0"/>
                </a:lnTo>
                <a:lnTo>
                  <a:pt x="3416092" y="2135057"/>
                </a:lnTo>
                <a:lnTo>
                  <a:pt x="0" y="21350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0" name="Group 10"/>
          <p:cNvGrpSpPr/>
          <p:nvPr/>
        </p:nvGrpSpPr>
        <p:grpSpPr>
          <a:xfrm>
            <a:off x="1550386" y="3495289"/>
            <a:ext cx="15106542" cy="5445552"/>
            <a:chOff x="0" y="0"/>
            <a:chExt cx="3978678" cy="1434219"/>
          </a:xfrm>
        </p:grpSpPr>
        <p:sp>
          <p:nvSpPr>
            <p:cNvPr id="11" name="Freeform 11"/>
            <p:cNvSpPr/>
            <p:nvPr/>
          </p:nvSpPr>
          <p:spPr>
            <a:xfrm>
              <a:off x="0" y="0"/>
              <a:ext cx="3978678" cy="1434220"/>
            </a:xfrm>
            <a:custGeom>
              <a:avLst/>
              <a:gdLst/>
              <a:ahLst/>
              <a:cxnLst/>
              <a:rect l="l" t="t" r="r" b="b"/>
              <a:pathLst>
                <a:path w="3978678" h="1434220">
                  <a:moveTo>
                    <a:pt x="26137" y="0"/>
                  </a:moveTo>
                  <a:lnTo>
                    <a:pt x="3952541" y="0"/>
                  </a:lnTo>
                  <a:cubicBezTo>
                    <a:pt x="3966976" y="0"/>
                    <a:pt x="3978678" y="11702"/>
                    <a:pt x="3978678" y="26137"/>
                  </a:cubicBezTo>
                  <a:lnTo>
                    <a:pt x="3978678" y="1408083"/>
                  </a:lnTo>
                  <a:cubicBezTo>
                    <a:pt x="3978678" y="1415015"/>
                    <a:pt x="3975924" y="1421663"/>
                    <a:pt x="3971022" y="1426564"/>
                  </a:cubicBezTo>
                  <a:cubicBezTo>
                    <a:pt x="3966121" y="1431466"/>
                    <a:pt x="3959473" y="1434220"/>
                    <a:pt x="3952541" y="1434220"/>
                  </a:cubicBezTo>
                  <a:lnTo>
                    <a:pt x="26137" y="1434220"/>
                  </a:lnTo>
                  <a:cubicBezTo>
                    <a:pt x="19205" y="1434220"/>
                    <a:pt x="12557" y="1431466"/>
                    <a:pt x="7655" y="1426564"/>
                  </a:cubicBezTo>
                  <a:cubicBezTo>
                    <a:pt x="2754" y="1421663"/>
                    <a:pt x="0" y="1415015"/>
                    <a:pt x="0" y="1408083"/>
                  </a:cubicBezTo>
                  <a:lnTo>
                    <a:pt x="0" y="26137"/>
                  </a:lnTo>
                  <a:cubicBezTo>
                    <a:pt x="0" y="19205"/>
                    <a:pt x="2754" y="12557"/>
                    <a:pt x="7655" y="7655"/>
                  </a:cubicBezTo>
                  <a:cubicBezTo>
                    <a:pt x="12557" y="2754"/>
                    <a:pt x="19205" y="0"/>
                    <a:pt x="26137" y="0"/>
                  </a:cubicBezTo>
                  <a:close/>
                </a:path>
              </a:pathLst>
            </a:custGeom>
            <a:solidFill>
              <a:srgbClr val="FFF9F5"/>
            </a:solidFill>
            <a:ln w="47625" cap="rnd">
              <a:solidFill>
                <a:srgbClr val="9F4D4F"/>
              </a:solidFill>
              <a:prstDash val="lgDash"/>
              <a:round/>
            </a:ln>
          </p:spPr>
        </p:sp>
        <p:sp>
          <p:nvSpPr>
            <p:cNvPr id="12" name="TextBox 12"/>
            <p:cNvSpPr txBox="1"/>
            <p:nvPr/>
          </p:nvSpPr>
          <p:spPr>
            <a:xfrm>
              <a:off x="0" y="-38100"/>
              <a:ext cx="3978678" cy="1472319"/>
            </a:xfrm>
            <a:prstGeom prst="rect">
              <a:avLst/>
            </a:prstGeom>
          </p:spPr>
          <p:txBody>
            <a:bodyPr lIns="50800" tIns="50800" rIns="50800" bIns="50800" rtlCol="0" anchor="ctr"/>
            <a:lstStyle/>
            <a:p>
              <a:pPr algn="ctr">
                <a:lnSpc>
                  <a:spcPts val="2660"/>
                </a:lnSpc>
              </a:pPr>
              <a:endParaRPr/>
            </a:p>
          </p:txBody>
        </p:sp>
      </p:grpSp>
      <p:sp>
        <p:nvSpPr>
          <p:cNvPr id="13" name="Freeform 13"/>
          <p:cNvSpPr/>
          <p:nvPr/>
        </p:nvSpPr>
        <p:spPr>
          <a:xfrm>
            <a:off x="14779615" y="12458"/>
            <a:ext cx="3754627" cy="3482831"/>
          </a:xfrm>
          <a:custGeom>
            <a:avLst/>
            <a:gdLst/>
            <a:ahLst/>
            <a:cxnLst/>
            <a:rect l="l" t="t" r="r" b="b"/>
            <a:pathLst>
              <a:path w="3754627" h="3482831">
                <a:moveTo>
                  <a:pt x="0" y="0"/>
                </a:moveTo>
                <a:lnTo>
                  <a:pt x="3754627" y="0"/>
                </a:lnTo>
                <a:lnTo>
                  <a:pt x="3754627" y="3482831"/>
                </a:lnTo>
                <a:lnTo>
                  <a:pt x="0" y="3482831"/>
                </a:lnTo>
                <a:lnTo>
                  <a:pt x="0" y="0"/>
                </a:lnTo>
                <a:close/>
              </a:path>
            </a:pathLst>
          </a:custGeom>
          <a:blipFill>
            <a:blip r:embed="rId5"/>
            <a:stretch>
              <a:fillRect t="-7039" b="-7039"/>
            </a:stretch>
          </a:blipFill>
        </p:spPr>
      </p:sp>
      <p:sp>
        <p:nvSpPr>
          <p:cNvPr id="14" name="Freeform 14"/>
          <p:cNvSpPr/>
          <p:nvPr/>
        </p:nvSpPr>
        <p:spPr>
          <a:xfrm>
            <a:off x="15374944" y="8726979"/>
            <a:ext cx="2794826" cy="1560021"/>
          </a:xfrm>
          <a:custGeom>
            <a:avLst/>
            <a:gdLst/>
            <a:ahLst/>
            <a:cxnLst/>
            <a:rect l="l" t="t" r="r" b="b"/>
            <a:pathLst>
              <a:path w="2794826" h="1560021">
                <a:moveTo>
                  <a:pt x="0" y="0"/>
                </a:moveTo>
                <a:lnTo>
                  <a:pt x="2794826" y="0"/>
                </a:lnTo>
                <a:lnTo>
                  <a:pt x="2794826" y="1560021"/>
                </a:lnTo>
                <a:lnTo>
                  <a:pt x="0" y="15600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1028700" y="6235845"/>
            <a:ext cx="1900289" cy="4114800"/>
          </a:xfrm>
          <a:custGeom>
            <a:avLst/>
            <a:gdLst/>
            <a:ahLst/>
            <a:cxnLst/>
            <a:rect l="l" t="t" r="r" b="b"/>
            <a:pathLst>
              <a:path w="1900289" h="4114800">
                <a:moveTo>
                  <a:pt x="0" y="0"/>
                </a:moveTo>
                <a:lnTo>
                  <a:pt x="1900289" y="0"/>
                </a:lnTo>
                <a:lnTo>
                  <a:pt x="1900289"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16"/>
          <p:cNvSpPr/>
          <p:nvPr/>
        </p:nvSpPr>
        <p:spPr>
          <a:xfrm>
            <a:off x="2928989" y="7417072"/>
            <a:ext cx="3219434" cy="2619814"/>
          </a:xfrm>
          <a:custGeom>
            <a:avLst/>
            <a:gdLst/>
            <a:ahLst/>
            <a:cxnLst/>
            <a:rect l="l" t="t" r="r" b="b"/>
            <a:pathLst>
              <a:path w="3219434" h="2619814">
                <a:moveTo>
                  <a:pt x="0" y="0"/>
                </a:moveTo>
                <a:lnTo>
                  <a:pt x="3219434" y="0"/>
                </a:lnTo>
                <a:lnTo>
                  <a:pt x="3219434" y="2619814"/>
                </a:lnTo>
                <a:lnTo>
                  <a:pt x="0" y="2619814"/>
                </a:lnTo>
                <a:lnTo>
                  <a:pt x="0" y="0"/>
                </a:lnTo>
                <a:close/>
              </a:path>
            </a:pathLst>
          </a:custGeom>
          <a:blipFill>
            <a:blip r:embed="rId10"/>
            <a:stretch>
              <a:fillRect/>
            </a:stretch>
          </a:blipFill>
        </p:spPr>
      </p:sp>
      <p:sp>
        <p:nvSpPr>
          <p:cNvPr id="17" name="TextBox 17"/>
          <p:cNvSpPr txBox="1"/>
          <p:nvPr/>
        </p:nvSpPr>
        <p:spPr>
          <a:xfrm>
            <a:off x="2650774" y="1591978"/>
            <a:ext cx="12986453" cy="1370425"/>
          </a:xfrm>
          <a:prstGeom prst="rect">
            <a:avLst/>
          </a:prstGeom>
        </p:spPr>
        <p:txBody>
          <a:bodyPr lIns="0" tIns="0" rIns="0" bIns="0" rtlCol="0" anchor="t">
            <a:spAutoFit/>
          </a:bodyPr>
          <a:lstStyle/>
          <a:p>
            <a:pPr algn="ctr">
              <a:lnSpc>
                <a:spcPts val="10625"/>
              </a:lnSpc>
            </a:pPr>
            <a:r>
              <a:rPr lang="en-US" sz="9655">
                <a:solidFill>
                  <a:srgbClr val="E34A6C"/>
                </a:solidFill>
                <a:latin typeface="Wedges" panose="02000500000000000000"/>
              </a:rPr>
              <a:t>Bai 20: (Tiêt 5)</a:t>
            </a:r>
          </a:p>
        </p:txBody>
      </p:sp>
      <p:sp>
        <p:nvSpPr>
          <p:cNvPr id="18" name="TextBox 18"/>
          <p:cNvSpPr txBox="1"/>
          <p:nvPr/>
        </p:nvSpPr>
        <p:spPr>
          <a:xfrm>
            <a:off x="0" y="4525155"/>
            <a:ext cx="18169770" cy="3240405"/>
          </a:xfrm>
          <a:prstGeom prst="rect">
            <a:avLst/>
          </a:prstGeom>
        </p:spPr>
        <p:txBody>
          <a:bodyPr lIns="0" tIns="0" rIns="0" bIns="0" rtlCol="0" anchor="t">
            <a:spAutoFit/>
          </a:bodyPr>
          <a:lstStyle/>
          <a:p>
            <a:pPr algn="ctr">
              <a:lnSpc>
                <a:spcPts val="13020"/>
              </a:lnSpc>
            </a:pPr>
            <a:r>
              <a:rPr lang="en-US" sz="9300">
                <a:solidFill>
                  <a:srgbClr val="E34A6C"/>
                </a:solidFill>
                <a:latin typeface="Noto Sans Bold" panose="020B0802040504020204"/>
              </a:rPr>
              <a:t>Viết đoạn văn tả đồ dùng trong gia đình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500"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500"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000"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0-#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718820" y="386253"/>
            <a:ext cx="16405806" cy="9656893"/>
            <a:chOff x="0" y="0"/>
            <a:chExt cx="4320871" cy="2543379"/>
          </a:xfrm>
        </p:grpSpPr>
        <p:sp>
          <p:nvSpPr>
            <p:cNvPr id="4" name="Freeform 4"/>
            <p:cNvSpPr/>
            <p:nvPr/>
          </p:nvSpPr>
          <p:spPr>
            <a:xfrm>
              <a:off x="0" y="0"/>
              <a:ext cx="4320871" cy="2543379"/>
            </a:xfrm>
            <a:custGeom>
              <a:avLst/>
              <a:gdLst/>
              <a:ahLst/>
              <a:cxnLst/>
              <a:rect l="l" t="t" r="r" b="b"/>
              <a:pathLst>
                <a:path w="4320871" h="2543379">
                  <a:moveTo>
                    <a:pt x="24067" y="0"/>
                  </a:moveTo>
                  <a:lnTo>
                    <a:pt x="4296804" y="0"/>
                  </a:lnTo>
                  <a:cubicBezTo>
                    <a:pt x="4310095" y="0"/>
                    <a:pt x="4320871" y="10775"/>
                    <a:pt x="4320871" y="24067"/>
                  </a:cubicBezTo>
                  <a:lnTo>
                    <a:pt x="4320871" y="2519312"/>
                  </a:lnTo>
                  <a:cubicBezTo>
                    <a:pt x="4320871" y="2532604"/>
                    <a:pt x="4310095" y="2543379"/>
                    <a:pt x="4296804" y="2543379"/>
                  </a:cubicBezTo>
                  <a:lnTo>
                    <a:pt x="24067" y="2543379"/>
                  </a:lnTo>
                  <a:cubicBezTo>
                    <a:pt x="10775" y="2543379"/>
                    <a:pt x="0" y="2532604"/>
                    <a:pt x="0" y="2519312"/>
                  </a:cubicBezTo>
                  <a:lnTo>
                    <a:pt x="0" y="24067"/>
                  </a:lnTo>
                  <a:cubicBezTo>
                    <a:pt x="0" y="10775"/>
                    <a:pt x="10775" y="0"/>
                    <a:pt x="24067" y="0"/>
                  </a:cubicBezTo>
                  <a:close/>
                </a:path>
              </a:pathLst>
            </a:custGeom>
            <a:solidFill>
              <a:srgbClr val="FFF9F5"/>
            </a:solidFill>
            <a:ln w="47625" cap="rnd">
              <a:solidFill>
                <a:srgbClr val="9F4D4F"/>
              </a:solidFill>
              <a:prstDash val="lgDash"/>
              <a:round/>
            </a:ln>
          </p:spPr>
        </p:sp>
        <p:sp>
          <p:nvSpPr>
            <p:cNvPr id="5" name="TextBox 5"/>
            <p:cNvSpPr txBox="1"/>
            <p:nvPr/>
          </p:nvSpPr>
          <p:spPr>
            <a:xfrm>
              <a:off x="0" y="-38100"/>
              <a:ext cx="4320871" cy="2581479"/>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3414333" y="6565869"/>
            <a:ext cx="5451103" cy="5670623"/>
            <a:chOff x="0" y="0"/>
            <a:chExt cx="7268137" cy="7560831"/>
          </a:xfrm>
        </p:grpSpPr>
        <p:sp>
          <p:nvSpPr>
            <p:cNvPr id="7" name="Freeform 7"/>
            <p:cNvSpPr/>
            <p:nvPr/>
          </p:nvSpPr>
          <p:spPr>
            <a:xfrm rot="-1108772">
              <a:off x="820253" y="734845"/>
              <a:ext cx="5627631" cy="6091142"/>
            </a:xfrm>
            <a:custGeom>
              <a:avLst/>
              <a:gdLst/>
              <a:ahLst/>
              <a:cxnLst/>
              <a:rect l="l" t="t" r="r" b="b"/>
              <a:pathLst>
                <a:path w="5627631" h="6091142">
                  <a:moveTo>
                    <a:pt x="0" y="0"/>
                  </a:moveTo>
                  <a:lnTo>
                    <a:pt x="5627631" y="0"/>
                  </a:lnTo>
                  <a:lnTo>
                    <a:pt x="5627631" y="6091141"/>
                  </a:lnTo>
                  <a:lnTo>
                    <a:pt x="0" y="60911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8" name="Group 8"/>
            <p:cNvGrpSpPr/>
            <p:nvPr/>
          </p:nvGrpSpPr>
          <p:grpSpPr>
            <a:xfrm rot="-1108772">
              <a:off x="2010289" y="3592702"/>
              <a:ext cx="1629960" cy="162996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9F5"/>
              </a:solidFill>
              <a:ln cap="sq">
                <a:noFill/>
                <a:prstDash val="lgDash"/>
                <a:miter/>
              </a:ln>
            </p:spPr>
          </p:sp>
          <p:sp>
            <p:nvSpPr>
              <p:cNvPr id="10" name="TextBox 10"/>
              <p:cNvSpPr txBox="1"/>
              <p:nvPr/>
            </p:nvSpPr>
            <p:spPr>
              <a:xfrm>
                <a:off x="76200" y="38100"/>
                <a:ext cx="660400" cy="698500"/>
              </a:xfrm>
              <a:prstGeom prst="rect">
                <a:avLst/>
              </a:prstGeom>
            </p:spPr>
            <p:txBody>
              <a:bodyPr lIns="55977" tIns="55977" rIns="55977" bIns="55977" rtlCol="0" anchor="ctr"/>
              <a:lstStyle/>
              <a:p>
                <a:pPr algn="ctr">
                  <a:lnSpc>
                    <a:spcPts val="2660"/>
                  </a:lnSpc>
                </a:pPr>
                <a:endParaRPr/>
              </a:p>
            </p:txBody>
          </p:sp>
        </p:grpSp>
      </p:grpSp>
      <p:grpSp>
        <p:nvGrpSpPr>
          <p:cNvPr id="11" name="Group 11"/>
          <p:cNvGrpSpPr/>
          <p:nvPr/>
        </p:nvGrpSpPr>
        <p:grpSpPr>
          <a:xfrm rot="724752">
            <a:off x="16190971" y="-130968"/>
            <a:ext cx="4661870" cy="4912268"/>
            <a:chOff x="0" y="0"/>
            <a:chExt cx="6215827" cy="6549690"/>
          </a:xfrm>
        </p:grpSpPr>
        <p:sp>
          <p:nvSpPr>
            <p:cNvPr id="12" name="Freeform 12"/>
            <p:cNvSpPr/>
            <p:nvPr/>
          </p:nvSpPr>
          <p:spPr>
            <a:xfrm rot="-691570" flipH="1">
              <a:off x="509555" y="462477"/>
              <a:ext cx="5196717" cy="5624737"/>
            </a:xfrm>
            <a:custGeom>
              <a:avLst/>
              <a:gdLst/>
              <a:ahLst/>
              <a:cxnLst/>
              <a:rect l="l" t="t" r="r" b="b"/>
              <a:pathLst>
                <a:path w="5196717" h="5624737">
                  <a:moveTo>
                    <a:pt x="5196717" y="0"/>
                  </a:moveTo>
                  <a:lnTo>
                    <a:pt x="0" y="0"/>
                  </a:lnTo>
                  <a:lnTo>
                    <a:pt x="0" y="5624737"/>
                  </a:lnTo>
                  <a:lnTo>
                    <a:pt x="5196717" y="5624737"/>
                  </a:lnTo>
                  <a:lnTo>
                    <a:pt x="5196717"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3" name="Group 13"/>
            <p:cNvGrpSpPr/>
            <p:nvPr/>
          </p:nvGrpSpPr>
          <p:grpSpPr>
            <a:xfrm rot="-1108772">
              <a:off x="3219207" y="2573544"/>
              <a:ext cx="1554744" cy="155474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9F5"/>
              </a:solidFill>
              <a:ln cap="sq">
                <a:noFill/>
                <a:prstDash val="lgDash"/>
                <a:miter/>
              </a:ln>
            </p:spPr>
          </p:sp>
          <p:sp>
            <p:nvSpPr>
              <p:cNvPr id="15" name="TextBox 15"/>
              <p:cNvSpPr txBox="1"/>
              <p:nvPr/>
            </p:nvSpPr>
            <p:spPr>
              <a:xfrm>
                <a:off x="76200" y="38100"/>
                <a:ext cx="660400" cy="698500"/>
              </a:xfrm>
              <a:prstGeom prst="rect">
                <a:avLst/>
              </a:prstGeom>
            </p:spPr>
            <p:txBody>
              <a:bodyPr lIns="44489" tIns="44489" rIns="44489" bIns="44489" rtlCol="0" anchor="ctr"/>
              <a:lstStyle/>
              <a:p>
                <a:pPr algn="ctr">
                  <a:lnSpc>
                    <a:spcPts val="2660"/>
                  </a:lnSpc>
                </a:pPr>
                <a:endParaRPr/>
              </a:p>
            </p:txBody>
          </p:sp>
        </p:grpSp>
      </p:grpSp>
      <p:sp>
        <p:nvSpPr>
          <p:cNvPr id="16" name="Freeform 16"/>
          <p:cNvSpPr/>
          <p:nvPr/>
        </p:nvSpPr>
        <p:spPr>
          <a:xfrm rot="698287">
            <a:off x="17203073" y="6502094"/>
            <a:ext cx="1697961" cy="950777"/>
          </a:xfrm>
          <a:custGeom>
            <a:avLst/>
            <a:gdLst/>
            <a:ahLst/>
            <a:cxnLst/>
            <a:rect l="l" t="t" r="r" b="b"/>
            <a:pathLst>
              <a:path w="1697961" h="950777">
                <a:moveTo>
                  <a:pt x="0" y="0"/>
                </a:moveTo>
                <a:lnTo>
                  <a:pt x="1697960" y="0"/>
                </a:lnTo>
                <a:lnTo>
                  <a:pt x="1697960" y="950777"/>
                </a:lnTo>
                <a:lnTo>
                  <a:pt x="0" y="950777"/>
                </a:lnTo>
                <a:lnTo>
                  <a:pt x="0" y="0"/>
                </a:lnTo>
                <a:close/>
              </a:path>
            </a:pathLst>
          </a:custGeom>
          <a:blipFill>
            <a:blip r:embed="rId5"/>
            <a:stretch>
              <a:fillRect/>
            </a:stretch>
          </a:blipFill>
        </p:spPr>
      </p:sp>
      <p:sp>
        <p:nvSpPr>
          <p:cNvPr id="17" name="Freeform 17"/>
          <p:cNvSpPr/>
          <p:nvPr/>
        </p:nvSpPr>
        <p:spPr>
          <a:xfrm>
            <a:off x="1330571" y="2325166"/>
            <a:ext cx="15510967" cy="7553445"/>
          </a:xfrm>
          <a:custGeom>
            <a:avLst/>
            <a:gdLst/>
            <a:ahLst/>
            <a:cxnLst/>
            <a:rect l="l" t="t" r="r" b="b"/>
            <a:pathLst>
              <a:path w="15510967" h="7553445">
                <a:moveTo>
                  <a:pt x="0" y="0"/>
                </a:moveTo>
                <a:lnTo>
                  <a:pt x="15510967" y="0"/>
                </a:lnTo>
                <a:lnTo>
                  <a:pt x="15510967" y="7553445"/>
                </a:lnTo>
                <a:lnTo>
                  <a:pt x="0" y="7553445"/>
                </a:lnTo>
                <a:lnTo>
                  <a:pt x="0" y="0"/>
                </a:lnTo>
                <a:close/>
              </a:path>
            </a:pathLst>
          </a:custGeom>
          <a:blipFill>
            <a:blip r:embed="rId6"/>
            <a:stretch>
              <a:fillRect t="-9186" b="-4110"/>
            </a:stretch>
          </a:blipFill>
        </p:spPr>
      </p:sp>
      <p:sp>
        <p:nvSpPr>
          <p:cNvPr id="18" name="TextBox 18"/>
          <p:cNvSpPr txBox="1"/>
          <p:nvPr/>
        </p:nvSpPr>
        <p:spPr>
          <a:xfrm>
            <a:off x="9139238" y="4274503"/>
            <a:ext cx="9525" cy="1566544"/>
          </a:xfrm>
          <a:prstGeom prst="rect">
            <a:avLst/>
          </a:prstGeom>
        </p:spPr>
        <p:txBody>
          <a:bodyPr lIns="0" tIns="0" rIns="0" bIns="0" rtlCol="0" anchor="t">
            <a:spAutoFit/>
          </a:bodyPr>
          <a:lstStyle/>
          <a:p>
            <a:pPr algn="ctr">
              <a:lnSpc>
                <a:spcPts val="12880"/>
              </a:lnSpc>
            </a:pPr>
            <a:endParaRPr/>
          </a:p>
        </p:txBody>
      </p:sp>
      <p:sp>
        <p:nvSpPr>
          <p:cNvPr id="19" name="TextBox 19"/>
          <p:cNvSpPr txBox="1"/>
          <p:nvPr/>
        </p:nvSpPr>
        <p:spPr>
          <a:xfrm>
            <a:off x="1738808" y="1073901"/>
            <a:ext cx="14800858" cy="763109"/>
          </a:xfrm>
          <a:prstGeom prst="rect">
            <a:avLst/>
          </a:prstGeom>
        </p:spPr>
        <p:txBody>
          <a:bodyPr lIns="0" tIns="0" rIns="0" bIns="0" rtlCol="0" anchor="t">
            <a:spAutoFit/>
          </a:bodyPr>
          <a:lstStyle/>
          <a:p>
            <a:pPr algn="ctr">
              <a:lnSpc>
                <a:spcPts val="6240"/>
              </a:lnSpc>
              <a:spcBef>
                <a:spcPct val="0"/>
              </a:spcBef>
            </a:pPr>
            <a:r>
              <a:rPr lang="en-US" sz="4455">
                <a:solidFill>
                  <a:srgbClr val="572F25"/>
                </a:solidFill>
                <a:latin typeface="Dekko" panose="00000500000000000000"/>
              </a:rPr>
              <a:t>Kể tên các đồ vật được vẽ trong tranh và nêu công dụng của chúng.</a:t>
            </a:r>
          </a:p>
        </p:txBody>
      </p:sp>
      <p:sp>
        <p:nvSpPr>
          <p:cNvPr id="20" name="TextBox 20"/>
          <p:cNvSpPr txBox="1"/>
          <p:nvPr/>
        </p:nvSpPr>
        <p:spPr>
          <a:xfrm>
            <a:off x="1028700" y="1077027"/>
            <a:ext cx="603742" cy="994983"/>
          </a:xfrm>
          <a:prstGeom prst="rect">
            <a:avLst/>
          </a:prstGeom>
        </p:spPr>
        <p:txBody>
          <a:bodyPr lIns="0" tIns="0" rIns="0" bIns="0" rtlCol="0" anchor="t">
            <a:spAutoFit/>
          </a:bodyPr>
          <a:lstStyle/>
          <a:p>
            <a:pPr algn="ctr">
              <a:lnSpc>
                <a:spcPts val="7580"/>
              </a:lnSpc>
              <a:spcBef>
                <a:spcPct val="0"/>
              </a:spcBef>
            </a:pPr>
            <a:r>
              <a:rPr lang="en-US" sz="7580">
                <a:gradFill>
                  <a:gsLst>
                    <a:gs pos="0">
                      <a:srgbClr val="E30000"/>
                    </a:gs>
                    <a:gs pos="100000">
                      <a:srgbClr val="760303"/>
                    </a:gs>
                  </a:gsLst>
                  <a:lin scaled="0"/>
                </a:gradFill>
                <a:latin typeface="Noot Bold"/>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632413" y="1886930"/>
            <a:ext cx="15961253" cy="8229600"/>
            <a:chOff x="0" y="0"/>
            <a:chExt cx="4203787" cy="2167467"/>
          </a:xfrm>
        </p:grpSpPr>
        <p:sp>
          <p:nvSpPr>
            <p:cNvPr id="4" name="Freeform 4"/>
            <p:cNvSpPr/>
            <p:nvPr/>
          </p:nvSpPr>
          <p:spPr>
            <a:xfrm>
              <a:off x="0" y="0"/>
              <a:ext cx="4203787" cy="2167467"/>
            </a:xfrm>
            <a:custGeom>
              <a:avLst/>
              <a:gdLst/>
              <a:ahLst/>
              <a:cxnLst/>
              <a:rect l="l" t="t" r="r" b="b"/>
              <a:pathLst>
                <a:path w="4203787" h="2167467">
                  <a:moveTo>
                    <a:pt x="24737" y="0"/>
                  </a:moveTo>
                  <a:lnTo>
                    <a:pt x="4179050" y="0"/>
                  </a:lnTo>
                  <a:cubicBezTo>
                    <a:pt x="4185610" y="0"/>
                    <a:pt x="4191902" y="2606"/>
                    <a:pt x="4196542" y="7245"/>
                  </a:cubicBezTo>
                  <a:cubicBezTo>
                    <a:pt x="4201181" y="11885"/>
                    <a:pt x="4203787" y="18177"/>
                    <a:pt x="4203787" y="24737"/>
                  </a:cubicBezTo>
                  <a:lnTo>
                    <a:pt x="4203787" y="2142729"/>
                  </a:lnTo>
                  <a:cubicBezTo>
                    <a:pt x="4203787" y="2156391"/>
                    <a:pt x="4192712" y="2167467"/>
                    <a:pt x="4179050" y="2167467"/>
                  </a:cubicBezTo>
                  <a:lnTo>
                    <a:pt x="24737" y="2167467"/>
                  </a:lnTo>
                  <a:cubicBezTo>
                    <a:pt x="18177" y="2167467"/>
                    <a:pt x="11885" y="2164860"/>
                    <a:pt x="7245" y="2160221"/>
                  </a:cubicBezTo>
                  <a:cubicBezTo>
                    <a:pt x="2606" y="2155582"/>
                    <a:pt x="0" y="2149290"/>
                    <a:pt x="0" y="2142729"/>
                  </a:cubicBezTo>
                  <a:lnTo>
                    <a:pt x="0" y="24737"/>
                  </a:lnTo>
                  <a:cubicBezTo>
                    <a:pt x="0" y="18177"/>
                    <a:pt x="2606" y="11885"/>
                    <a:pt x="7245" y="7245"/>
                  </a:cubicBezTo>
                  <a:cubicBezTo>
                    <a:pt x="11885" y="2606"/>
                    <a:pt x="18177" y="0"/>
                    <a:pt x="24737" y="0"/>
                  </a:cubicBezTo>
                  <a:close/>
                </a:path>
              </a:pathLst>
            </a:custGeom>
            <a:solidFill>
              <a:srgbClr val="FFF9F5"/>
            </a:solidFill>
            <a:ln w="47625" cap="rnd">
              <a:solidFill>
                <a:srgbClr val="9F4D4F"/>
              </a:solidFill>
              <a:prstDash val="lgDash"/>
              <a:round/>
            </a:ln>
          </p:spPr>
        </p:sp>
        <p:sp>
          <p:nvSpPr>
            <p:cNvPr id="5" name="TextBox 5"/>
            <p:cNvSpPr txBox="1"/>
            <p:nvPr/>
          </p:nvSpPr>
          <p:spPr>
            <a:xfrm>
              <a:off x="0" y="-38100"/>
              <a:ext cx="4203787" cy="2205567"/>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491865" y="160850"/>
            <a:ext cx="19271729" cy="2222591"/>
            <a:chOff x="0" y="0"/>
            <a:chExt cx="5075682" cy="585374"/>
          </a:xfrm>
        </p:grpSpPr>
        <p:sp>
          <p:nvSpPr>
            <p:cNvPr id="7" name="Freeform 7"/>
            <p:cNvSpPr/>
            <p:nvPr/>
          </p:nvSpPr>
          <p:spPr>
            <a:xfrm>
              <a:off x="0" y="0"/>
              <a:ext cx="5075682" cy="585374"/>
            </a:xfrm>
            <a:custGeom>
              <a:avLst/>
              <a:gdLst/>
              <a:ahLst/>
              <a:cxnLst/>
              <a:rect l="l" t="t" r="r" b="b"/>
              <a:pathLst>
                <a:path w="5075682" h="585374">
                  <a:moveTo>
                    <a:pt x="20488" y="0"/>
                  </a:moveTo>
                  <a:lnTo>
                    <a:pt x="5055194" y="0"/>
                  </a:lnTo>
                  <a:cubicBezTo>
                    <a:pt x="5066509" y="0"/>
                    <a:pt x="5075682" y="9173"/>
                    <a:pt x="5075682" y="20488"/>
                  </a:cubicBezTo>
                  <a:lnTo>
                    <a:pt x="5075682" y="564886"/>
                  </a:lnTo>
                  <a:cubicBezTo>
                    <a:pt x="5075682" y="570319"/>
                    <a:pt x="5073523" y="575531"/>
                    <a:pt x="5069681" y="579373"/>
                  </a:cubicBezTo>
                  <a:cubicBezTo>
                    <a:pt x="5065839" y="583215"/>
                    <a:pt x="5060628" y="585374"/>
                    <a:pt x="5055194" y="585374"/>
                  </a:cubicBezTo>
                  <a:lnTo>
                    <a:pt x="20488" y="585374"/>
                  </a:lnTo>
                  <a:cubicBezTo>
                    <a:pt x="15054" y="585374"/>
                    <a:pt x="9843" y="583215"/>
                    <a:pt x="6001" y="579373"/>
                  </a:cubicBezTo>
                  <a:cubicBezTo>
                    <a:pt x="2159" y="575531"/>
                    <a:pt x="0" y="570319"/>
                    <a:pt x="0" y="564886"/>
                  </a:cubicBezTo>
                  <a:lnTo>
                    <a:pt x="0" y="20488"/>
                  </a:lnTo>
                  <a:cubicBezTo>
                    <a:pt x="0" y="15054"/>
                    <a:pt x="2159" y="9843"/>
                    <a:pt x="6001" y="6001"/>
                  </a:cubicBezTo>
                  <a:cubicBezTo>
                    <a:pt x="9843" y="2159"/>
                    <a:pt x="15054" y="0"/>
                    <a:pt x="20488" y="0"/>
                  </a:cubicBezTo>
                  <a:close/>
                </a:path>
              </a:pathLst>
            </a:custGeom>
            <a:solidFill>
              <a:srgbClr val="FFF9F5"/>
            </a:solidFill>
            <a:ln w="47625" cap="rnd">
              <a:solidFill>
                <a:srgbClr val="9F4D4F"/>
              </a:solidFill>
              <a:prstDash val="lgDash"/>
              <a:round/>
            </a:ln>
          </p:spPr>
        </p:sp>
        <p:sp>
          <p:nvSpPr>
            <p:cNvPr id="8" name="TextBox 8"/>
            <p:cNvSpPr txBox="1"/>
            <p:nvPr/>
          </p:nvSpPr>
          <p:spPr>
            <a:xfrm>
              <a:off x="0" y="-38100"/>
              <a:ext cx="5075682" cy="623474"/>
            </a:xfrm>
            <a:prstGeom prst="rect">
              <a:avLst/>
            </a:prstGeom>
          </p:spPr>
          <p:txBody>
            <a:bodyPr lIns="50800" tIns="50800" rIns="50800" bIns="50800" rtlCol="0" anchor="ctr"/>
            <a:lstStyle/>
            <a:p>
              <a:pPr algn="ctr">
                <a:lnSpc>
                  <a:spcPts val="2660"/>
                </a:lnSpc>
              </a:pPr>
              <a:endParaRPr/>
            </a:p>
          </p:txBody>
        </p:sp>
      </p:grpSp>
      <p:sp>
        <p:nvSpPr>
          <p:cNvPr id="9" name="Freeform 9"/>
          <p:cNvSpPr/>
          <p:nvPr/>
        </p:nvSpPr>
        <p:spPr>
          <a:xfrm>
            <a:off x="16501132" y="160850"/>
            <a:ext cx="1981067" cy="1807724"/>
          </a:xfrm>
          <a:custGeom>
            <a:avLst/>
            <a:gdLst/>
            <a:ahLst/>
            <a:cxnLst/>
            <a:rect l="l" t="t" r="r" b="b"/>
            <a:pathLst>
              <a:path w="1981067" h="1807724">
                <a:moveTo>
                  <a:pt x="0" y="0"/>
                </a:moveTo>
                <a:lnTo>
                  <a:pt x="1981067" y="0"/>
                </a:lnTo>
                <a:lnTo>
                  <a:pt x="1981067" y="1807724"/>
                </a:lnTo>
                <a:lnTo>
                  <a:pt x="0" y="18077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flipH="1">
            <a:off x="-450655" y="368283"/>
            <a:ext cx="1981067" cy="1807724"/>
          </a:xfrm>
          <a:custGeom>
            <a:avLst/>
            <a:gdLst/>
            <a:ahLst/>
            <a:cxnLst/>
            <a:rect l="l" t="t" r="r" b="b"/>
            <a:pathLst>
              <a:path w="1981067" h="1807724">
                <a:moveTo>
                  <a:pt x="1981067" y="0"/>
                </a:moveTo>
                <a:lnTo>
                  <a:pt x="0" y="0"/>
                </a:lnTo>
                <a:lnTo>
                  <a:pt x="0" y="1807724"/>
                </a:lnTo>
                <a:lnTo>
                  <a:pt x="1981067" y="1807724"/>
                </a:lnTo>
                <a:lnTo>
                  <a:pt x="198106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AutoShape 11"/>
          <p:cNvSpPr/>
          <p:nvPr/>
        </p:nvSpPr>
        <p:spPr>
          <a:xfrm flipV="1">
            <a:off x="5701746" y="3243989"/>
            <a:ext cx="4209599" cy="2792756"/>
          </a:xfrm>
          <a:prstGeom prst="line">
            <a:avLst/>
          </a:prstGeom>
          <a:ln w="38100" cap="flat">
            <a:solidFill>
              <a:srgbClr val="000000"/>
            </a:solidFill>
            <a:prstDash val="solid"/>
            <a:headEnd type="none" w="sm" len="sm"/>
            <a:tailEnd type="triangle" w="lg" len="med"/>
          </a:ln>
        </p:spPr>
      </p:sp>
      <p:sp>
        <p:nvSpPr>
          <p:cNvPr id="12" name="AutoShape 12"/>
          <p:cNvSpPr/>
          <p:nvPr/>
        </p:nvSpPr>
        <p:spPr>
          <a:xfrm>
            <a:off x="5701746" y="6036746"/>
            <a:ext cx="4209599" cy="2997691"/>
          </a:xfrm>
          <a:prstGeom prst="line">
            <a:avLst/>
          </a:prstGeom>
          <a:ln w="38100" cap="flat">
            <a:solidFill>
              <a:srgbClr val="000000"/>
            </a:solidFill>
            <a:prstDash val="solid"/>
            <a:headEnd type="none" w="sm" len="sm"/>
            <a:tailEnd type="triangle" w="lg" len="med"/>
          </a:ln>
        </p:spPr>
      </p:sp>
      <p:sp>
        <p:nvSpPr>
          <p:cNvPr id="13" name="AutoShape 13"/>
          <p:cNvSpPr/>
          <p:nvPr/>
        </p:nvSpPr>
        <p:spPr>
          <a:xfrm>
            <a:off x="6163695" y="6272208"/>
            <a:ext cx="3630624" cy="906614"/>
          </a:xfrm>
          <a:prstGeom prst="line">
            <a:avLst/>
          </a:prstGeom>
          <a:ln w="38100" cap="flat">
            <a:solidFill>
              <a:srgbClr val="000000"/>
            </a:solidFill>
            <a:prstDash val="solid"/>
            <a:headEnd type="none" w="sm" len="sm"/>
            <a:tailEnd type="triangle" w="lg" len="med"/>
          </a:ln>
        </p:spPr>
      </p:sp>
      <p:pic>
        <p:nvPicPr>
          <p:cNvPr id="14" name="Picture 14"/>
          <p:cNvPicPr>
            <a:picLocks noChangeAspect="1"/>
          </p:cNvPicPr>
          <p:nvPr/>
        </p:nvPicPr>
        <p:blipFill>
          <a:blip r:embed="rId5"/>
          <a:srcRect/>
          <a:stretch>
            <a:fillRect/>
          </a:stretch>
        </p:blipFill>
        <p:spPr>
          <a:xfrm>
            <a:off x="1028700" y="3562553"/>
            <a:ext cx="5336768" cy="5123297"/>
          </a:xfrm>
          <a:prstGeom prst="rect">
            <a:avLst/>
          </a:prstGeom>
        </p:spPr>
      </p:pic>
      <p:sp>
        <p:nvSpPr>
          <p:cNvPr id="15" name="Freeform 15"/>
          <p:cNvSpPr/>
          <p:nvPr/>
        </p:nvSpPr>
        <p:spPr>
          <a:xfrm>
            <a:off x="9876677" y="4270852"/>
            <a:ext cx="6343609" cy="1887411"/>
          </a:xfrm>
          <a:custGeom>
            <a:avLst/>
            <a:gdLst/>
            <a:ahLst/>
            <a:cxnLst/>
            <a:rect l="l" t="t" r="r" b="b"/>
            <a:pathLst>
              <a:path w="6343609" h="1887411">
                <a:moveTo>
                  <a:pt x="0" y="0"/>
                </a:moveTo>
                <a:lnTo>
                  <a:pt x="6343610" y="0"/>
                </a:lnTo>
                <a:lnTo>
                  <a:pt x="6343610" y="1887411"/>
                </a:lnTo>
                <a:lnTo>
                  <a:pt x="0" y="188741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TextBox 16"/>
          <p:cNvSpPr txBox="1"/>
          <p:nvPr/>
        </p:nvSpPr>
        <p:spPr>
          <a:xfrm>
            <a:off x="10104568" y="4306067"/>
            <a:ext cx="5603516" cy="2233302"/>
          </a:xfrm>
          <a:prstGeom prst="rect">
            <a:avLst/>
          </a:prstGeom>
        </p:spPr>
        <p:txBody>
          <a:bodyPr lIns="0" tIns="0" rIns="0" bIns="0" rtlCol="0" anchor="t">
            <a:spAutoFit/>
          </a:bodyPr>
          <a:lstStyle/>
          <a:p>
            <a:pPr algn="ctr">
              <a:lnSpc>
                <a:spcPts val="4480"/>
              </a:lnSpc>
            </a:pPr>
            <a:r>
              <a:rPr lang="en-US" sz="3200">
                <a:solidFill>
                  <a:srgbClr val="14544E"/>
                </a:solidFill>
                <a:latin typeface="DejaVu Serif Bold" panose="02060803050605020204"/>
              </a:rPr>
              <a:t>(2) Nó có gì nổi bật về hình dạng, kích thước, màu sắc..?</a:t>
            </a:r>
          </a:p>
          <a:p>
            <a:pPr algn="ctr">
              <a:lnSpc>
                <a:spcPts val="4480"/>
              </a:lnSpc>
            </a:pPr>
            <a:endParaRPr lang="en-US" sz="3200">
              <a:solidFill>
                <a:srgbClr val="14544E"/>
              </a:solidFill>
              <a:latin typeface="DejaVu Serif Bold" panose="02060803050605020204"/>
            </a:endParaRPr>
          </a:p>
        </p:txBody>
      </p:sp>
      <p:sp>
        <p:nvSpPr>
          <p:cNvPr id="17" name="Freeform 17"/>
          <p:cNvSpPr/>
          <p:nvPr/>
        </p:nvSpPr>
        <p:spPr>
          <a:xfrm>
            <a:off x="10018832" y="6235117"/>
            <a:ext cx="6343609" cy="1887411"/>
          </a:xfrm>
          <a:custGeom>
            <a:avLst/>
            <a:gdLst/>
            <a:ahLst/>
            <a:cxnLst/>
            <a:rect l="l" t="t" r="r" b="b"/>
            <a:pathLst>
              <a:path w="6343609" h="1887411">
                <a:moveTo>
                  <a:pt x="0" y="0"/>
                </a:moveTo>
                <a:lnTo>
                  <a:pt x="6343610" y="0"/>
                </a:lnTo>
                <a:lnTo>
                  <a:pt x="6343610" y="1887411"/>
                </a:lnTo>
                <a:lnTo>
                  <a:pt x="0" y="188741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TextBox 18"/>
          <p:cNvSpPr txBox="1"/>
          <p:nvPr/>
        </p:nvSpPr>
        <p:spPr>
          <a:xfrm>
            <a:off x="10246724" y="6565059"/>
            <a:ext cx="5319206" cy="1817819"/>
          </a:xfrm>
          <a:prstGeom prst="rect">
            <a:avLst/>
          </a:prstGeom>
        </p:spPr>
        <p:txBody>
          <a:bodyPr lIns="0" tIns="0" rIns="0" bIns="0" rtlCol="0" anchor="t">
            <a:spAutoFit/>
          </a:bodyPr>
          <a:lstStyle/>
          <a:p>
            <a:pPr algn="ctr">
              <a:lnSpc>
                <a:spcPts val="4805"/>
              </a:lnSpc>
            </a:pPr>
            <a:r>
              <a:rPr lang="en-US" sz="3430">
                <a:solidFill>
                  <a:srgbClr val="14544E"/>
                </a:solidFill>
                <a:latin typeface="DejaVu Serif Bold" panose="02060803050605020204"/>
              </a:rPr>
              <a:t>(3) Nó được dùng để làm gì?</a:t>
            </a:r>
          </a:p>
          <a:p>
            <a:pPr algn="ctr">
              <a:lnSpc>
                <a:spcPts val="4805"/>
              </a:lnSpc>
            </a:pPr>
            <a:endParaRPr lang="en-US" sz="3430">
              <a:solidFill>
                <a:srgbClr val="14544E"/>
              </a:solidFill>
              <a:latin typeface="DejaVu Serif Bold" panose="02060803050605020204"/>
            </a:endParaRPr>
          </a:p>
        </p:txBody>
      </p:sp>
      <p:sp>
        <p:nvSpPr>
          <p:cNvPr id="19" name="Freeform 19"/>
          <p:cNvSpPr/>
          <p:nvPr/>
        </p:nvSpPr>
        <p:spPr>
          <a:xfrm>
            <a:off x="10018832" y="8198728"/>
            <a:ext cx="6343609" cy="1887411"/>
          </a:xfrm>
          <a:custGeom>
            <a:avLst/>
            <a:gdLst/>
            <a:ahLst/>
            <a:cxnLst/>
            <a:rect l="l" t="t" r="r" b="b"/>
            <a:pathLst>
              <a:path w="6343609" h="1887411">
                <a:moveTo>
                  <a:pt x="0" y="0"/>
                </a:moveTo>
                <a:lnTo>
                  <a:pt x="6343610" y="0"/>
                </a:lnTo>
                <a:lnTo>
                  <a:pt x="6343610" y="1887411"/>
                </a:lnTo>
                <a:lnTo>
                  <a:pt x="0" y="188741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AutoShape 20"/>
          <p:cNvSpPr/>
          <p:nvPr/>
        </p:nvSpPr>
        <p:spPr>
          <a:xfrm flipV="1">
            <a:off x="6365468" y="5238894"/>
            <a:ext cx="3545878" cy="885308"/>
          </a:xfrm>
          <a:prstGeom prst="line">
            <a:avLst/>
          </a:prstGeom>
          <a:ln w="38100" cap="flat">
            <a:solidFill>
              <a:srgbClr val="000000"/>
            </a:solidFill>
            <a:prstDash val="solid"/>
            <a:headEnd type="none" w="sm" len="sm"/>
            <a:tailEnd type="triangle" w="lg" len="med"/>
          </a:ln>
        </p:spPr>
      </p:sp>
      <p:sp>
        <p:nvSpPr>
          <p:cNvPr id="21" name="Freeform 21"/>
          <p:cNvSpPr/>
          <p:nvPr/>
        </p:nvSpPr>
        <p:spPr>
          <a:xfrm>
            <a:off x="10058708" y="2324385"/>
            <a:ext cx="6343609" cy="1887411"/>
          </a:xfrm>
          <a:custGeom>
            <a:avLst/>
            <a:gdLst/>
            <a:ahLst/>
            <a:cxnLst/>
            <a:rect l="l" t="t" r="r" b="b"/>
            <a:pathLst>
              <a:path w="6343609" h="1887411">
                <a:moveTo>
                  <a:pt x="0" y="0"/>
                </a:moveTo>
                <a:lnTo>
                  <a:pt x="6343610" y="0"/>
                </a:lnTo>
                <a:lnTo>
                  <a:pt x="6343610" y="1887412"/>
                </a:lnTo>
                <a:lnTo>
                  <a:pt x="0" y="188741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Freeform 22"/>
          <p:cNvSpPr/>
          <p:nvPr/>
        </p:nvSpPr>
        <p:spPr>
          <a:xfrm flipH="1">
            <a:off x="-260974" y="6917572"/>
            <a:ext cx="2579349" cy="3168568"/>
          </a:xfrm>
          <a:custGeom>
            <a:avLst/>
            <a:gdLst/>
            <a:ahLst/>
            <a:cxnLst/>
            <a:rect l="l" t="t" r="r" b="b"/>
            <a:pathLst>
              <a:path w="2579349" h="3168568">
                <a:moveTo>
                  <a:pt x="2579348" y="0"/>
                </a:moveTo>
                <a:lnTo>
                  <a:pt x="0" y="0"/>
                </a:lnTo>
                <a:lnTo>
                  <a:pt x="0" y="3168567"/>
                </a:lnTo>
                <a:lnTo>
                  <a:pt x="2579348" y="3168567"/>
                </a:lnTo>
                <a:lnTo>
                  <a:pt x="2579348" y="0"/>
                </a:lnTo>
                <a:close/>
              </a:path>
            </a:pathLst>
          </a:custGeom>
          <a:blipFill>
            <a:blip r:embed="rId8"/>
            <a:stretch>
              <a:fillRect l="-10807" r="-10807"/>
            </a:stretch>
          </a:blipFill>
        </p:spPr>
      </p:sp>
      <p:sp>
        <p:nvSpPr>
          <p:cNvPr id="23" name="TextBox 23"/>
          <p:cNvSpPr txBox="1"/>
          <p:nvPr/>
        </p:nvSpPr>
        <p:spPr>
          <a:xfrm>
            <a:off x="10246724" y="8344778"/>
            <a:ext cx="6115718" cy="2126370"/>
          </a:xfrm>
          <a:prstGeom prst="rect">
            <a:avLst/>
          </a:prstGeom>
        </p:spPr>
        <p:txBody>
          <a:bodyPr lIns="0" tIns="0" rIns="0" bIns="0" rtlCol="0" anchor="t">
            <a:spAutoFit/>
          </a:bodyPr>
          <a:lstStyle/>
          <a:p>
            <a:pPr algn="ctr">
              <a:lnSpc>
                <a:spcPts val="4390"/>
              </a:lnSpc>
            </a:pPr>
            <a:r>
              <a:rPr lang="en-US" sz="3135">
                <a:solidFill>
                  <a:srgbClr val="14544E"/>
                </a:solidFill>
                <a:latin typeface="DejaVu Serif Bold" panose="02060803050605020204"/>
              </a:rPr>
              <a:t>(4) Em có cảm nghĩ gì khi đồ dùng có trong nhà của mình? </a:t>
            </a:r>
          </a:p>
          <a:p>
            <a:pPr algn="ctr">
              <a:lnSpc>
                <a:spcPts val="3755"/>
              </a:lnSpc>
            </a:pPr>
            <a:endParaRPr lang="en-US" sz="3135">
              <a:solidFill>
                <a:srgbClr val="14544E"/>
              </a:solidFill>
              <a:latin typeface="DejaVu Serif Bold" panose="02060803050605020204"/>
            </a:endParaRPr>
          </a:p>
        </p:txBody>
      </p:sp>
      <p:sp>
        <p:nvSpPr>
          <p:cNvPr id="24" name="TextBox 24"/>
          <p:cNvSpPr txBox="1"/>
          <p:nvPr/>
        </p:nvSpPr>
        <p:spPr>
          <a:xfrm>
            <a:off x="1527451" y="4125653"/>
            <a:ext cx="4174296" cy="3707886"/>
          </a:xfrm>
          <a:prstGeom prst="rect">
            <a:avLst/>
          </a:prstGeom>
        </p:spPr>
        <p:txBody>
          <a:bodyPr lIns="0" tIns="0" rIns="0" bIns="0" rtlCol="0" anchor="t">
            <a:spAutoFit/>
          </a:bodyPr>
          <a:lstStyle/>
          <a:p>
            <a:pPr algn="ctr">
              <a:lnSpc>
                <a:spcPts val="7410"/>
              </a:lnSpc>
            </a:pPr>
            <a:r>
              <a:rPr lang="en-US" sz="5295">
                <a:solidFill>
                  <a:srgbClr val="5B6496"/>
                </a:solidFill>
                <a:latin typeface="DejaVu Serif Bold" panose="02060803050605020204"/>
              </a:rPr>
              <a:t>Tả đồ dùng trong gia đình</a:t>
            </a:r>
          </a:p>
        </p:txBody>
      </p:sp>
      <p:sp>
        <p:nvSpPr>
          <p:cNvPr id="25" name="TextBox 25"/>
          <p:cNvSpPr txBox="1"/>
          <p:nvPr/>
        </p:nvSpPr>
        <p:spPr>
          <a:xfrm>
            <a:off x="10104568" y="2337826"/>
            <a:ext cx="5603516" cy="1736126"/>
          </a:xfrm>
          <a:prstGeom prst="rect">
            <a:avLst/>
          </a:prstGeom>
        </p:spPr>
        <p:txBody>
          <a:bodyPr lIns="0" tIns="0" rIns="0" bIns="0" rtlCol="0" anchor="t">
            <a:spAutoFit/>
          </a:bodyPr>
          <a:lstStyle/>
          <a:p>
            <a:pPr algn="ctr">
              <a:lnSpc>
                <a:spcPts val="4585"/>
              </a:lnSpc>
            </a:pPr>
            <a:endParaRPr/>
          </a:p>
          <a:p>
            <a:pPr algn="ctr">
              <a:lnSpc>
                <a:spcPts val="4585"/>
              </a:lnSpc>
            </a:pPr>
            <a:r>
              <a:rPr lang="en-US" sz="3275">
                <a:solidFill>
                  <a:srgbClr val="14544E"/>
                </a:solidFill>
                <a:latin typeface="DejaVu Serif Bold" panose="02060803050605020204"/>
              </a:rPr>
              <a:t>(1) Tên đồ dùng là gì?</a:t>
            </a:r>
          </a:p>
          <a:p>
            <a:pPr algn="ctr">
              <a:lnSpc>
                <a:spcPts val="4585"/>
              </a:lnSpc>
            </a:pPr>
            <a:endParaRPr lang="en-US" sz="3275">
              <a:solidFill>
                <a:srgbClr val="14544E"/>
              </a:solidFill>
              <a:latin typeface="DejaVu Serif Bold" panose="02060803050605020204"/>
            </a:endParaRPr>
          </a:p>
        </p:txBody>
      </p:sp>
      <p:sp>
        <p:nvSpPr>
          <p:cNvPr id="26" name="TextBox 26"/>
          <p:cNvSpPr txBox="1"/>
          <p:nvPr/>
        </p:nvSpPr>
        <p:spPr>
          <a:xfrm>
            <a:off x="1530412" y="478229"/>
            <a:ext cx="14939516" cy="869749"/>
          </a:xfrm>
          <a:prstGeom prst="rect">
            <a:avLst/>
          </a:prstGeom>
        </p:spPr>
        <p:txBody>
          <a:bodyPr lIns="0" tIns="0" rIns="0" bIns="0" rtlCol="0" anchor="t">
            <a:spAutoFit/>
          </a:bodyPr>
          <a:lstStyle/>
          <a:p>
            <a:pPr algn="ctr">
              <a:lnSpc>
                <a:spcPts val="7185"/>
              </a:lnSpc>
            </a:pPr>
            <a:r>
              <a:rPr lang="en-US" sz="5130">
                <a:solidFill>
                  <a:srgbClr val="9F4D4F"/>
                </a:solidFill>
                <a:latin typeface="Noto Sans Bold" panose="020B0802040504020204"/>
              </a:rPr>
              <a:t>2 .Viết 4 – 5 câu tả đồ dùng trong gia đình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26"/>
                                        </p:tgtEl>
                                        <p:attrNameLst>
                                          <p:attrName>style.visibility</p:attrName>
                                        </p:attrNameLst>
                                      </p:cBhvr>
                                      <p:to>
                                        <p:strVal val="visible"/>
                                      </p:to>
                                    </p:set>
                                    <p:animEffect transition="in" filter="circle(in)">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500"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000"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000"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000" fill="hold">
                                          <p:stCondLst>
                                            <p:cond delay="0"/>
                                          </p:stCondLst>
                                        </p:cTn>
                                        <p:tgtEl>
                                          <p:spTgt spid="25"/>
                                        </p:tgtEl>
                                        <p:attrNameLst>
                                          <p:attrName>style.visibility</p:attrName>
                                        </p:attrNameLst>
                                      </p:cBhvr>
                                      <p:to>
                                        <p:strVal val="visible"/>
                                      </p:to>
                                    </p:set>
                                    <p:animEffect transition="in" filter="circle(in)">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000" fill="hold">
                                          <p:stCondLst>
                                            <p:cond delay="0"/>
                                          </p:stCondLst>
                                        </p:cTn>
                                        <p:tgtEl>
                                          <p:spTgt spid="15"/>
                                        </p:tgtEl>
                                        <p:attrNameLst>
                                          <p:attrName>style.visibility</p:attrName>
                                        </p:attrNameLst>
                                      </p:cBhvr>
                                      <p:to>
                                        <p:strVal val="visible"/>
                                      </p:to>
                                    </p:set>
                                    <p:animEffect transition="in" filter="circle(in)">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000" fill="hold">
                                          <p:stCondLst>
                                            <p:cond delay="0"/>
                                          </p:stCondLst>
                                        </p:cTn>
                                        <p:tgtEl>
                                          <p:spTgt spid="16"/>
                                        </p:tgtEl>
                                        <p:attrNameLst>
                                          <p:attrName>style.visibility</p:attrName>
                                        </p:attrNameLst>
                                      </p:cBhvr>
                                      <p:to>
                                        <p:strVal val="visible"/>
                                      </p:to>
                                    </p:set>
                                    <p:animEffect transition="in" filter="circle(in)">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000" fill="hold">
                                          <p:stCondLst>
                                            <p:cond delay="0"/>
                                          </p:stCondLst>
                                        </p:cTn>
                                        <p:tgtEl>
                                          <p:spTgt spid="17"/>
                                        </p:tgtEl>
                                        <p:attrNameLst>
                                          <p:attrName>style.visibility</p:attrName>
                                        </p:attrNameLst>
                                      </p:cBhvr>
                                      <p:to>
                                        <p:strVal val="visible"/>
                                      </p:to>
                                    </p:set>
                                    <p:animEffect transition="in" filter="circle(in)">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000" fill="hold">
                                          <p:stCondLst>
                                            <p:cond delay="0"/>
                                          </p:stCondLst>
                                        </p:cTn>
                                        <p:tgtEl>
                                          <p:spTgt spid="18"/>
                                        </p:tgtEl>
                                        <p:attrNameLst>
                                          <p:attrName>style.visibility</p:attrName>
                                        </p:attrNameLst>
                                      </p:cBhvr>
                                      <p:to>
                                        <p:strVal val="visible"/>
                                      </p:to>
                                    </p:set>
                                    <p:animEffect transition="in" filter="circle(in)">
                                      <p:cBhvr>
                                        <p:cTn id="65" dur="1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linds(horizontal)">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000" fill="hold">
                                          <p:stCondLst>
                                            <p:cond delay="0"/>
                                          </p:stCondLst>
                                        </p:cTn>
                                        <p:tgtEl>
                                          <p:spTgt spid="19"/>
                                        </p:tgtEl>
                                        <p:attrNameLst>
                                          <p:attrName>style.visibility</p:attrName>
                                        </p:attrNameLst>
                                      </p:cBhvr>
                                      <p:to>
                                        <p:strVal val="visible"/>
                                      </p:to>
                                    </p:set>
                                    <p:animEffect transition="in" filter="circle(in)">
                                      <p:cBhvr>
                                        <p:cTn id="75" dur="1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000" fill="hold">
                                          <p:stCondLst>
                                            <p:cond delay="0"/>
                                          </p:stCondLst>
                                        </p:cTn>
                                        <p:tgtEl>
                                          <p:spTgt spid="23"/>
                                        </p:tgtEl>
                                        <p:attrNameLst>
                                          <p:attrName>style.visibility</p:attrName>
                                        </p:attrNameLst>
                                      </p:cBhvr>
                                      <p:to>
                                        <p:strVal val="visible"/>
                                      </p:to>
                                    </p:set>
                                    <p:animEffect transition="in" filter="circle(in)">
                                      <p:cBhvr>
                                        <p:cTn id="8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356639" y="427991"/>
            <a:ext cx="15961253" cy="9468563"/>
            <a:chOff x="0" y="0"/>
            <a:chExt cx="4203787" cy="2493778"/>
          </a:xfrm>
        </p:grpSpPr>
        <p:sp>
          <p:nvSpPr>
            <p:cNvPr id="4" name="Freeform 4"/>
            <p:cNvSpPr/>
            <p:nvPr/>
          </p:nvSpPr>
          <p:spPr>
            <a:xfrm>
              <a:off x="0" y="0"/>
              <a:ext cx="4203787" cy="2493778"/>
            </a:xfrm>
            <a:custGeom>
              <a:avLst/>
              <a:gdLst/>
              <a:ahLst/>
              <a:cxnLst/>
              <a:rect l="l" t="t" r="r" b="b"/>
              <a:pathLst>
                <a:path w="4203787" h="2493778">
                  <a:moveTo>
                    <a:pt x="24737" y="0"/>
                  </a:moveTo>
                  <a:lnTo>
                    <a:pt x="4179050" y="0"/>
                  </a:lnTo>
                  <a:cubicBezTo>
                    <a:pt x="4185610" y="0"/>
                    <a:pt x="4191902" y="2606"/>
                    <a:pt x="4196542" y="7245"/>
                  </a:cubicBezTo>
                  <a:cubicBezTo>
                    <a:pt x="4201181" y="11885"/>
                    <a:pt x="4203787" y="18177"/>
                    <a:pt x="4203787" y="24737"/>
                  </a:cubicBezTo>
                  <a:lnTo>
                    <a:pt x="4203787" y="2469041"/>
                  </a:lnTo>
                  <a:cubicBezTo>
                    <a:pt x="4203787" y="2482703"/>
                    <a:pt x="4192712" y="2493778"/>
                    <a:pt x="4179050" y="2493778"/>
                  </a:cubicBezTo>
                  <a:lnTo>
                    <a:pt x="24737" y="2493778"/>
                  </a:lnTo>
                  <a:cubicBezTo>
                    <a:pt x="18177" y="2493778"/>
                    <a:pt x="11885" y="2491172"/>
                    <a:pt x="7245" y="2486533"/>
                  </a:cubicBezTo>
                  <a:cubicBezTo>
                    <a:pt x="2606" y="2481893"/>
                    <a:pt x="0" y="2475601"/>
                    <a:pt x="0" y="2469041"/>
                  </a:cubicBezTo>
                  <a:lnTo>
                    <a:pt x="0" y="24737"/>
                  </a:lnTo>
                  <a:cubicBezTo>
                    <a:pt x="0" y="18177"/>
                    <a:pt x="2606" y="11885"/>
                    <a:pt x="7245" y="7245"/>
                  </a:cubicBezTo>
                  <a:cubicBezTo>
                    <a:pt x="11885" y="2606"/>
                    <a:pt x="18177" y="0"/>
                    <a:pt x="24737" y="0"/>
                  </a:cubicBezTo>
                  <a:close/>
                </a:path>
              </a:pathLst>
            </a:custGeom>
            <a:solidFill>
              <a:srgbClr val="FFF9F5"/>
            </a:solidFill>
            <a:ln w="47625" cap="rnd">
              <a:solidFill>
                <a:srgbClr val="9F4D4F"/>
              </a:solidFill>
              <a:prstDash val="lgDash"/>
              <a:round/>
            </a:ln>
          </p:spPr>
        </p:sp>
        <p:sp>
          <p:nvSpPr>
            <p:cNvPr id="5" name="TextBox 5"/>
            <p:cNvSpPr txBox="1"/>
            <p:nvPr/>
          </p:nvSpPr>
          <p:spPr>
            <a:xfrm>
              <a:off x="0" y="-38100"/>
              <a:ext cx="4203787" cy="2531878"/>
            </a:xfrm>
            <a:prstGeom prst="rect">
              <a:avLst/>
            </a:prstGeom>
          </p:spPr>
          <p:txBody>
            <a:bodyPr lIns="50800" tIns="50800" rIns="50800" bIns="50800" rtlCol="0" anchor="ctr"/>
            <a:lstStyle/>
            <a:p>
              <a:pPr algn="ctr">
                <a:lnSpc>
                  <a:spcPts val="2660"/>
                </a:lnSpc>
              </a:pPr>
              <a:endParaRPr/>
            </a:p>
          </p:txBody>
        </p:sp>
      </p:grpSp>
      <p:sp>
        <p:nvSpPr>
          <p:cNvPr id="6" name="Freeform 6"/>
          <p:cNvSpPr/>
          <p:nvPr/>
        </p:nvSpPr>
        <p:spPr>
          <a:xfrm rot="698287">
            <a:off x="16051946" y="2414934"/>
            <a:ext cx="1697961" cy="950777"/>
          </a:xfrm>
          <a:custGeom>
            <a:avLst/>
            <a:gdLst/>
            <a:ahLst/>
            <a:cxnLst/>
            <a:rect l="l" t="t" r="r" b="b"/>
            <a:pathLst>
              <a:path w="1697961" h="950777">
                <a:moveTo>
                  <a:pt x="0" y="0"/>
                </a:moveTo>
                <a:lnTo>
                  <a:pt x="1697961" y="0"/>
                </a:lnTo>
                <a:lnTo>
                  <a:pt x="1697961" y="950776"/>
                </a:lnTo>
                <a:lnTo>
                  <a:pt x="0" y="950776"/>
                </a:lnTo>
                <a:lnTo>
                  <a:pt x="0" y="0"/>
                </a:lnTo>
                <a:close/>
              </a:path>
            </a:pathLst>
          </a:custGeom>
          <a:blipFill>
            <a:blip r:embed="rId3"/>
            <a:stretch>
              <a:fillRect/>
            </a:stretch>
          </a:blipFill>
        </p:spPr>
      </p:sp>
      <p:sp>
        <p:nvSpPr>
          <p:cNvPr id="7" name="Freeform 7"/>
          <p:cNvSpPr/>
          <p:nvPr/>
        </p:nvSpPr>
        <p:spPr>
          <a:xfrm>
            <a:off x="1535882" y="3678824"/>
            <a:ext cx="4451109" cy="3577073"/>
          </a:xfrm>
          <a:custGeom>
            <a:avLst/>
            <a:gdLst/>
            <a:ahLst/>
            <a:cxnLst/>
            <a:rect l="l" t="t" r="r" b="b"/>
            <a:pathLst>
              <a:path w="4451109" h="3577073">
                <a:moveTo>
                  <a:pt x="0" y="0"/>
                </a:moveTo>
                <a:lnTo>
                  <a:pt x="4451109" y="0"/>
                </a:lnTo>
                <a:lnTo>
                  <a:pt x="4451109" y="3577073"/>
                </a:lnTo>
                <a:lnTo>
                  <a:pt x="0" y="35770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AutoShape 8"/>
          <p:cNvSpPr/>
          <p:nvPr/>
        </p:nvSpPr>
        <p:spPr>
          <a:xfrm flipV="1">
            <a:off x="5986991" y="1440693"/>
            <a:ext cx="3256369" cy="4026667"/>
          </a:xfrm>
          <a:prstGeom prst="line">
            <a:avLst/>
          </a:prstGeom>
          <a:ln w="38100" cap="flat">
            <a:solidFill>
              <a:srgbClr val="000000"/>
            </a:solidFill>
            <a:prstDash val="solid"/>
            <a:headEnd type="none" w="sm" len="sm"/>
            <a:tailEnd type="triangle" w="lg" len="med"/>
          </a:ln>
        </p:spPr>
      </p:sp>
      <p:sp>
        <p:nvSpPr>
          <p:cNvPr id="9" name="Freeform 9"/>
          <p:cNvSpPr/>
          <p:nvPr/>
        </p:nvSpPr>
        <p:spPr>
          <a:xfrm>
            <a:off x="9243360" y="446470"/>
            <a:ext cx="6683188" cy="1988446"/>
          </a:xfrm>
          <a:custGeom>
            <a:avLst/>
            <a:gdLst/>
            <a:ahLst/>
            <a:cxnLst/>
            <a:rect l="l" t="t" r="r" b="b"/>
            <a:pathLst>
              <a:path w="6683188" h="1988446">
                <a:moveTo>
                  <a:pt x="0" y="0"/>
                </a:moveTo>
                <a:lnTo>
                  <a:pt x="6683188" y="0"/>
                </a:lnTo>
                <a:lnTo>
                  <a:pt x="6683188" y="1988446"/>
                </a:lnTo>
                <a:lnTo>
                  <a:pt x="0" y="19884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9243360" y="2576458"/>
            <a:ext cx="6730140" cy="2002415"/>
          </a:xfrm>
          <a:custGeom>
            <a:avLst/>
            <a:gdLst/>
            <a:ahLst/>
            <a:cxnLst/>
            <a:rect l="l" t="t" r="r" b="b"/>
            <a:pathLst>
              <a:path w="6730140" h="2002415">
                <a:moveTo>
                  <a:pt x="0" y="0"/>
                </a:moveTo>
                <a:lnTo>
                  <a:pt x="6730140" y="0"/>
                </a:lnTo>
                <a:lnTo>
                  <a:pt x="6730140" y="2002416"/>
                </a:lnTo>
                <a:lnTo>
                  <a:pt x="0" y="20024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9337265" y="4929996"/>
            <a:ext cx="6683188" cy="1988446"/>
          </a:xfrm>
          <a:custGeom>
            <a:avLst/>
            <a:gdLst/>
            <a:ahLst/>
            <a:cxnLst/>
            <a:rect l="l" t="t" r="r" b="b"/>
            <a:pathLst>
              <a:path w="6683188" h="1988446">
                <a:moveTo>
                  <a:pt x="0" y="0"/>
                </a:moveTo>
                <a:lnTo>
                  <a:pt x="6683188" y="0"/>
                </a:lnTo>
                <a:lnTo>
                  <a:pt x="6683188" y="1988446"/>
                </a:lnTo>
                <a:lnTo>
                  <a:pt x="0" y="19884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9541348" y="7575667"/>
            <a:ext cx="6683188" cy="1988446"/>
          </a:xfrm>
          <a:custGeom>
            <a:avLst/>
            <a:gdLst/>
            <a:ahLst/>
            <a:cxnLst/>
            <a:rect l="l" t="t" r="r" b="b"/>
            <a:pathLst>
              <a:path w="6683188" h="1988446">
                <a:moveTo>
                  <a:pt x="0" y="0"/>
                </a:moveTo>
                <a:lnTo>
                  <a:pt x="6683188" y="0"/>
                </a:lnTo>
                <a:lnTo>
                  <a:pt x="6683188" y="1988446"/>
                </a:lnTo>
                <a:lnTo>
                  <a:pt x="0" y="19884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AutoShape 13"/>
          <p:cNvSpPr/>
          <p:nvPr/>
        </p:nvSpPr>
        <p:spPr>
          <a:xfrm flipV="1">
            <a:off x="5986991" y="3577666"/>
            <a:ext cx="3256369" cy="1889694"/>
          </a:xfrm>
          <a:prstGeom prst="line">
            <a:avLst/>
          </a:prstGeom>
          <a:ln w="38100" cap="flat">
            <a:solidFill>
              <a:srgbClr val="000000"/>
            </a:solidFill>
            <a:prstDash val="solid"/>
            <a:headEnd type="none" w="sm" len="sm"/>
            <a:tailEnd type="triangle" w="lg" len="med"/>
          </a:ln>
        </p:spPr>
      </p:sp>
      <p:sp>
        <p:nvSpPr>
          <p:cNvPr id="14" name="AutoShape 14"/>
          <p:cNvSpPr/>
          <p:nvPr/>
        </p:nvSpPr>
        <p:spPr>
          <a:xfrm>
            <a:off x="5986991" y="5467360"/>
            <a:ext cx="3350274" cy="456859"/>
          </a:xfrm>
          <a:prstGeom prst="line">
            <a:avLst/>
          </a:prstGeom>
          <a:ln w="38100" cap="flat">
            <a:solidFill>
              <a:srgbClr val="000000"/>
            </a:solidFill>
            <a:prstDash val="solid"/>
            <a:headEnd type="none" w="sm" len="sm"/>
            <a:tailEnd type="triangle" w="lg" len="med"/>
          </a:ln>
        </p:spPr>
      </p:sp>
      <p:sp>
        <p:nvSpPr>
          <p:cNvPr id="15" name="TextBox 15"/>
          <p:cNvSpPr txBox="1"/>
          <p:nvPr/>
        </p:nvSpPr>
        <p:spPr>
          <a:xfrm>
            <a:off x="9745431" y="7573594"/>
            <a:ext cx="6479105" cy="2322960"/>
          </a:xfrm>
          <a:prstGeom prst="rect">
            <a:avLst/>
          </a:prstGeom>
        </p:spPr>
        <p:txBody>
          <a:bodyPr lIns="0" tIns="0" rIns="0" bIns="0" rtlCol="0" anchor="t">
            <a:spAutoFit/>
          </a:bodyPr>
          <a:lstStyle/>
          <a:p>
            <a:pPr algn="ctr">
              <a:lnSpc>
                <a:spcPts val="3735"/>
              </a:lnSpc>
            </a:pPr>
            <a:r>
              <a:rPr lang="en-US" sz="2670">
                <a:solidFill>
                  <a:srgbClr val="000000"/>
                </a:solidFill>
                <a:latin typeface="DejaVu Serif Bold" panose="02060803050605020204"/>
              </a:rPr>
              <a:t>Em thích chiếc tivi đó/ Em thấy nó thật có ích/ Em sẽ thường xuyên vệ sinh giữ gìn nó thật cẩn thận...</a:t>
            </a:r>
          </a:p>
          <a:p>
            <a:pPr algn="ctr">
              <a:lnSpc>
                <a:spcPts val="3735"/>
              </a:lnSpc>
            </a:pPr>
            <a:endParaRPr lang="en-US" sz="2670">
              <a:solidFill>
                <a:srgbClr val="000000"/>
              </a:solidFill>
              <a:latin typeface="DejaVu Serif Bold" panose="02060803050605020204"/>
            </a:endParaRPr>
          </a:p>
        </p:txBody>
      </p:sp>
      <p:sp>
        <p:nvSpPr>
          <p:cNvPr id="16" name="AutoShape 16"/>
          <p:cNvSpPr/>
          <p:nvPr/>
        </p:nvSpPr>
        <p:spPr>
          <a:xfrm>
            <a:off x="5986991" y="5467360"/>
            <a:ext cx="3554357" cy="3102530"/>
          </a:xfrm>
          <a:prstGeom prst="line">
            <a:avLst/>
          </a:prstGeom>
          <a:ln w="38100" cap="flat">
            <a:solidFill>
              <a:srgbClr val="000000"/>
            </a:solidFill>
            <a:prstDash val="solid"/>
            <a:headEnd type="none" w="sm" len="sm"/>
            <a:tailEnd type="triangle" w="lg" len="med"/>
          </a:ln>
        </p:spPr>
      </p:sp>
      <p:sp>
        <p:nvSpPr>
          <p:cNvPr id="17" name="Freeform 17"/>
          <p:cNvSpPr/>
          <p:nvPr/>
        </p:nvSpPr>
        <p:spPr>
          <a:xfrm>
            <a:off x="1535882" y="920056"/>
            <a:ext cx="2125048" cy="520637"/>
          </a:xfrm>
          <a:custGeom>
            <a:avLst/>
            <a:gdLst/>
            <a:ahLst/>
            <a:cxnLst/>
            <a:rect l="l" t="t" r="r" b="b"/>
            <a:pathLst>
              <a:path w="2125048" h="520637">
                <a:moveTo>
                  <a:pt x="0" y="0"/>
                </a:moveTo>
                <a:lnTo>
                  <a:pt x="2125048" y="0"/>
                </a:lnTo>
                <a:lnTo>
                  <a:pt x="2125048" y="520637"/>
                </a:lnTo>
                <a:lnTo>
                  <a:pt x="0" y="52063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Freeform 18"/>
          <p:cNvSpPr/>
          <p:nvPr/>
        </p:nvSpPr>
        <p:spPr>
          <a:xfrm flipH="1">
            <a:off x="-539741" y="6918442"/>
            <a:ext cx="3136882" cy="3559014"/>
          </a:xfrm>
          <a:custGeom>
            <a:avLst/>
            <a:gdLst/>
            <a:ahLst/>
            <a:cxnLst/>
            <a:rect l="l" t="t" r="r" b="b"/>
            <a:pathLst>
              <a:path w="3136882" h="3559014">
                <a:moveTo>
                  <a:pt x="3136882" y="0"/>
                </a:moveTo>
                <a:lnTo>
                  <a:pt x="0" y="0"/>
                </a:lnTo>
                <a:lnTo>
                  <a:pt x="0" y="3559014"/>
                </a:lnTo>
                <a:lnTo>
                  <a:pt x="3136882" y="3559014"/>
                </a:lnTo>
                <a:lnTo>
                  <a:pt x="3136882" y="0"/>
                </a:lnTo>
                <a:close/>
              </a:path>
            </a:pathLst>
          </a:custGeom>
          <a:blipFill>
            <a:blip r:embed="rId10"/>
            <a:stretch>
              <a:fillRect l="-6161" r="-6161"/>
            </a:stretch>
          </a:blipFill>
        </p:spPr>
      </p:sp>
      <p:sp>
        <p:nvSpPr>
          <p:cNvPr id="19" name="Freeform 19"/>
          <p:cNvSpPr/>
          <p:nvPr/>
        </p:nvSpPr>
        <p:spPr>
          <a:xfrm>
            <a:off x="2982071" y="6918442"/>
            <a:ext cx="1558732" cy="1561571"/>
          </a:xfrm>
          <a:custGeom>
            <a:avLst/>
            <a:gdLst/>
            <a:ahLst/>
            <a:cxnLst/>
            <a:rect l="l" t="t" r="r" b="b"/>
            <a:pathLst>
              <a:path w="1558732" h="1561571">
                <a:moveTo>
                  <a:pt x="0" y="0"/>
                </a:moveTo>
                <a:lnTo>
                  <a:pt x="1558731" y="0"/>
                </a:lnTo>
                <a:lnTo>
                  <a:pt x="1558731" y="1561571"/>
                </a:lnTo>
                <a:lnTo>
                  <a:pt x="0" y="156157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0" name="TextBox 20"/>
          <p:cNvSpPr txBox="1"/>
          <p:nvPr/>
        </p:nvSpPr>
        <p:spPr>
          <a:xfrm>
            <a:off x="9144000" y="942975"/>
            <a:ext cx="6343609" cy="648969"/>
          </a:xfrm>
          <a:prstGeom prst="rect">
            <a:avLst/>
          </a:prstGeom>
        </p:spPr>
        <p:txBody>
          <a:bodyPr lIns="0" tIns="0" rIns="0" bIns="0" rtlCol="0" anchor="t">
            <a:spAutoFit/>
          </a:bodyPr>
          <a:lstStyle/>
          <a:p>
            <a:pPr algn="ctr">
              <a:lnSpc>
                <a:spcPts val="5180"/>
              </a:lnSpc>
            </a:pPr>
            <a:r>
              <a:rPr lang="en-US" sz="3700">
                <a:solidFill>
                  <a:srgbClr val="000000"/>
                </a:solidFill>
                <a:latin typeface="DejaVu Serif Bold" panose="02060803050605020204"/>
              </a:rPr>
              <a:t>Tivi</a:t>
            </a:r>
          </a:p>
        </p:txBody>
      </p:sp>
      <p:sp>
        <p:nvSpPr>
          <p:cNvPr id="21" name="TextBox 21"/>
          <p:cNvSpPr txBox="1"/>
          <p:nvPr/>
        </p:nvSpPr>
        <p:spPr>
          <a:xfrm>
            <a:off x="9541348" y="2630854"/>
            <a:ext cx="6148977" cy="2138765"/>
          </a:xfrm>
          <a:prstGeom prst="rect">
            <a:avLst/>
          </a:prstGeom>
        </p:spPr>
        <p:txBody>
          <a:bodyPr lIns="0" tIns="0" rIns="0" bIns="0" rtlCol="0" anchor="t">
            <a:spAutoFit/>
          </a:bodyPr>
          <a:lstStyle/>
          <a:p>
            <a:pPr algn="ctr">
              <a:lnSpc>
                <a:spcPts val="3390"/>
              </a:lnSpc>
            </a:pPr>
            <a:r>
              <a:rPr lang="en-US" sz="2420">
                <a:solidFill>
                  <a:srgbClr val="000000"/>
                </a:solidFill>
                <a:latin typeface="DejaVu Serif Bold" panose="02060803050605020204"/>
              </a:rPr>
              <a:t>Dạng hình chữ nhật kích thước 50 inch, có màu đen bóng, bên dưới có 2 đế đỡ , đi kèm với tivi là chiếc điều khiển nhỏ hình chữ nhật. </a:t>
            </a:r>
          </a:p>
          <a:p>
            <a:pPr algn="ctr">
              <a:lnSpc>
                <a:spcPts val="3390"/>
              </a:lnSpc>
            </a:pPr>
            <a:endParaRPr lang="en-US" sz="2420">
              <a:solidFill>
                <a:srgbClr val="000000"/>
              </a:solidFill>
              <a:latin typeface="DejaVu Serif Bold" panose="02060803050605020204"/>
            </a:endParaRPr>
          </a:p>
        </p:txBody>
      </p:sp>
      <p:sp>
        <p:nvSpPr>
          <p:cNvPr id="22" name="TextBox 22"/>
          <p:cNvSpPr txBox="1"/>
          <p:nvPr/>
        </p:nvSpPr>
        <p:spPr>
          <a:xfrm>
            <a:off x="9503838" y="5400685"/>
            <a:ext cx="6422710" cy="1027415"/>
          </a:xfrm>
          <a:prstGeom prst="rect">
            <a:avLst/>
          </a:prstGeom>
        </p:spPr>
        <p:txBody>
          <a:bodyPr lIns="0" tIns="0" rIns="0" bIns="0" rtlCol="0" anchor="t">
            <a:spAutoFit/>
          </a:bodyPr>
          <a:lstStyle/>
          <a:p>
            <a:pPr algn="ctr">
              <a:lnSpc>
                <a:spcPts val="4045"/>
              </a:lnSpc>
            </a:pPr>
            <a:r>
              <a:rPr lang="en-US" sz="2890">
                <a:solidFill>
                  <a:srgbClr val="000000"/>
                </a:solidFill>
                <a:latin typeface="DejaVu Serif Bold" panose="02060803050605020204"/>
              </a:rPr>
              <a:t>Xem phim hoặc những chương trình hay và bổ 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000" fill="hold">
                                          <p:stCondLst>
                                            <p:cond delay="0"/>
                                          </p:stCondLst>
                                        </p:cTn>
                                        <p:tgtEl>
                                          <p:spTgt spid="20"/>
                                        </p:tgtEl>
                                        <p:attrNameLst>
                                          <p:attrName>style.visibility</p:attrName>
                                        </p:attrNameLst>
                                      </p:cBhvr>
                                      <p:to>
                                        <p:strVal val="visible"/>
                                      </p:to>
                                    </p:set>
                                    <p:animEffect transition="in" filter="circle(in)">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000" fill="hold">
                                          <p:stCondLst>
                                            <p:cond delay="0"/>
                                          </p:stCondLst>
                                        </p:cTn>
                                        <p:tgtEl>
                                          <p:spTgt spid="10"/>
                                        </p:tgtEl>
                                        <p:attrNameLst>
                                          <p:attrName>style.visibility</p:attrName>
                                        </p:attrNameLst>
                                      </p:cBhvr>
                                      <p:to>
                                        <p:strVal val="visible"/>
                                      </p:to>
                                    </p:set>
                                    <p:animEffect transition="in" filter="circle(in)">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000" fill="hold">
                                          <p:stCondLst>
                                            <p:cond delay="0"/>
                                          </p:stCondLst>
                                        </p:cTn>
                                        <p:tgtEl>
                                          <p:spTgt spid="21"/>
                                        </p:tgtEl>
                                        <p:attrNameLst>
                                          <p:attrName>style.visibility</p:attrName>
                                        </p:attrNameLst>
                                      </p:cBhvr>
                                      <p:to>
                                        <p:strVal val="visible"/>
                                      </p:to>
                                    </p:set>
                                    <p:animEffect transition="in" filter="circle(in)">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000"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000" fill="hold">
                                          <p:stCondLst>
                                            <p:cond delay="0"/>
                                          </p:stCondLst>
                                        </p:cTn>
                                        <p:tgtEl>
                                          <p:spTgt spid="12"/>
                                        </p:tgtEl>
                                        <p:attrNameLst>
                                          <p:attrName>style.visibility</p:attrName>
                                        </p:attrNameLst>
                                      </p:cBhvr>
                                      <p:to>
                                        <p:strVal val="visible"/>
                                      </p:to>
                                    </p:set>
                                    <p:animEffect transition="in" filter="circle(in)">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163373" y="1028700"/>
            <a:ext cx="15961253" cy="8229600"/>
            <a:chOff x="0" y="0"/>
            <a:chExt cx="4203787" cy="2167467"/>
          </a:xfrm>
        </p:grpSpPr>
        <p:sp>
          <p:nvSpPr>
            <p:cNvPr id="4" name="Freeform 4"/>
            <p:cNvSpPr/>
            <p:nvPr/>
          </p:nvSpPr>
          <p:spPr>
            <a:xfrm>
              <a:off x="0" y="0"/>
              <a:ext cx="4203787" cy="2167467"/>
            </a:xfrm>
            <a:custGeom>
              <a:avLst/>
              <a:gdLst/>
              <a:ahLst/>
              <a:cxnLst/>
              <a:rect l="l" t="t" r="r" b="b"/>
              <a:pathLst>
                <a:path w="4203787" h="2167467">
                  <a:moveTo>
                    <a:pt x="24737" y="0"/>
                  </a:moveTo>
                  <a:lnTo>
                    <a:pt x="4179050" y="0"/>
                  </a:lnTo>
                  <a:cubicBezTo>
                    <a:pt x="4185610" y="0"/>
                    <a:pt x="4191902" y="2606"/>
                    <a:pt x="4196542" y="7245"/>
                  </a:cubicBezTo>
                  <a:cubicBezTo>
                    <a:pt x="4201181" y="11885"/>
                    <a:pt x="4203787" y="18177"/>
                    <a:pt x="4203787" y="24737"/>
                  </a:cubicBezTo>
                  <a:lnTo>
                    <a:pt x="4203787" y="2142729"/>
                  </a:lnTo>
                  <a:cubicBezTo>
                    <a:pt x="4203787" y="2156391"/>
                    <a:pt x="4192712" y="2167467"/>
                    <a:pt x="4179050" y="2167467"/>
                  </a:cubicBezTo>
                  <a:lnTo>
                    <a:pt x="24737" y="2167467"/>
                  </a:lnTo>
                  <a:cubicBezTo>
                    <a:pt x="18177" y="2167467"/>
                    <a:pt x="11885" y="2164860"/>
                    <a:pt x="7245" y="2160221"/>
                  </a:cubicBezTo>
                  <a:cubicBezTo>
                    <a:pt x="2606" y="2155582"/>
                    <a:pt x="0" y="2149290"/>
                    <a:pt x="0" y="2142729"/>
                  </a:cubicBezTo>
                  <a:lnTo>
                    <a:pt x="0" y="24737"/>
                  </a:lnTo>
                  <a:cubicBezTo>
                    <a:pt x="0" y="18177"/>
                    <a:pt x="2606" y="11885"/>
                    <a:pt x="7245" y="7245"/>
                  </a:cubicBezTo>
                  <a:cubicBezTo>
                    <a:pt x="11885" y="2606"/>
                    <a:pt x="18177" y="0"/>
                    <a:pt x="24737" y="0"/>
                  </a:cubicBezTo>
                  <a:close/>
                </a:path>
              </a:pathLst>
            </a:custGeom>
            <a:solidFill>
              <a:srgbClr val="FFF9F5"/>
            </a:solidFill>
            <a:ln w="47625" cap="rnd">
              <a:solidFill>
                <a:srgbClr val="9F4D4F"/>
              </a:solidFill>
              <a:prstDash val="lgDash"/>
              <a:round/>
            </a:ln>
          </p:spPr>
        </p:sp>
        <p:sp>
          <p:nvSpPr>
            <p:cNvPr id="5" name="TextBox 5"/>
            <p:cNvSpPr txBox="1"/>
            <p:nvPr/>
          </p:nvSpPr>
          <p:spPr>
            <a:xfrm>
              <a:off x="0" y="-38100"/>
              <a:ext cx="4203787" cy="2205567"/>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4037680" y="0"/>
            <a:ext cx="10212639" cy="2541994"/>
            <a:chOff x="0" y="0"/>
            <a:chExt cx="3080662" cy="766797"/>
          </a:xfrm>
        </p:grpSpPr>
        <p:sp>
          <p:nvSpPr>
            <p:cNvPr id="7" name="Freeform 7"/>
            <p:cNvSpPr/>
            <p:nvPr/>
          </p:nvSpPr>
          <p:spPr>
            <a:xfrm>
              <a:off x="0" y="0"/>
              <a:ext cx="3080662" cy="766797"/>
            </a:xfrm>
            <a:custGeom>
              <a:avLst/>
              <a:gdLst/>
              <a:ahLst/>
              <a:cxnLst/>
              <a:rect l="l" t="t" r="r" b="b"/>
              <a:pathLst>
                <a:path w="3080662" h="766797">
                  <a:moveTo>
                    <a:pt x="38662" y="0"/>
                  </a:moveTo>
                  <a:lnTo>
                    <a:pt x="3042001" y="0"/>
                  </a:lnTo>
                  <a:cubicBezTo>
                    <a:pt x="3063353" y="0"/>
                    <a:pt x="3080662" y="17309"/>
                    <a:pt x="3080662" y="38662"/>
                  </a:cubicBezTo>
                  <a:lnTo>
                    <a:pt x="3080662" y="728136"/>
                  </a:lnTo>
                  <a:cubicBezTo>
                    <a:pt x="3080662" y="738389"/>
                    <a:pt x="3076589" y="748223"/>
                    <a:pt x="3069339" y="755474"/>
                  </a:cubicBezTo>
                  <a:cubicBezTo>
                    <a:pt x="3062088" y="762724"/>
                    <a:pt x="3052254" y="766797"/>
                    <a:pt x="3042001" y="766797"/>
                  </a:cubicBezTo>
                  <a:lnTo>
                    <a:pt x="38662" y="766797"/>
                  </a:lnTo>
                  <a:cubicBezTo>
                    <a:pt x="17309" y="766797"/>
                    <a:pt x="0" y="749488"/>
                    <a:pt x="0" y="728136"/>
                  </a:cubicBezTo>
                  <a:lnTo>
                    <a:pt x="0" y="38662"/>
                  </a:lnTo>
                  <a:cubicBezTo>
                    <a:pt x="0" y="17309"/>
                    <a:pt x="17309" y="0"/>
                    <a:pt x="38662" y="0"/>
                  </a:cubicBezTo>
                  <a:close/>
                </a:path>
              </a:pathLst>
            </a:custGeom>
            <a:solidFill>
              <a:srgbClr val="FFF9F5"/>
            </a:solidFill>
            <a:ln w="47625" cap="rnd">
              <a:solidFill>
                <a:srgbClr val="9F4D4F"/>
              </a:solidFill>
              <a:prstDash val="lgDash"/>
              <a:round/>
            </a:ln>
          </p:spPr>
        </p:sp>
        <p:sp>
          <p:nvSpPr>
            <p:cNvPr id="8" name="TextBox 8"/>
            <p:cNvSpPr txBox="1"/>
            <p:nvPr/>
          </p:nvSpPr>
          <p:spPr>
            <a:xfrm>
              <a:off x="0" y="-38100"/>
              <a:ext cx="3080662" cy="804897"/>
            </a:xfrm>
            <a:prstGeom prst="rect">
              <a:avLst/>
            </a:prstGeom>
          </p:spPr>
          <p:txBody>
            <a:bodyPr lIns="50800" tIns="50800" rIns="50800" bIns="50800" rtlCol="0" anchor="ctr"/>
            <a:lstStyle/>
            <a:p>
              <a:pPr algn="ctr">
                <a:lnSpc>
                  <a:spcPts val="2660"/>
                </a:lnSpc>
              </a:pPr>
              <a:endParaRPr/>
            </a:p>
          </p:txBody>
        </p:sp>
      </p:grpSp>
      <p:sp>
        <p:nvSpPr>
          <p:cNvPr id="9" name="Freeform 9"/>
          <p:cNvSpPr/>
          <p:nvPr/>
        </p:nvSpPr>
        <p:spPr>
          <a:xfrm>
            <a:off x="15622735" y="-287386"/>
            <a:ext cx="3003783" cy="3116766"/>
          </a:xfrm>
          <a:custGeom>
            <a:avLst/>
            <a:gdLst/>
            <a:ahLst/>
            <a:cxnLst/>
            <a:rect l="l" t="t" r="r" b="b"/>
            <a:pathLst>
              <a:path w="3003783" h="3116766">
                <a:moveTo>
                  <a:pt x="0" y="0"/>
                </a:moveTo>
                <a:lnTo>
                  <a:pt x="3003783" y="0"/>
                </a:lnTo>
                <a:lnTo>
                  <a:pt x="3003783" y="3116766"/>
                </a:lnTo>
                <a:lnTo>
                  <a:pt x="0" y="311676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TextBox 10"/>
          <p:cNvSpPr txBox="1"/>
          <p:nvPr/>
        </p:nvSpPr>
        <p:spPr>
          <a:xfrm>
            <a:off x="1673913" y="2743655"/>
            <a:ext cx="14940175" cy="6812435"/>
          </a:xfrm>
          <a:prstGeom prst="rect">
            <a:avLst/>
          </a:prstGeom>
        </p:spPr>
        <p:txBody>
          <a:bodyPr lIns="0" tIns="0" rIns="0" bIns="0" rtlCol="0" anchor="t">
            <a:spAutoFit/>
          </a:bodyPr>
          <a:lstStyle/>
          <a:p>
            <a:pPr algn="ctr">
              <a:lnSpc>
                <a:spcPts val="5945"/>
              </a:lnSpc>
            </a:pPr>
            <a:r>
              <a:rPr lang="en-US" sz="4250">
                <a:solidFill>
                  <a:srgbClr val="000000"/>
                </a:solidFill>
                <a:latin typeface="DejaVu Serif Bold" panose="02060803050605020204"/>
              </a:rPr>
              <a:t>    Tết năm ngoái, nhà em vừa mua một chiếc ti vi. Bố em treo nó trên tường ngoài phòng khách. Chiếc ti vi 50 inch và có màu đen bóng. Kèm theo ti vi có một chiếc điều khiển hình chữ nhật. Cả nhà em thường quây quần bên nhau để xem phim hoặc các chương trình giải trí. Em rất vui vì nhà mình có một chiếc ti vi to như thế. Em sẽ thường xuyên vệ sinh để ti vi luôn bền và đẹp.</a:t>
            </a:r>
          </a:p>
          <a:p>
            <a:pPr algn="ctr">
              <a:lnSpc>
                <a:spcPts val="5945"/>
              </a:lnSpc>
            </a:pPr>
            <a:endParaRPr lang="en-US" sz="4250">
              <a:solidFill>
                <a:srgbClr val="000000"/>
              </a:solidFill>
              <a:latin typeface="DejaVu Serif Bold" panose="02060803050605020204"/>
            </a:endParaRPr>
          </a:p>
        </p:txBody>
      </p:sp>
      <p:pic>
        <p:nvPicPr>
          <p:cNvPr id="11" name="Picture 11"/>
          <p:cNvPicPr>
            <a:picLocks noChangeAspect="1"/>
          </p:cNvPicPr>
          <p:nvPr/>
        </p:nvPicPr>
        <p:blipFill>
          <a:blip r:embed="rId5"/>
          <a:srcRect/>
          <a:stretch>
            <a:fillRect/>
          </a:stretch>
        </p:blipFill>
        <p:spPr>
          <a:xfrm>
            <a:off x="0" y="8655750"/>
            <a:ext cx="3026353" cy="1800680"/>
          </a:xfrm>
          <a:prstGeom prst="rect">
            <a:avLst/>
          </a:prstGeom>
        </p:spPr>
      </p:pic>
      <p:sp>
        <p:nvSpPr>
          <p:cNvPr id="12" name="Freeform 12"/>
          <p:cNvSpPr/>
          <p:nvPr/>
        </p:nvSpPr>
        <p:spPr>
          <a:xfrm>
            <a:off x="440735" y="286852"/>
            <a:ext cx="2585618" cy="1918058"/>
          </a:xfrm>
          <a:custGeom>
            <a:avLst/>
            <a:gdLst/>
            <a:ahLst/>
            <a:cxnLst/>
            <a:rect l="l" t="t" r="r" b="b"/>
            <a:pathLst>
              <a:path w="2585618" h="1918058">
                <a:moveTo>
                  <a:pt x="0" y="0"/>
                </a:moveTo>
                <a:lnTo>
                  <a:pt x="2585618" y="0"/>
                </a:lnTo>
                <a:lnTo>
                  <a:pt x="2585618" y="1918059"/>
                </a:lnTo>
                <a:lnTo>
                  <a:pt x="0" y="191805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TextBox 13"/>
          <p:cNvSpPr txBox="1"/>
          <p:nvPr/>
        </p:nvSpPr>
        <p:spPr>
          <a:xfrm>
            <a:off x="3812414" y="490601"/>
            <a:ext cx="10212639" cy="1566544"/>
          </a:xfrm>
          <a:prstGeom prst="rect">
            <a:avLst/>
          </a:prstGeom>
        </p:spPr>
        <p:txBody>
          <a:bodyPr lIns="0" tIns="0" rIns="0" bIns="0" rtlCol="0" anchor="t">
            <a:spAutoFit/>
          </a:bodyPr>
          <a:lstStyle/>
          <a:p>
            <a:pPr algn="ctr">
              <a:lnSpc>
                <a:spcPts val="12880"/>
              </a:lnSpc>
            </a:pPr>
            <a:r>
              <a:rPr lang="en-US" sz="9200">
                <a:solidFill>
                  <a:srgbClr val="000000"/>
                </a:solidFill>
                <a:latin typeface="Noto Sans Bold" panose="020B0802040504020204"/>
              </a:rPr>
              <a:t>Bài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17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Dekko</vt:lpstr>
      <vt:lpstr>Noot Bold</vt:lpstr>
      <vt:lpstr>Wedges</vt:lpstr>
      <vt:lpstr>Calibri</vt:lpstr>
      <vt:lpstr>DejaVu Serif Bold</vt:lpstr>
      <vt:lpstr>Noto Sans Bold</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Xanh lá và Nâu Vẽ tay Địa lý Nhân văn Bản thuyết trình về Giáo dục</dc:title>
  <dc:creator/>
  <cp:lastModifiedBy>Techsi.vn</cp:lastModifiedBy>
  <cp:revision>8</cp:revision>
  <dcterms:created xsi:type="dcterms:W3CDTF">2006-08-16T00:00:00Z</dcterms:created>
  <dcterms:modified xsi:type="dcterms:W3CDTF">2024-04-09T05:01:28Z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A49F2A5AC31343B9A8FE2D45B1F9AD94_12</vt:lpwstr>
  </property>
  <property fmtid="{D5CDD505-2E9C-101B-9397-08002B2CF9AE}" pid="3" name="KSOProductBuildVer">
    <vt:lpwstr>1033-12.2.0.13489</vt:lpwstr>
  </property>
</Properties>
</file>