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424" r:id="rId2"/>
    <p:sldId id="358" r:id="rId3"/>
    <p:sldId id="400" r:id="rId4"/>
    <p:sldId id="399" r:id="rId5"/>
    <p:sldId id="425" r:id="rId6"/>
    <p:sldId id="401" r:id="rId7"/>
    <p:sldId id="426" r:id="rId8"/>
    <p:sldId id="427" r:id="rId9"/>
    <p:sldId id="428" r:id="rId10"/>
    <p:sldId id="430" r:id="rId11"/>
    <p:sldId id="431" r:id="rId12"/>
    <p:sldId id="429" r:id="rId13"/>
    <p:sldId id="365" r:id="rId14"/>
    <p:sldId id="453" r:id="rId15"/>
    <p:sldId id="454" r:id="rId16"/>
    <p:sldId id="455" r:id="rId17"/>
    <p:sldId id="457" r:id="rId18"/>
    <p:sldId id="458" r:id="rId19"/>
    <p:sldId id="456" r:id="rId20"/>
    <p:sldId id="459" r:id="rId21"/>
    <p:sldId id="460" r:id="rId22"/>
    <p:sldId id="461" r:id="rId23"/>
    <p:sldId id="368" r:id="rId24"/>
    <p:sldId id="369" r:id="rId25"/>
    <p:sldId id="462" r:id="rId26"/>
    <p:sldId id="371" r:id="rId27"/>
    <p:sldId id="463" r:id="rId28"/>
    <p:sldId id="465" r:id="rId29"/>
    <p:sldId id="464" r:id="rId30"/>
    <p:sldId id="466" r:id="rId31"/>
    <p:sldId id="467" r:id="rId32"/>
    <p:sldId id="468" r:id="rId33"/>
    <p:sldId id="374" r:id="rId34"/>
    <p:sldId id="396" r:id="rId35"/>
    <p:sldId id="406" r:id="rId36"/>
    <p:sldId id="483" r:id="rId37"/>
    <p:sldId id="482" r:id="rId38"/>
    <p:sldId id="380" r:id="rId39"/>
    <p:sldId id="408" r:id="rId40"/>
    <p:sldId id="485" r:id="rId41"/>
    <p:sldId id="486" r:id="rId42"/>
    <p:sldId id="487" r:id="rId43"/>
    <p:sldId id="381" r:id="rId44"/>
    <p:sldId id="491" r:id="rId45"/>
  </p:sldIdLst>
  <p:sldSz cx="6858000" cy="5143500"/>
  <p:notesSz cx="6858000" cy="9144000"/>
  <p:embeddedFontLst>
    <p:embeddedFont>
      <p:font typeface="Montserrat" charset="0"/>
      <p:regular r:id="rId47"/>
    </p:embeddedFont>
    <p:embeddedFont>
      <p:font typeface="Kalam" charset="0"/>
      <p:regular r:id="rId48"/>
    </p:embeddedFont>
    <p:embeddedFont>
      <p:font typeface="HP001 4 hàng"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8" autoAdjust="0"/>
    <p:restoredTop sz="94364" autoAdjust="0"/>
  </p:normalViewPr>
  <p:slideViewPr>
    <p:cSldViewPr snapToGrid="0">
      <p:cViewPr>
        <p:scale>
          <a:sx n="109" d="100"/>
          <a:sy n="109" d="100"/>
        </p:scale>
        <p:origin x="-966" y="13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1438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vi-V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26725" y="605225"/>
            <a:ext cx="5818725"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048009" y="1999025"/>
            <a:ext cx="2079746" cy="1214121"/>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panose="00000500000000000000"/>
              <a:buChar char="●"/>
              <a:defRPr>
                <a:solidFill>
                  <a:schemeClr val="lt1"/>
                </a:solidFill>
              </a:defRPr>
            </a:lvl1pPr>
            <a:lvl2pPr marL="914400" lvl="1" indent="-317500" rtl="0">
              <a:spcBef>
                <a:spcPts val="0"/>
              </a:spcBef>
              <a:spcAft>
                <a:spcPts val="0"/>
              </a:spcAft>
              <a:buSzPts val="1400"/>
              <a:buFont typeface="Montserrat" panose="00000500000000000000"/>
              <a:buChar char="○"/>
              <a:defRPr/>
            </a:lvl2pPr>
            <a:lvl3pPr marL="1371600" lvl="2" indent="-317500" rtl="0">
              <a:spcBef>
                <a:spcPts val="0"/>
              </a:spcBef>
              <a:spcAft>
                <a:spcPts val="0"/>
              </a:spcAft>
              <a:buSzPts val="1400"/>
              <a:buFont typeface="Montserrat" panose="00000500000000000000"/>
              <a:buChar char="■"/>
              <a:defRPr/>
            </a:lvl3pPr>
            <a:lvl4pPr marL="1828800" lvl="3" indent="-317500" rtl="0">
              <a:spcBef>
                <a:spcPts val="0"/>
              </a:spcBef>
              <a:spcAft>
                <a:spcPts val="0"/>
              </a:spcAft>
              <a:buSzPts val="1400"/>
              <a:buFont typeface="Montserrat" panose="00000500000000000000"/>
              <a:buChar char="●"/>
              <a:defRPr/>
            </a:lvl4pPr>
            <a:lvl5pPr marL="2286000" lvl="4" indent="-317500" rtl="0">
              <a:spcBef>
                <a:spcPts val="0"/>
              </a:spcBef>
              <a:spcAft>
                <a:spcPts val="0"/>
              </a:spcAft>
              <a:buSzPts val="1400"/>
              <a:buFont typeface="Montserrat" panose="00000500000000000000"/>
              <a:buChar char="○"/>
              <a:defRPr/>
            </a:lvl5pPr>
            <a:lvl6pPr marL="2743200" lvl="5" indent="-317500" rtl="0">
              <a:spcBef>
                <a:spcPts val="0"/>
              </a:spcBef>
              <a:spcAft>
                <a:spcPts val="0"/>
              </a:spcAft>
              <a:buSzPts val="1400"/>
              <a:buFont typeface="Montserrat" panose="00000500000000000000"/>
              <a:buChar char="■"/>
              <a:defRPr/>
            </a:lvl6pPr>
            <a:lvl7pPr marL="3200400" lvl="6" indent="-317500" rtl="0">
              <a:spcBef>
                <a:spcPts val="0"/>
              </a:spcBef>
              <a:spcAft>
                <a:spcPts val="0"/>
              </a:spcAft>
              <a:buSzPts val="1400"/>
              <a:buFont typeface="Montserrat" panose="00000500000000000000"/>
              <a:buChar char="●"/>
              <a:defRPr/>
            </a:lvl7pPr>
            <a:lvl8pPr marL="3657600" lvl="7" indent="-317500" rtl="0">
              <a:spcBef>
                <a:spcPts val="0"/>
              </a:spcBef>
              <a:spcAft>
                <a:spcPts val="0"/>
              </a:spcAft>
              <a:buSzPts val="1400"/>
              <a:buFont typeface="Montserrat" panose="00000500000000000000"/>
              <a:buChar char="○"/>
              <a:defRPr/>
            </a:lvl8pPr>
            <a:lvl9pPr marL="4114800" lvl="8" indent="-317500" rtl="0">
              <a:spcBef>
                <a:spcPts val="0"/>
              </a:spcBef>
              <a:spcAft>
                <a:spcPts val="0"/>
              </a:spcAft>
              <a:buSzPts val="1400"/>
              <a:buFont typeface="Montserrat" panose="00000500000000000000"/>
              <a:buChar char="■"/>
              <a:defRPr/>
            </a:lvl9pPr>
          </a:lstStyle>
          <a:p>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microsoft.com/office/2007/relationships/hdphoto" Target="../media/hdphoto6.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jpeg"/><Relationship Id="rId1" Type="http://schemas.openxmlformats.org/officeDocument/2006/relationships/slideLayout" Target="../slideLayouts/slideLayout8.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47000" r="-2000"/>
          </a:stretch>
        </a:blipFill>
        <a:effectLst/>
      </p:bgPr>
    </p:bg>
    <p:spTree>
      <p:nvGrpSpPr>
        <p:cNvPr id="1" name=""/>
        <p:cNvGrpSpPr/>
        <p:nvPr/>
      </p:nvGrpSpPr>
      <p:grpSpPr>
        <a:xfrm>
          <a:off x="0" y="0"/>
          <a:ext cx="0" cy="0"/>
          <a:chOff x="0" y="0"/>
          <a:chExt cx="0" cy="0"/>
        </a:xfrm>
      </p:grpSpPr>
      <p:sp>
        <p:nvSpPr>
          <p:cNvPr id="2" name="Text Box 1"/>
          <p:cNvSpPr txBox="1"/>
          <p:nvPr/>
        </p:nvSpPr>
        <p:spPr>
          <a:xfrm>
            <a:off x="462439" y="460375"/>
            <a:ext cx="6104573" cy="1014730"/>
          </a:xfrm>
          <a:prstGeom prst="rect">
            <a:avLst/>
          </a:prstGeom>
          <a:noFill/>
        </p:spPr>
        <p:txBody>
          <a:bodyPr wrap="square" rtlCol="0">
            <a:spAutoFit/>
          </a:bodyPr>
          <a:lstStyle/>
          <a:p>
            <a:pPr algn="ctr"/>
            <a:r>
              <a:rPr lang="vi-VN" altLang="en-US" sz="3000" b="1" dirty="0">
                <a:latin typeface="Times New Roman" panose="02020603050405020304" pitchFamily="18" charset="0"/>
                <a:cs typeface="Times New Roman" panose="02020603050405020304" pitchFamily="18" charset="0"/>
              </a:rPr>
              <a:t>Thứ tư, ngày </a:t>
            </a:r>
            <a:r>
              <a:rPr lang="en-US" altLang="en-US" sz="3000" b="1" dirty="0">
                <a:latin typeface="Times New Roman" panose="02020603050405020304" pitchFamily="18" charset="0"/>
                <a:cs typeface="Times New Roman" panose="02020603050405020304" pitchFamily="18" charset="0"/>
              </a:rPr>
              <a:t>8</a:t>
            </a:r>
            <a:r>
              <a:rPr lang="vi-VN" altLang="en-US" sz="3000" b="1" dirty="0" smtClean="0">
                <a:latin typeface="Times New Roman" panose="02020603050405020304" pitchFamily="18" charset="0"/>
                <a:cs typeface="Times New Roman" panose="02020603050405020304" pitchFamily="18" charset="0"/>
              </a:rPr>
              <a:t> </a:t>
            </a:r>
            <a:r>
              <a:rPr lang="vi-VN" altLang="en-US" sz="3000" b="1" dirty="0">
                <a:latin typeface="Times New Roman" panose="02020603050405020304" pitchFamily="18" charset="0"/>
                <a:cs typeface="Times New Roman" panose="02020603050405020304" pitchFamily="18" charset="0"/>
              </a:rPr>
              <a:t>tháng 3 năm </a:t>
            </a:r>
            <a:r>
              <a:rPr lang="vi-VN" altLang="en-US" sz="3000" b="1" dirty="0" smtClean="0">
                <a:latin typeface="Times New Roman" panose="02020603050405020304" pitchFamily="18" charset="0"/>
                <a:cs typeface="Times New Roman" panose="02020603050405020304" pitchFamily="18" charset="0"/>
              </a:rPr>
              <a:t>202</a:t>
            </a:r>
            <a:r>
              <a:rPr lang="en-US" altLang="en-US" sz="3000" b="1" dirty="0" smtClean="0">
                <a:latin typeface="Times New Roman" panose="02020603050405020304" pitchFamily="18" charset="0"/>
                <a:cs typeface="Times New Roman" panose="02020603050405020304" pitchFamily="18" charset="0"/>
              </a:rPr>
              <a:t>3</a:t>
            </a:r>
            <a:endParaRPr lang="vi-VN" altLang="en-US" sz="3000" b="1" dirty="0">
              <a:latin typeface="Times New Roman" panose="02020603050405020304" pitchFamily="18" charset="0"/>
              <a:cs typeface="Times New Roman" panose="02020603050405020304" pitchFamily="18" charset="0"/>
            </a:endParaRPr>
          </a:p>
          <a:p>
            <a:pPr algn="ctr"/>
            <a:r>
              <a:rPr lang="vi-VN" altLang="en-US" sz="3000" b="1" dirty="0">
                <a:latin typeface="Times New Roman" panose="02020603050405020304" pitchFamily="18" charset="0"/>
                <a:cs typeface="Times New Roman" panose="02020603050405020304" pitchFamily="18" charset="0"/>
              </a:rPr>
              <a:t>Môn: Tiếng Việt</a:t>
            </a:r>
          </a:p>
        </p:txBody>
      </p:sp>
      <p:sp>
        <p:nvSpPr>
          <p:cNvPr id="7" name="Text Box 6"/>
          <p:cNvSpPr txBox="1"/>
          <p:nvPr/>
        </p:nvSpPr>
        <p:spPr>
          <a:xfrm>
            <a:off x="929640" y="1475105"/>
            <a:ext cx="4998720" cy="1222375"/>
          </a:xfrm>
          <a:prstGeom prst="rect">
            <a:avLst/>
          </a:prstGeom>
          <a:noFill/>
        </p:spPr>
        <p:txBody>
          <a:bodyPr wrap="square" rtlCol="0">
            <a:spAutoFit/>
          </a:bodyPr>
          <a:lstStyle/>
          <a:p>
            <a:pPr algn="ctr"/>
            <a:r>
              <a:rPr lang="vi-VN" altLang="en-US" sz="3300" b="1">
                <a:solidFill>
                  <a:srgbClr val="FF0000"/>
                </a:solidFill>
                <a:latin typeface="Times New Roman" panose="02020603050405020304" pitchFamily="18" charset="0"/>
                <a:cs typeface="Times New Roman" panose="02020603050405020304" pitchFamily="18" charset="0"/>
              </a:rPr>
              <a:t>Bài 14:</a:t>
            </a:r>
          </a:p>
          <a:p>
            <a:pPr algn="ctr"/>
            <a:r>
              <a:rPr lang="vi-VN" altLang="en-US" sz="4050" b="1">
                <a:solidFill>
                  <a:srgbClr val="FF0000"/>
                </a:solidFill>
                <a:latin typeface="Times New Roman" panose="02020603050405020304" pitchFamily="18" charset="0"/>
                <a:cs typeface="Times New Roman" panose="02020603050405020304" pitchFamily="18" charset="0"/>
              </a:rPr>
              <a:t>CỎ NON CƯỜI RỒI</a:t>
            </a:r>
            <a:endParaRPr lang="vi-VN" altLang="en-US" sz="3000" b="1">
              <a:solidFill>
                <a:srgbClr val="FF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726565" y="2612390"/>
            <a:ext cx="3405505" cy="1753235"/>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3116495" y="3149487"/>
              <a:ext cx="1699769" cy="987910"/>
            </a:xfrm>
            <a:prstGeom prst="rect">
              <a:avLst/>
            </a:prstGeom>
            <a:noFill/>
          </p:spPr>
          <p:txBody>
            <a:bodyPr wrap="square" rtlCol="0">
              <a:spAutoFit/>
            </a:bodyPr>
            <a:lstStyle/>
            <a:p>
              <a:pPr algn="ctr">
                <a:lnSpc>
                  <a:spcPct val="10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Đọc</a:t>
              </a:r>
            </a:p>
          </p:txBody>
        </p:sp>
        <p:sp>
          <p:nvSpPr>
            <p:cNvPr id="28" name="TextBox 27"/>
            <p:cNvSpPr txBox="1"/>
            <p:nvPr/>
          </p:nvSpPr>
          <p:spPr>
            <a:xfrm>
              <a:off x="2445946" y="2517364"/>
              <a:ext cx="3041009" cy="98791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1-2</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906010" y="4671060"/>
            <a:ext cx="1951990"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toàn bài</a:t>
            </a: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55700" y="2446655"/>
            <a:ext cx="4912995" cy="2306955"/>
          </a:xfrm>
          <a:prstGeom prst="rect">
            <a:avLst/>
          </a:prstGeom>
          <a:noFill/>
        </p:spPr>
        <p:txBody>
          <a:bodyPr wrap="square" rtlCol="0">
            <a:spAutoFit/>
          </a:bodyPr>
          <a:lstStyle/>
          <a:p>
            <a:pPr algn="ctr"/>
            <a:r>
              <a:rPr lang="vi-VN" altLang="en-US" sz="7200" b="1">
                <a:solidFill>
                  <a:srgbClr val="FF0000"/>
                </a:solidFill>
                <a:effectLst/>
                <a:latin typeface="Times New Roman" panose="02020603050405020304" pitchFamily="18" charset="0"/>
                <a:cs typeface="Times New Roman" panose="02020603050405020304" pitchFamily="18" charset="0"/>
              </a:rPr>
              <a:t>TRẢ LỜI CÂU HỎI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274955" y="64135"/>
            <a:ext cx="6496050" cy="847725"/>
          </a:xfrm>
          <a:prstGeom prst="wedgeRoundRectCallout">
            <a:avLst>
              <a:gd name="adj1" fmla="val -49773"/>
              <a:gd name="adj2" fmla="val 36973"/>
              <a:gd name="adj3" fmla="val 16667"/>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1. Nối tiếp câu tả cảnh mùa xuân trong công viên:</a:t>
            </a:r>
          </a:p>
        </p:txBody>
      </p:sp>
      <p:pic>
        <p:nvPicPr>
          <p:cNvPr id="36" name="Picture 35" descr="B9"/>
          <p:cNvPicPr>
            <a:picLocks noChangeAspect="1"/>
          </p:cNvPicPr>
          <p:nvPr/>
        </p:nvPicPr>
        <p:blipFill>
          <a:blip r:embed="rId4"/>
          <a:srcRect l="8267" t="8667" r="8267" b="13462"/>
          <a:stretch>
            <a:fillRect/>
          </a:stretch>
        </p:blipFill>
        <p:spPr>
          <a:xfrm>
            <a:off x="-170815" y="1018540"/>
            <a:ext cx="2066925" cy="1338580"/>
          </a:xfrm>
          <a:prstGeom prst="ellipse">
            <a:avLst/>
          </a:prstGeom>
        </p:spPr>
      </p:pic>
      <p:pic>
        <p:nvPicPr>
          <p:cNvPr id="37" name="Picture 36" descr="B10"/>
          <p:cNvPicPr>
            <a:picLocks noChangeAspect="1"/>
          </p:cNvPicPr>
          <p:nvPr/>
        </p:nvPicPr>
        <p:blipFill>
          <a:blip r:embed="rId5"/>
          <a:stretch>
            <a:fillRect/>
          </a:stretch>
        </p:blipFill>
        <p:spPr>
          <a:xfrm rot="2580000">
            <a:off x="5386705" y="1975485"/>
            <a:ext cx="1687195" cy="1576070"/>
          </a:xfrm>
          <a:prstGeom prst="rect">
            <a:avLst/>
          </a:prstGeom>
        </p:spPr>
      </p:pic>
      <p:sp>
        <p:nvSpPr>
          <p:cNvPr id="42" name="Cloud Callout 41"/>
          <p:cNvSpPr/>
          <p:nvPr/>
        </p:nvSpPr>
        <p:spPr>
          <a:xfrm>
            <a:off x="1992630" y="1168400"/>
            <a:ext cx="2651760" cy="763270"/>
          </a:xfrm>
          <a:prstGeom prst="cloudCallout">
            <a:avLst>
              <a:gd name="adj1" fmla="val -84123"/>
              <a:gd name="adj2" fmla="val -1904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endParaRPr lang="vi-VN" altLang="en-US" sz="2800">
              <a:solidFill>
                <a:srgbClr val="FF0000"/>
              </a:solidFill>
              <a:latin typeface="Times New Roman" panose="02020603050405020304" pitchFamily="18" charset="0"/>
              <a:cs typeface="Times New Roman" panose="02020603050405020304" pitchFamily="18" charset="0"/>
            </a:endParaRPr>
          </a:p>
        </p:txBody>
      </p:sp>
      <p:pic>
        <p:nvPicPr>
          <p:cNvPr id="38" name="Picture 37" descr="B5"/>
          <p:cNvPicPr>
            <a:picLocks noChangeAspect="1"/>
          </p:cNvPicPr>
          <p:nvPr/>
        </p:nvPicPr>
        <p:blipFill>
          <a:blip r:embed="rId6"/>
          <a:srcRect t="4851" r="-7294" b="9091"/>
          <a:stretch>
            <a:fillRect/>
          </a:stretch>
        </p:blipFill>
        <p:spPr>
          <a:xfrm>
            <a:off x="0" y="3494405"/>
            <a:ext cx="1896110" cy="1649095"/>
          </a:xfrm>
          <a:prstGeom prst="ellipse">
            <a:avLst/>
          </a:prstGeom>
        </p:spPr>
      </p:pic>
      <p:sp>
        <p:nvSpPr>
          <p:cNvPr id="39" name="Cloud Callout 38"/>
          <p:cNvSpPr/>
          <p:nvPr/>
        </p:nvSpPr>
        <p:spPr>
          <a:xfrm>
            <a:off x="1799590" y="1018540"/>
            <a:ext cx="4971415" cy="1052195"/>
          </a:xfrm>
          <a:prstGeom prst="cloudCallout">
            <a:avLst>
              <a:gd name="adj1" fmla="val -64331"/>
              <a:gd name="adj2" fmla="val -21031"/>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r>
              <a:rPr lang="vi-VN" altLang="en-US" sz="2800">
                <a:solidFill>
                  <a:srgbClr val="FF0000"/>
                </a:solidFill>
                <a:latin typeface="Times New Roman" panose="02020603050405020304" pitchFamily="18" charset="0"/>
                <a:cs typeface="Times New Roman" panose="02020603050405020304" pitchFamily="18" charset="0"/>
              </a:rPr>
              <a:t>bừng tỉnh sau giấc ngủ đông.</a:t>
            </a:r>
          </a:p>
        </p:txBody>
      </p:sp>
      <p:sp>
        <p:nvSpPr>
          <p:cNvPr id="43" name="Cloud Callout 42"/>
          <p:cNvSpPr/>
          <p:nvPr/>
        </p:nvSpPr>
        <p:spPr>
          <a:xfrm>
            <a:off x="1799590" y="2426335"/>
            <a:ext cx="3350260" cy="812800"/>
          </a:xfrm>
          <a:prstGeom prst="cloudCallout">
            <a:avLst>
              <a:gd name="adj1" fmla="val 74507"/>
              <a:gd name="adj2" fmla="val -1757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4" name="Cloud Callout 43"/>
          <p:cNvSpPr/>
          <p:nvPr/>
        </p:nvSpPr>
        <p:spPr>
          <a:xfrm>
            <a:off x="2433320" y="3945890"/>
            <a:ext cx="3402330" cy="880110"/>
          </a:xfrm>
          <a:prstGeom prst="cloudCallout">
            <a:avLst>
              <a:gd name="adj1" fmla="val -80328"/>
              <a:gd name="adj2" fmla="val -901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0" name="Cloud Callout 39"/>
          <p:cNvSpPr/>
          <p:nvPr/>
        </p:nvSpPr>
        <p:spPr>
          <a:xfrm>
            <a:off x="274955" y="2383155"/>
            <a:ext cx="4971415" cy="1111250"/>
          </a:xfrm>
          <a:prstGeom prst="cloudCallout">
            <a:avLst>
              <a:gd name="adj1" fmla="val 64152"/>
              <a:gd name="adj2" fmla="val -37085"/>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r>
              <a:rPr lang="vi-VN" altLang="en-US" sz="2800">
                <a:solidFill>
                  <a:srgbClr val="FF0000"/>
                </a:solidFill>
                <a:latin typeface="Times New Roman" panose="02020603050405020304" pitchFamily="18" charset="0"/>
                <a:cs typeface="Times New Roman" panose="02020603050405020304" pitchFamily="18" charset="0"/>
              </a:rPr>
              <a:t>từ phương Nam trở về.</a:t>
            </a:r>
          </a:p>
        </p:txBody>
      </p:sp>
      <p:sp>
        <p:nvSpPr>
          <p:cNvPr id="41" name="Cloud Callout 40"/>
          <p:cNvSpPr/>
          <p:nvPr/>
        </p:nvSpPr>
        <p:spPr>
          <a:xfrm>
            <a:off x="1799590" y="3595370"/>
            <a:ext cx="4971415" cy="1573530"/>
          </a:xfrm>
          <a:prstGeom prst="cloudCallout">
            <a:avLst>
              <a:gd name="adj1" fmla="val -58941"/>
              <a:gd name="adj2" fmla="val 946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r>
              <a:rPr lang="vi-VN" altLang="en-US" sz="2800">
                <a:solidFill>
                  <a:srgbClr val="FF0000"/>
                </a:solidFill>
                <a:latin typeface="Times New Roman" panose="02020603050405020304" pitchFamily="18" charset="0"/>
                <a:cs typeface="Times New Roman" panose="02020603050405020304" pitchFamily="18" charset="0"/>
              </a:rPr>
              <a:t>chơi đùa dưới ánh nắng mặt trời ấm áp.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500" fill="hold">
                                          <p:stCondLst>
                                            <p:cond delay="0"/>
                                          </p:stCondLst>
                                        </p:cTn>
                                        <p:tgtEl>
                                          <p:spTgt spid="36"/>
                                        </p:tgtEl>
                                        <p:attrNameLst>
                                          <p:attrName>style.visibility</p:attrName>
                                        </p:attrNameLst>
                                      </p:cBhvr>
                                      <p:to>
                                        <p:strVal val="visible"/>
                                      </p:to>
                                    </p:set>
                                    <p:animEffect transition="in" filter="wheel(8)">
                                      <p:cBhvr>
                                        <p:cTn id="12" dur="500"/>
                                        <p:tgtEl>
                                          <p:spTgt spid="36"/>
                                        </p:tgtEl>
                                      </p:cBhvr>
                                    </p:animEffect>
                                  </p:childTnLst>
                                </p:cTn>
                              </p:par>
                              <p:par>
                                <p:cTn id="13" presetID="6" presetClass="entr" presetSubtype="32" fill="hold" grpId="0" nodeType="withEffect">
                                  <p:stCondLst>
                                    <p:cond delay="0"/>
                                  </p:stCondLst>
                                  <p:childTnLst>
                                    <p:set>
                                      <p:cBhvr>
                                        <p:cTn id="14" dur="500" fill="hold">
                                          <p:stCondLst>
                                            <p:cond delay="0"/>
                                          </p:stCondLst>
                                        </p:cTn>
                                        <p:tgtEl>
                                          <p:spTgt spid="42"/>
                                        </p:tgtEl>
                                        <p:attrNameLst>
                                          <p:attrName>style.visibility</p:attrName>
                                        </p:attrNameLst>
                                      </p:cBhvr>
                                      <p:to>
                                        <p:strVal val="visible"/>
                                      </p:to>
                                    </p:set>
                                    <p:animEffect transition="in" filter="circle(out)">
                                      <p:cBhvr>
                                        <p:cTn id="15" dur="500"/>
                                        <p:tgtEl>
                                          <p:spTgt spid="42"/>
                                        </p:tgtEl>
                                      </p:cBhvr>
                                    </p:animEffect>
                                  </p:childTnLst>
                                </p:cTn>
                              </p:par>
                              <p:par>
                                <p:cTn id="16" presetID="21" presetClass="entr" presetSubtype="8" fill="hold" nodeType="withEffect">
                                  <p:stCondLst>
                                    <p:cond delay="0"/>
                                  </p:stCondLst>
                                  <p:childTnLst>
                                    <p:set>
                                      <p:cBhvr>
                                        <p:cTn id="17" dur="500" fill="hold">
                                          <p:stCondLst>
                                            <p:cond delay="0"/>
                                          </p:stCondLst>
                                        </p:cTn>
                                        <p:tgtEl>
                                          <p:spTgt spid="37"/>
                                        </p:tgtEl>
                                        <p:attrNameLst>
                                          <p:attrName>style.visibility</p:attrName>
                                        </p:attrNameLst>
                                      </p:cBhvr>
                                      <p:to>
                                        <p:strVal val="visible"/>
                                      </p:to>
                                    </p:set>
                                    <p:animEffect transition="in" filter="wheel(8)">
                                      <p:cBhvr>
                                        <p:cTn id="18" dur="500"/>
                                        <p:tgtEl>
                                          <p:spTgt spid="37"/>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43"/>
                                        </p:tgtEl>
                                        <p:attrNameLst>
                                          <p:attrName>style.visibility</p:attrName>
                                        </p:attrNameLst>
                                      </p:cBhvr>
                                      <p:to>
                                        <p:strVal val="visible"/>
                                      </p:to>
                                    </p:set>
                                    <p:animEffect transition="in" filter="circle(out)">
                                      <p:cBhvr>
                                        <p:cTn id="21" dur="500"/>
                                        <p:tgtEl>
                                          <p:spTgt spid="43"/>
                                        </p:tgtEl>
                                      </p:cBhvr>
                                    </p:animEffect>
                                  </p:childTnLst>
                                </p:cTn>
                              </p:par>
                              <p:par>
                                <p:cTn id="22" presetID="21" presetClass="entr" presetSubtype="8" fill="hold" nodeType="withEffect">
                                  <p:stCondLst>
                                    <p:cond delay="0"/>
                                  </p:stCondLst>
                                  <p:childTnLst>
                                    <p:set>
                                      <p:cBhvr>
                                        <p:cTn id="23" dur="500" fill="hold">
                                          <p:stCondLst>
                                            <p:cond delay="0"/>
                                          </p:stCondLst>
                                        </p:cTn>
                                        <p:tgtEl>
                                          <p:spTgt spid="38"/>
                                        </p:tgtEl>
                                        <p:attrNameLst>
                                          <p:attrName>style.visibility</p:attrName>
                                        </p:attrNameLst>
                                      </p:cBhvr>
                                      <p:to>
                                        <p:strVal val="visible"/>
                                      </p:to>
                                    </p:set>
                                    <p:animEffect transition="in" filter="wheel(8)">
                                      <p:cBhvr>
                                        <p:cTn id="24" dur="500"/>
                                        <p:tgtEl>
                                          <p:spTgt spid="38"/>
                                        </p:tgtEl>
                                      </p:cBhvr>
                                    </p:animEffect>
                                  </p:childTnLst>
                                </p:cTn>
                              </p:par>
                              <p:par>
                                <p:cTn id="25" presetID="6" presetClass="entr" presetSubtype="32" fill="hold" grpId="0" nodeType="withEffect">
                                  <p:stCondLst>
                                    <p:cond delay="0"/>
                                  </p:stCondLst>
                                  <p:childTnLst>
                                    <p:set>
                                      <p:cBhvr>
                                        <p:cTn id="26" dur="500" fill="hold">
                                          <p:stCondLst>
                                            <p:cond delay="0"/>
                                          </p:stCondLst>
                                        </p:cTn>
                                        <p:tgtEl>
                                          <p:spTgt spid="44"/>
                                        </p:tgtEl>
                                        <p:attrNameLst>
                                          <p:attrName>style.visibility</p:attrName>
                                        </p:attrNameLst>
                                      </p:cBhvr>
                                      <p:to>
                                        <p:strVal val="visible"/>
                                      </p:to>
                                    </p:set>
                                    <p:animEffect transition="in" filter="circle(ou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500"/>
                                        <p:tgtEl>
                                          <p:spTgt spid="42"/>
                                        </p:tgtEl>
                                      </p:cBhvr>
                                    </p:animEffect>
                                    <p:set>
                                      <p:cBhvr>
                                        <p:cTn id="32" dur="1" fill="hold">
                                          <p:stCondLst>
                                            <p:cond delay="500"/>
                                          </p:stCondLst>
                                        </p:cTn>
                                        <p:tgtEl>
                                          <p:spTgt spid="4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500"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ppt_w*0.70"/>
                                          </p:val>
                                        </p:tav>
                                        <p:tav tm="100000">
                                          <p:val>
                                            <p:strVal val="#ppt_w"/>
                                          </p:val>
                                        </p:tav>
                                      </p:tavLst>
                                    </p:anim>
                                    <p:anim calcmode="lin" valueType="num">
                                      <p:cBhvr>
                                        <p:cTn id="36" dur="500" fill="hold"/>
                                        <p:tgtEl>
                                          <p:spTgt spid="39"/>
                                        </p:tgtEl>
                                        <p:attrNameLst>
                                          <p:attrName>ppt_h</p:attrName>
                                        </p:attrNameLst>
                                      </p:cBhvr>
                                      <p:tavLst>
                                        <p:tav tm="0">
                                          <p:val>
                                            <p:strVal val="#ppt_h"/>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43"/>
                                        </p:tgtEl>
                                      </p:cBhvr>
                                    </p:animEffect>
                                    <p:set>
                                      <p:cBhvr>
                                        <p:cTn id="42" dur="1" fill="hold">
                                          <p:stCondLst>
                                            <p:cond delay="500"/>
                                          </p:stCondLst>
                                        </p:cTn>
                                        <p:tgtEl>
                                          <p:spTgt spid="43"/>
                                        </p:tgtEl>
                                        <p:attrNameLst>
                                          <p:attrName>style.visibility</p:attrName>
                                        </p:attrNameLst>
                                      </p:cBhvr>
                                      <p:to>
                                        <p:strVal val="hidden"/>
                                      </p:to>
                                    </p:set>
                                  </p:childTnLst>
                                </p:cTn>
                              </p:par>
                              <p:par>
                                <p:cTn id="43" presetID="55" presetClass="entr" presetSubtype="0" fill="hold" grpId="0" nodeType="withEffect">
                                  <p:stCondLst>
                                    <p:cond delay="0"/>
                                  </p:stCondLst>
                                  <p:childTnLst>
                                    <p:set>
                                      <p:cBhvr>
                                        <p:cTn id="44" dur="500"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0.70"/>
                                          </p:val>
                                        </p:tav>
                                        <p:tav tm="100000">
                                          <p:val>
                                            <p:strVal val="#ppt_w"/>
                                          </p:val>
                                        </p:tav>
                                      </p:tavLst>
                                    </p:anim>
                                    <p:anim calcmode="lin" valueType="num">
                                      <p:cBhvr>
                                        <p:cTn id="46" dur="500" fill="hold"/>
                                        <p:tgtEl>
                                          <p:spTgt spid="40"/>
                                        </p:tgtEl>
                                        <p:attrNameLst>
                                          <p:attrName>ppt_h</p:attrName>
                                        </p:attrNameLst>
                                      </p:cBhvr>
                                      <p:tavLst>
                                        <p:tav tm="0">
                                          <p:val>
                                            <p:strVal val="#ppt_h"/>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500"/>
                                        <p:tgtEl>
                                          <p:spTgt spid="44"/>
                                        </p:tgtEl>
                                      </p:cBhvr>
                                    </p:animEffect>
                                    <p:set>
                                      <p:cBhvr>
                                        <p:cTn id="52" dur="1" fill="hold">
                                          <p:stCondLst>
                                            <p:cond delay="500"/>
                                          </p:stCondLst>
                                        </p:cTn>
                                        <p:tgtEl>
                                          <p:spTgt spid="44"/>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500"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strVal val="#ppt_w*0.7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2" grpId="1" animBg="1"/>
      <p:bldP spid="39" grpId="0" animBg="1"/>
      <p:bldP spid="43" grpId="0" bldLvl="0" animBg="1"/>
      <p:bldP spid="43" grpId="1" bldLvl="0" animBg="1"/>
      <p:bldP spid="44" grpId="0" animBg="1"/>
      <p:bldP spid="44" grpId="1" animBg="1"/>
      <p:bldP spid="40" grpId="0" bldLvl="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445385" y="74930"/>
            <a:ext cx="4305300" cy="1664335"/>
          </a:xfrm>
          <a:prstGeom prst="cloudCallout">
            <a:avLst>
              <a:gd name="adj1" fmla="val -69188"/>
              <a:gd name="adj2" fmla="val 15623"/>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latin typeface="Times New Roman" panose="02020603050405020304" pitchFamily="18" charset="0"/>
                <a:cs typeface="Times New Roman" panose="02020603050405020304" pitchFamily="18" charset="0"/>
              </a:rPr>
              <a:t>2. Vì sao cỏ non lại khóc?</a:t>
            </a:r>
          </a:p>
        </p:txBody>
      </p:sp>
      <p:pic>
        <p:nvPicPr>
          <p:cNvPr id="4" name="Picture 3" descr="B9"/>
          <p:cNvPicPr>
            <a:picLocks noChangeAspect="1"/>
          </p:cNvPicPr>
          <p:nvPr/>
        </p:nvPicPr>
        <p:blipFill>
          <a:blip r:embed="rId4"/>
          <a:stretch>
            <a:fillRect/>
          </a:stretch>
        </p:blipFill>
        <p:spPr>
          <a:xfrm>
            <a:off x="-100330" y="-204470"/>
            <a:ext cx="2236470" cy="2476500"/>
          </a:xfrm>
          <a:prstGeom prst="rect">
            <a:avLst/>
          </a:prstGeom>
        </p:spPr>
      </p:pic>
      <p:pic>
        <p:nvPicPr>
          <p:cNvPr id="5" name="Picture 4" descr="1623839516-sttz"/>
          <p:cNvPicPr>
            <a:picLocks noChangeAspect="1"/>
          </p:cNvPicPr>
          <p:nvPr/>
        </p:nvPicPr>
        <p:blipFill>
          <a:blip r:embed="rId5"/>
          <a:srcRect l="2037" t="4121" r="863" b="2766"/>
          <a:stretch>
            <a:fillRect/>
          </a:stretch>
        </p:blipFill>
        <p:spPr>
          <a:xfrm>
            <a:off x="0" y="2543810"/>
            <a:ext cx="3288030" cy="2599690"/>
          </a:xfrm>
          <a:prstGeom prst="rect">
            <a:avLst/>
          </a:prstGeom>
        </p:spPr>
      </p:pic>
      <p:sp>
        <p:nvSpPr>
          <p:cNvPr id="6" name="Cloud Callout 5"/>
          <p:cNvSpPr/>
          <p:nvPr/>
        </p:nvSpPr>
        <p:spPr>
          <a:xfrm>
            <a:off x="3288665" y="2070100"/>
            <a:ext cx="3462020" cy="2673985"/>
          </a:xfrm>
          <a:prstGeom prst="cloudCallout">
            <a:avLst>
              <a:gd name="adj1" fmla="val -67809"/>
              <a:gd name="adj2" fmla="val 32593"/>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Cỏ non khóc vì bị các bạn nhỏ giẫm lên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21" presetClass="entr" presetSubtype="1"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blip>
          <a:srcRect/>
          <a:stretch>
            <a:fillRect/>
          </a:stretch>
        </a:blipFill>
        <a:effectLst/>
      </p:bgPr>
    </p:bg>
    <p:spTree>
      <p:nvGrpSpPr>
        <p:cNvPr id="1" name=""/>
        <p:cNvGrpSpPr/>
        <p:nvPr/>
      </p:nvGrpSpPr>
      <p:grpSpPr>
        <a:xfrm>
          <a:off x="0" y="0"/>
          <a:ext cx="0" cy="0"/>
          <a:chOff x="0" y="0"/>
          <a:chExt cx="0" cy="0"/>
        </a:xfrm>
      </p:grpSpPr>
      <p:sp>
        <p:nvSpPr>
          <p:cNvPr id="3" name="Oval Callout 2"/>
          <p:cNvSpPr/>
          <p:nvPr/>
        </p:nvSpPr>
        <p:spPr>
          <a:xfrm>
            <a:off x="2072640" y="86995"/>
            <a:ext cx="4618990" cy="1497965"/>
          </a:xfrm>
          <a:prstGeom prst="wedgeEllipseCallout">
            <a:avLst>
              <a:gd name="adj1" fmla="val -55636"/>
              <a:gd name="adj2" fmla="val -1844"/>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3.</a:t>
            </a:r>
            <a:r>
              <a:rPr lang="vi-VN" altLang="en-US" sz="3200">
                <a:solidFill>
                  <a:srgbClr val="000000"/>
                </a:solidFill>
                <a:latin typeface="Times New Roman" panose="02020603050405020304" pitchFamily="18" charset="0"/>
                <a:cs typeface="Times New Roman" panose="02020603050405020304" pitchFamily="18" charset="0"/>
              </a:rPr>
              <a:t> Thương cỏ non, chim én đã làm gì?</a:t>
            </a:r>
          </a:p>
        </p:txBody>
      </p:sp>
      <p:grpSp>
        <p:nvGrpSpPr>
          <p:cNvPr id="13" name="Group 12"/>
          <p:cNvGrpSpPr/>
          <p:nvPr/>
        </p:nvGrpSpPr>
        <p:grpSpPr>
          <a:xfrm>
            <a:off x="4387850" y="1701165"/>
            <a:ext cx="2642870" cy="3648710"/>
            <a:chOff x="6910" y="2679"/>
            <a:chExt cx="4162" cy="5746"/>
          </a:xfrm>
        </p:grpSpPr>
        <p:sp>
          <p:nvSpPr>
            <p:cNvPr id="9" name="Up Arrow 8"/>
            <p:cNvSpPr/>
            <p:nvPr/>
          </p:nvSpPr>
          <p:spPr>
            <a:xfrm>
              <a:off x="8763" y="5427"/>
              <a:ext cx="638" cy="2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1"/>
            <p:cNvPicPr>
              <a:picLocks noChangeAspect="1"/>
            </p:cNvPicPr>
            <p:nvPr/>
          </p:nvPicPr>
          <p:blipFill>
            <a:blip r:embed="rId4"/>
            <a:stretch>
              <a:fillRect/>
            </a:stretch>
          </p:blipFill>
          <p:spPr>
            <a:xfrm>
              <a:off x="7182" y="3087"/>
              <a:ext cx="3618" cy="2827"/>
            </a:xfrm>
            <a:prstGeom prst="rect">
              <a:avLst/>
            </a:prstGeom>
          </p:spPr>
        </p:pic>
        <p:sp>
          <p:nvSpPr>
            <p:cNvPr id="21" name="Rectangle 20"/>
            <p:cNvSpPr/>
            <p:nvPr/>
          </p:nvSpPr>
          <p:spPr>
            <a:xfrm>
              <a:off x="7706" y="3504"/>
              <a:ext cx="2752" cy="2090"/>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chemeClr val="accent2"/>
                  </a:solidFill>
                  <a:latin typeface="Times New Roman" panose="02020603050405020304" pitchFamily="18" charset="0"/>
                  <a:cs typeface="Times New Roman" panose="02020603050405020304" pitchFamily="18" charset="0"/>
                </a:rPr>
                <a:t>KHÔNG </a:t>
              </a:r>
              <a:r>
                <a:rPr lang="vi-VN" altLang="en-US" sz="2000" b="1" dirty="0" smtClean="0">
                  <a:solidFill>
                    <a:schemeClr val="accent2"/>
                  </a:solidFill>
                  <a:latin typeface="Times New Roman" panose="02020603050405020304" pitchFamily="18" charset="0"/>
                  <a:cs typeface="Times New Roman" panose="02020603050405020304" pitchFamily="18" charset="0"/>
                </a:rPr>
                <a:t>GI</a:t>
              </a:r>
              <a:r>
                <a:rPr lang="en-US" sz="2000" b="1" dirty="0" smtClean="0">
                  <a:solidFill>
                    <a:schemeClr val="accent2"/>
                  </a:solidFill>
                  <a:latin typeface="Times New Roman" panose="02020603050405020304" pitchFamily="18" charset="0"/>
                  <a:cs typeface="Times New Roman" panose="02020603050405020304" pitchFamily="18" charset="0"/>
                </a:rPr>
                <a:t>ẪM CHÂN LÊN CỎ</a:t>
              </a:r>
            </a:p>
          </p:txBody>
        </p:sp>
        <p:pic>
          <p:nvPicPr>
            <p:cNvPr id="6" name="Picture 5" descr="B16"/>
            <p:cNvPicPr>
              <a:picLocks noChangeAspect="1"/>
            </p:cNvPicPr>
            <p:nvPr/>
          </p:nvPicPr>
          <p:blipFill>
            <a:blip r:embed="rId5"/>
            <a:stretch>
              <a:fillRect/>
            </a:stretch>
          </p:blipFill>
          <p:spPr>
            <a:xfrm>
              <a:off x="6910" y="2679"/>
              <a:ext cx="4163" cy="1030"/>
            </a:xfrm>
            <a:prstGeom prst="rect">
              <a:avLst/>
            </a:prstGeom>
          </p:spPr>
        </p:pic>
        <p:pic>
          <p:nvPicPr>
            <p:cNvPr id="12" name="Picture 11" descr="B9"/>
            <p:cNvPicPr>
              <a:picLocks noChangeAspect="1"/>
            </p:cNvPicPr>
            <p:nvPr/>
          </p:nvPicPr>
          <p:blipFill>
            <a:blip r:embed="rId6"/>
            <a:stretch>
              <a:fillRect/>
            </a:stretch>
          </p:blipFill>
          <p:spPr>
            <a:xfrm>
              <a:off x="7292" y="6045"/>
              <a:ext cx="3581" cy="2380"/>
            </a:xfrm>
            <a:prstGeom prst="rect">
              <a:avLst/>
            </a:prstGeom>
          </p:spPr>
        </p:pic>
      </p:grpSp>
      <p:sp>
        <p:nvSpPr>
          <p:cNvPr id="14" name="Flowchart: Alternate Process 13"/>
          <p:cNvSpPr/>
          <p:nvPr/>
        </p:nvSpPr>
        <p:spPr>
          <a:xfrm>
            <a:off x="100330" y="2471420"/>
            <a:ext cx="4287520" cy="2205355"/>
          </a:xfrm>
          <a:prstGeom prst="flowChartAlternateProcess">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Thương cỏ non, chim én đã gọi thêm nhiều bạn của mình ra sức đi tìm cỏ khô tết thành dòng chữ “Không giẫm chân lên cỏ!” và đặt cạnh bãi cỏ.</a:t>
            </a:r>
          </a:p>
        </p:txBody>
      </p:sp>
      <p:pic>
        <p:nvPicPr>
          <p:cNvPr id="5122" name="Picture 2" descr="Chim Én Hình ảnh | Định dạng hình ảnh PNG 400202120| vn.lovepik.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0485" y="-88900"/>
            <a:ext cx="1918970" cy="1631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5" presetClass="entr" presetSubtype="0" fill="hold" grpId="0" nodeType="withEffect">
                                  <p:stCondLst>
                                    <p:cond delay="0"/>
                                  </p:stCondLst>
                                  <p:childTnLst>
                                    <p:set>
                                      <p:cBhvr>
                                        <p:cTn id="9" dur="500"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7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50" presetClass="entr" presetSubtype="0" decel="100000" fill="hold" nodeType="with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blip>
          <a:srcRect/>
          <a:stretch>
            <a:fillRect/>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2346960" y="123825"/>
            <a:ext cx="4392930" cy="1214755"/>
          </a:xfrm>
          <a:prstGeom prst="wedgeRoundRectCallout">
            <a:avLst>
              <a:gd name="adj1" fmla="val -56201"/>
              <a:gd name="adj2" fmla="val 20517"/>
              <a:gd name="adj3" fmla="val 16667"/>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4. Thay lời chim én, nói lời nhắn nhủ tới các bạn nhỏ.</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3660" y="-112395"/>
            <a:ext cx="2237740" cy="190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13"/>
          <p:cNvPicPr>
            <a:picLocks noChangeAspect="1"/>
          </p:cNvPicPr>
          <p:nvPr/>
        </p:nvPicPr>
        <p:blipFill>
          <a:blip r:embed="rId6"/>
          <a:srcRect l="9650" t="15625" r="20169" b="66792"/>
          <a:stretch>
            <a:fillRect/>
          </a:stretch>
        </p:blipFill>
        <p:spPr>
          <a:xfrm>
            <a:off x="0" y="1896745"/>
            <a:ext cx="6621780" cy="1023620"/>
          </a:xfrm>
          <a:prstGeom prst="rect">
            <a:avLst/>
          </a:prstGeom>
        </p:spPr>
      </p:pic>
      <p:pic>
        <p:nvPicPr>
          <p:cNvPr id="5" name="Picture 4" descr="B13"/>
          <p:cNvPicPr>
            <a:picLocks noChangeAspect="1"/>
          </p:cNvPicPr>
          <p:nvPr/>
        </p:nvPicPr>
        <p:blipFill>
          <a:blip r:embed="rId6"/>
          <a:srcRect l="9750" t="67563" r="19938" b="15229"/>
          <a:stretch>
            <a:fillRect/>
          </a:stretch>
        </p:blipFill>
        <p:spPr>
          <a:xfrm>
            <a:off x="118110" y="3479165"/>
            <a:ext cx="6618605" cy="937895"/>
          </a:xfrm>
          <a:prstGeom prst="rect">
            <a:avLst/>
          </a:prstGeom>
        </p:spPr>
      </p:pic>
      <p:sp>
        <p:nvSpPr>
          <p:cNvPr id="6" name="Text Box 5"/>
          <p:cNvSpPr txBox="1"/>
          <p:nvPr/>
        </p:nvSpPr>
        <p:spPr>
          <a:xfrm>
            <a:off x="1470025" y="1896745"/>
            <a:ext cx="515175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bạn ơi, không được giẫm chân lên cỏ nhé!</a:t>
            </a:r>
          </a:p>
        </p:txBody>
      </p:sp>
      <p:sp>
        <p:nvSpPr>
          <p:cNvPr id="7" name="Text Box 6"/>
          <p:cNvSpPr txBox="1"/>
          <p:nvPr/>
        </p:nvSpPr>
        <p:spPr>
          <a:xfrm>
            <a:off x="1410970" y="3394075"/>
            <a:ext cx="526986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cậu ơi, giẫm chân lên cỏ sẽ làm cho các bạn cỏ đau đấy!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567555" y="4730115"/>
            <a:ext cx="2273300" cy="413385"/>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Luyện đọc lại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44270" y="2282190"/>
            <a:ext cx="4912995" cy="2584450"/>
          </a:xfrm>
          <a:prstGeom prst="rect">
            <a:avLst/>
          </a:prstGeom>
          <a:noFill/>
        </p:spPr>
        <p:txBody>
          <a:bodyPr wrap="square" rtlCol="0">
            <a:spAutoFit/>
          </a:bodyPr>
          <a:lstStyle/>
          <a:p>
            <a:pPr algn="ctr"/>
            <a:r>
              <a:rPr lang="vi-VN" altLang="en-US" sz="5400" b="1">
                <a:solidFill>
                  <a:srgbClr val="FF0000"/>
                </a:solidFill>
                <a:effectLst/>
                <a:latin typeface="Times New Roman" panose="02020603050405020304" pitchFamily="18" charset="0"/>
                <a:cs typeface="Times New Roman" panose="02020603050405020304" pitchFamily="18" charset="0"/>
              </a:rPr>
              <a:t>LUYỆN TẬP THEO VĂN BẢN ĐỌC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1372870" y="167640"/>
            <a:ext cx="5244465" cy="953135"/>
          </a:xfrm>
          <a:prstGeom prst="rect">
            <a:avLst/>
          </a:prstGeom>
          <a:solidFill>
            <a:schemeClr val="tx2">
              <a:lumMod val="20000"/>
              <a:lumOff val="80000"/>
            </a:schemeClr>
          </a:solidFill>
        </p:spPr>
        <p:txBody>
          <a:bodyPr wrap="square" rtlCol="0">
            <a:spAutoFit/>
          </a:bodyPr>
          <a:lstStyle/>
          <a:p>
            <a:pPr algn="just">
              <a:lnSpc>
                <a:spcPct val="100000"/>
              </a:lnSpc>
            </a:pP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p:txBody>
      </p:sp>
      <p:sp>
        <p:nvSpPr>
          <p:cNvPr id="25" name="Text Box 24"/>
          <p:cNvSpPr txBox="1"/>
          <p:nvPr/>
        </p:nvSpPr>
        <p:spPr>
          <a:xfrm>
            <a:off x="276860" y="4693285"/>
            <a:ext cx="6304915" cy="306705"/>
          </a:xfrm>
          <a:prstGeom prst="rect">
            <a:avLst/>
          </a:prstGeom>
          <a:solidFill>
            <a:schemeClr val="accent2"/>
          </a:solidFill>
        </p:spPr>
        <p:txBody>
          <a:bodyPr wrap="square" rtlCol="0">
            <a:spAutoFit/>
          </a:bodyPr>
          <a:lstStyle/>
          <a:p>
            <a:endParaRPr lang="en-US"/>
          </a:p>
        </p:txBody>
      </p:sp>
      <p:sp>
        <p:nvSpPr>
          <p:cNvPr id="26" name="Text Box 25"/>
          <p:cNvSpPr txBox="1"/>
          <p:nvPr/>
        </p:nvSpPr>
        <p:spPr>
          <a:xfrm rot="16200000">
            <a:off x="-1228725" y="2948305"/>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27" name="Text Box 26"/>
          <p:cNvSpPr txBox="1"/>
          <p:nvPr/>
        </p:nvSpPr>
        <p:spPr>
          <a:xfrm rot="16200000">
            <a:off x="4633595" y="3016250"/>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pic>
        <p:nvPicPr>
          <p:cNvPr id="29" name="Picture 28" descr="trao đổi_preview_rev_1 (1)"/>
          <p:cNvPicPr>
            <a:picLocks noChangeAspect="1"/>
          </p:cNvPicPr>
          <p:nvPr/>
        </p:nvPicPr>
        <p:blipFill>
          <a:blip r:embed="rId4"/>
          <a:stretch>
            <a:fillRect/>
          </a:stretch>
        </p:blipFill>
        <p:spPr>
          <a:xfrm>
            <a:off x="19685" y="-635"/>
            <a:ext cx="1353185" cy="1289050"/>
          </a:xfrm>
          <a:prstGeom prst="rect">
            <a:avLst/>
          </a:prstGeom>
        </p:spPr>
      </p:pic>
      <p:grpSp>
        <p:nvGrpSpPr>
          <p:cNvPr id="13" name="Group 12"/>
          <p:cNvGrpSpPr/>
          <p:nvPr/>
        </p:nvGrpSpPr>
        <p:grpSpPr>
          <a:xfrm>
            <a:off x="218440" y="1492885"/>
            <a:ext cx="6384290" cy="3520440"/>
            <a:chOff x="344" y="2351"/>
            <a:chExt cx="10054" cy="5544"/>
          </a:xfrm>
        </p:grpSpPr>
        <p:sp>
          <p:nvSpPr>
            <p:cNvPr id="5" name="Text Box 4"/>
            <p:cNvSpPr txBox="1"/>
            <p:nvPr/>
          </p:nvSpPr>
          <p:spPr>
            <a:xfrm>
              <a:off x="413" y="7412"/>
              <a:ext cx="9929" cy="483"/>
            </a:xfrm>
            <a:prstGeom prst="rect">
              <a:avLst/>
            </a:prstGeom>
            <a:solidFill>
              <a:schemeClr val="accent2"/>
            </a:solidFill>
          </p:spPr>
          <p:txBody>
            <a:bodyPr wrap="square" rtlCol="0">
              <a:spAutoFit/>
            </a:bodyPr>
            <a:lstStyle/>
            <a:p>
              <a:endParaRPr lang="en-US"/>
            </a:p>
          </p:txBody>
        </p:sp>
        <p:sp>
          <p:nvSpPr>
            <p:cNvPr id="6" name="Text Box 5"/>
            <p:cNvSpPr txBox="1"/>
            <p:nvPr/>
          </p:nvSpPr>
          <p:spPr>
            <a:xfrm rot="16200000">
              <a:off x="-1958" y="4664"/>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rot="16200000">
              <a:off x="7274" y="4771"/>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68" y="2351"/>
              <a:ext cx="10008" cy="5257"/>
              <a:chOff x="644" y="-3600"/>
              <a:chExt cx="10183" cy="5257"/>
            </a:xfrm>
          </p:grpSpPr>
          <p:pic>
            <p:nvPicPr>
              <p:cNvPr id="9" name="Picture 8"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644" y="-3600"/>
                <a:ext cx="10183" cy="5257"/>
              </a:xfrm>
              <a:prstGeom prst="rect">
                <a:avLst/>
              </a:prstGeom>
            </p:spPr>
          </p:pic>
          <p:sp>
            <p:nvSpPr>
              <p:cNvPr id="10" name="Rectangle 20"/>
              <p:cNvSpPr/>
              <p:nvPr/>
            </p:nvSpPr>
            <p:spPr>
              <a:xfrm>
                <a:off x="2333" y="-1348"/>
                <a:ext cx="1073" cy="64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chemeClr val="accent2"/>
                    </a:solidFill>
                    <a:latin typeface="Times New Roman" panose="02020603050405020304" pitchFamily="18" charset="0"/>
                    <a:cs typeface="Times New Roman" panose="02020603050405020304" pitchFamily="18" charset="0"/>
                  </a:rPr>
                  <a:t>KHÔNG </a:t>
                </a:r>
                <a:r>
                  <a:rPr lang="vi-VN" altLang="en-US" sz="800" dirty="0" smtClean="0">
                    <a:solidFill>
                      <a:schemeClr val="accent2"/>
                    </a:solidFill>
                    <a:latin typeface="Times New Roman" panose="02020603050405020304" pitchFamily="18" charset="0"/>
                    <a:cs typeface="Times New Roman" panose="02020603050405020304" pitchFamily="18" charset="0"/>
                  </a:rPr>
                  <a:t>GI</a:t>
                </a:r>
                <a:r>
                  <a:rPr lang="en-US" sz="800" dirty="0" smtClean="0">
                    <a:solidFill>
                      <a:schemeClr val="accent2"/>
                    </a:solidFill>
                    <a:latin typeface="Times New Roman" panose="02020603050405020304" pitchFamily="18" charset="0"/>
                    <a:cs typeface="Times New Roman" panose="02020603050405020304" pitchFamily="18" charset="0"/>
                  </a:rPr>
                  <a:t>ẪM CHÂN LÊN CỎ</a:t>
                </a:r>
              </a:p>
            </p:txBody>
          </p:sp>
          <p:sp>
            <p:nvSpPr>
              <p:cNvPr id="11" name="Rectangle 21"/>
              <p:cNvSpPr/>
              <p:nvPr/>
            </p:nvSpPr>
            <p:spPr>
              <a:xfrm>
                <a:off x="2334" y="-515"/>
                <a:ext cx="1073" cy="63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smtClean="0">
                    <a:solidFill>
                      <a:schemeClr val="accent2"/>
                    </a:solidFill>
                    <a:latin typeface="Times New Roman" panose="02020603050405020304" pitchFamily="18" charset="0"/>
                    <a:cs typeface="Times New Roman" panose="02020603050405020304" pitchFamily="18" charset="0"/>
                  </a:rPr>
                  <a:t>KHÔNG VỨT RÁC BỪA BÃI</a:t>
                </a:r>
              </a:p>
            </p:txBody>
          </p:sp>
          <p:sp>
            <p:nvSpPr>
              <p:cNvPr id="12" name="Rectangle 22"/>
              <p:cNvSpPr/>
              <p:nvPr/>
            </p:nvSpPr>
            <p:spPr>
              <a:xfrm>
                <a:off x="7511" y="-1296"/>
                <a:ext cx="813" cy="545"/>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chemeClr val="accent2"/>
                    </a:solidFill>
                    <a:latin typeface="Times New Roman" panose="02020603050405020304" pitchFamily="18" charset="0"/>
                    <a:cs typeface="Times New Roman" panose="02020603050405020304" pitchFamily="18" charset="0"/>
                  </a:rPr>
                  <a:t>KHÔNG HÁI HOA</a:t>
                </a: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             </a:t>
              </a:r>
              <a:r>
                <a:rPr lang="vi-VN" altLang="en-US" sz="2800" b="1">
                  <a:solidFill>
                    <a:srgbClr val="000000"/>
                  </a:solidFill>
                  <a:latin typeface="Times New Roman" panose="02020603050405020304" pitchFamily="18" charset="0"/>
                  <a:cs typeface="Times New Roman" panose="02020603050405020304" pitchFamily="18" charset="0"/>
                </a:rPr>
                <a:t>1.</a:t>
              </a:r>
              <a:r>
                <a:rPr lang="vi-VN" altLang="en-US" sz="2800">
                  <a:solidFill>
                    <a:srgbClr val="000000"/>
                  </a:solidFill>
                  <a:latin typeface="Times New Roman" panose="02020603050405020304" pitchFamily="18" charset="0"/>
                  <a:cs typeface="Times New Roman" panose="02020603050405020304" pitchFamily="18" charset="0"/>
                </a:rPr>
                <a:t> Tìm từ ngữ cho biết tâm trạng, cảm xúc của cỏ non.</a:t>
              </a:r>
            </a:p>
          </p:txBody>
        </p:sp>
        <p:pic>
          <p:nvPicPr>
            <p:cNvPr id="6" name="Picture 5" descr="trao đổi_preview_rev_1 (1)"/>
            <p:cNvPicPr>
              <a:picLocks noChangeAspect="1"/>
            </p:cNvPicPr>
            <p:nvPr/>
          </p:nvPicPr>
          <p:blipFill>
            <a:blip r:embed="rId4"/>
            <a:srcRect t="15599" b="6082"/>
            <a:stretch>
              <a:fillRect/>
            </a:stretch>
          </p:blipFill>
          <p:spPr>
            <a:xfrm>
              <a:off x="439" y="214"/>
              <a:ext cx="2206" cy="1687"/>
            </a:xfrm>
            <a:prstGeom prst="rect">
              <a:avLst/>
            </a:prstGeom>
          </p:spPr>
        </p:pic>
      </p:grpSp>
      <p:grpSp>
        <p:nvGrpSpPr>
          <p:cNvPr id="16" name="Group 15"/>
          <p:cNvGrpSpPr/>
          <p:nvPr/>
        </p:nvGrpSpPr>
        <p:grpSpPr>
          <a:xfrm>
            <a:off x="238760" y="1622425"/>
            <a:ext cx="1945640" cy="3016885"/>
            <a:chOff x="376" y="2555"/>
            <a:chExt cx="3064" cy="4751"/>
          </a:xfrm>
        </p:grpSpPr>
        <p:pic>
          <p:nvPicPr>
            <p:cNvPr id="10" name="Picture 9" descr="B3"/>
            <p:cNvPicPr>
              <a:picLocks noChangeAspect="1"/>
            </p:cNvPicPr>
            <p:nvPr/>
          </p:nvPicPr>
          <p:blipFill>
            <a:blip r:embed="rId5"/>
            <a:srcRect l="34606" r="34606"/>
            <a:stretch>
              <a:fillRect/>
            </a:stretch>
          </p:blipFill>
          <p:spPr>
            <a:xfrm>
              <a:off x="376" y="2555"/>
              <a:ext cx="3064" cy="4751"/>
            </a:xfrm>
            <a:prstGeom prst="rect">
              <a:avLst/>
            </a:prstGeom>
          </p:spPr>
        </p:pic>
        <p:sp>
          <p:nvSpPr>
            <p:cNvPr id="13" name="Text Box 12"/>
            <p:cNvSpPr txBox="1"/>
            <p:nvPr/>
          </p:nvSpPr>
          <p:spPr>
            <a:xfrm>
              <a:off x="622" y="4254"/>
              <a:ext cx="2571" cy="3052"/>
            </a:xfrm>
            <a:prstGeom prst="rect">
              <a:avLst/>
            </a:prstGeom>
            <a:noFill/>
          </p:spPr>
          <p:txBody>
            <a:bodyPr wrap="square" rtlCol="0">
              <a:spAutoFit/>
            </a:bodyPr>
            <a:lstStyle/>
            <a:p>
              <a:pPr algn="ctr"/>
              <a:r>
                <a:rPr lang="vi-VN" altLang="en-US" sz="4000">
                  <a:solidFill>
                    <a:srgbClr val="FF0000"/>
                  </a:solidFill>
                  <a:latin typeface="Times New Roman" panose="02020603050405020304" pitchFamily="18" charset="0"/>
                  <a:cs typeface="Times New Roman" panose="02020603050405020304" pitchFamily="18" charset="0"/>
                </a:rPr>
                <a:t>- Khóc thút thít</a:t>
              </a:r>
            </a:p>
          </p:txBody>
        </p:sp>
      </p:grpSp>
      <p:grpSp>
        <p:nvGrpSpPr>
          <p:cNvPr id="18" name="Group 17"/>
          <p:cNvGrpSpPr/>
          <p:nvPr/>
        </p:nvGrpSpPr>
        <p:grpSpPr>
          <a:xfrm>
            <a:off x="2437130" y="1622425"/>
            <a:ext cx="1983105" cy="3016885"/>
            <a:chOff x="3838" y="2555"/>
            <a:chExt cx="3123" cy="4751"/>
          </a:xfrm>
        </p:grpSpPr>
        <p:pic>
          <p:nvPicPr>
            <p:cNvPr id="9" name="Picture 8" descr="B3"/>
            <p:cNvPicPr>
              <a:picLocks noChangeAspect="1"/>
            </p:cNvPicPr>
            <p:nvPr/>
          </p:nvPicPr>
          <p:blipFill>
            <a:blip r:embed="rId5"/>
            <a:srcRect r="69552"/>
            <a:stretch>
              <a:fillRect/>
            </a:stretch>
          </p:blipFill>
          <p:spPr>
            <a:xfrm>
              <a:off x="3838" y="2555"/>
              <a:ext cx="3123" cy="4751"/>
            </a:xfrm>
            <a:prstGeom prst="rect">
              <a:avLst/>
            </a:prstGeom>
          </p:spPr>
        </p:pic>
        <p:sp>
          <p:nvSpPr>
            <p:cNvPr id="14" name="Text Box 13"/>
            <p:cNvSpPr txBox="1"/>
            <p:nvPr/>
          </p:nvSpPr>
          <p:spPr>
            <a:xfrm>
              <a:off x="4114" y="4254"/>
              <a:ext cx="2571"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khóc nấc lên</a:t>
              </a:r>
            </a:p>
          </p:txBody>
        </p:sp>
      </p:grpSp>
      <p:grpSp>
        <p:nvGrpSpPr>
          <p:cNvPr id="19" name="Group 18"/>
          <p:cNvGrpSpPr/>
          <p:nvPr/>
        </p:nvGrpSpPr>
        <p:grpSpPr>
          <a:xfrm>
            <a:off x="4672965" y="1622425"/>
            <a:ext cx="1983740" cy="3016885"/>
            <a:chOff x="7359" y="2555"/>
            <a:chExt cx="3124" cy="4751"/>
          </a:xfrm>
        </p:grpSpPr>
        <p:pic>
          <p:nvPicPr>
            <p:cNvPr id="11" name="Picture 10" descr="B3"/>
            <p:cNvPicPr>
              <a:picLocks noChangeAspect="1"/>
            </p:cNvPicPr>
            <p:nvPr/>
          </p:nvPicPr>
          <p:blipFill>
            <a:blip r:embed="rId5"/>
            <a:srcRect l="70215"/>
            <a:stretch>
              <a:fillRect/>
            </a:stretch>
          </p:blipFill>
          <p:spPr>
            <a:xfrm>
              <a:off x="7359" y="2555"/>
              <a:ext cx="3124" cy="4751"/>
            </a:xfrm>
            <a:prstGeom prst="rect">
              <a:avLst/>
            </a:prstGeom>
          </p:spPr>
        </p:pic>
        <p:sp>
          <p:nvSpPr>
            <p:cNvPr id="15" name="Text Box 14"/>
            <p:cNvSpPr txBox="1"/>
            <p:nvPr/>
          </p:nvSpPr>
          <p:spPr>
            <a:xfrm>
              <a:off x="7513" y="4254"/>
              <a:ext cx="2757"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nhoẻn miệng cười</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221990" y="2449830"/>
            <a:ext cx="3471545" cy="2785745"/>
            <a:chOff x="5055" y="3858"/>
            <a:chExt cx="5467" cy="4387"/>
          </a:xfrm>
        </p:grpSpPr>
        <p:pic>
          <p:nvPicPr>
            <p:cNvPr id="21" name="Picture 20" descr="B7"/>
            <p:cNvPicPr>
              <a:picLocks noChangeAspect="1"/>
            </p:cNvPicPr>
            <p:nvPr/>
          </p:nvPicPr>
          <p:blipFill>
            <a:blip r:embed="rId4"/>
            <a:srcRect t="48613" r="61387" b="253"/>
            <a:stretch>
              <a:fillRect/>
            </a:stretch>
          </p:blipFill>
          <p:spPr>
            <a:xfrm>
              <a:off x="5825" y="3858"/>
              <a:ext cx="3645" cy="4387"/>
            </a:xfrm>
            <a:prstGeom prst="round1Rect">
              <a:avLst/>
            </a:prstGeom>
          </p:spPr>
        </p:pic>
        <p:sp>
          <p:nvSpPr>
            <p:cNvPr id="22" name="Text Box 21"/>
            <p:cNvSpPr txBox="1"/>
            <p:nvPr/>
          </p:nvSpPr>
          <p:spPr>
            <a:xfrm rot="21420000">
              <a:off x="5055" y="5947"/>
              <a:ext cx="5467"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Cậu bé ôm mặt khóc thút thít ngoài sân.</a:t>
              </a:r>
            </a:p>
          </p:txBody>
        </p:sp>
      </p:grpSp>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rgbClr val="000000"/>
                  </a:solidFill>
                  <a:latin typeface="Times New Roman" panose="02020603050405020304" pitchFamily="18" charset="0"/>
                  <a:cs typeface="Times New Roman" panose="02020603050405020304" pitchFamily="18" charset="0"/>
                </a:rPr>
                <a:t>           </a:t>
              </a:r>
              <a:r>
                <a:rPr lang="vi-VN" altLang="en-US" sz="3600" b="1">
                  <a:solidFill>
                    <a:srgbClr val="000000"/>
                  </a:solidFill>
                  <a:latin typeface="Times New Roman" panose="02020603050405020304" pitchFamily="18" charset="0"/>
                  <a:cs typeface="Times New Roman" panose="02020603050405020304" pitchFamily="18" charset="0"/>
                </a:rPr>
                <a:t> 2.</a:t>
              </a:r>
              <a:r>
                <a:rPr lang="vi-VN" altLang="en-US" sz="3600">
                  <a:solidFill>
                    <a:srgbClr val="000000"/>
                  </a:solidFill>
                  <a:latin typeface="Times New Roman" panose="02020603050405020304" pitchFamily="18" charset="0"/>
                  <a:cs typeface="Times New Roman" panose="02020603050405020304" pitchFamily="18" charset="0"/>
                </a:rPr>
                <a:t> Đặc một câu với từ ngữ         vừa tìm được.</a:t>
              </a:r>
            </a:p>
          </p:txBody>
        </p:sp>
        <p:pic>
          <p:nvPicPr>
            <p:cNvPr id="6" name="Picture 5" descr="trao đổi_preview_rev_1 (1)"/>
            <p:cNvPicPr>
              <a:picLocks noChangeAspect="1"/>
            </p:cNvPicPr>
            <p:nvPr/>
          </p:nvPicPr>
          <p:blipFill>
            <a:blip r:embed="rId5"/>
            <a:srcRect t="15599" b="6082"/>
            <a:stretch>
              <a:fillRect/>
            </a:stretch>
          </p:blipFill>
          <p:spPr>
            <a:xfrm>
              <a:off x="439" y="214"/>
              <a:ext cx="2206" cy="1687"/>
            </a:xfrm>
            <a:prstGeom prst="rect">
              <a:avLst/>
            </a:prstGeom>
          </p:spPr>
        </p:pic>
      </p:grpSp>
      <p:grpSp>
        <p:nvGrpSpPr>
          <p:cNvPr id="26" name="Group 25"/>
          <p:cNvGrpSpPr/>
          <p:nvPr/>
        </p:nvGrpSpPr>
        <p:grpSpPr>
          <a:xfrm>
            <a:off x="176530" y="1247775"/>
            <a:ext cx="2977515" cy="2618740"/>
            <a:chOff x="429" y="1827"/>
            <a:chExt cx="4689" cy="4124"/>
          </a:xfrm>
        </p:grpSpPr>
        <p:pic>
          <p:nvPicPr>
            <p:cNvPr id="24" name="Picture 23" descr="B7"/>
            <p:cNvPicPr>
              <a:picLocks noChangeAspect="1"/>
            </p:cNvPicPr>
            <p:nvPr/>
          </p:nvPicPr>
          <p:blipFill>
            <a:blip r:embed="rId4"/>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3842"/>
              <a:ext cx="4689"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M.</a:t>
              </a:r>
              <a:r>
                <a:rPr lang="vi-VN" altLang="en-US" sz="2800">
                  <a:latin typeface="Times New Roman" panose="02020603050405020304" pitchFamily="18" charset="0"/>
                  <a:cs typeface="Times New Roman" panose="02020603050405020304" pitchFamily="18" charset="0"/>
                </a:rPr>
                <a:t> - Cô bé nhoẻn miệng cười với An.</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ppt_w+.3"/>
                                          </p:val>
                                        </p:tav>
                                        <p:tav tm="100000">
                                          <p:val>
                                            <p:strVal val="#ppt_w"/>
                                          </p:val>
                                        </p:tav>
                                      </p:tavLst>
                                    </p:anim>
                                    <p:anim calcmode="lin" valueType="num">
                                      <p:cBhvr>
                                        <p:cTn id="20" dur="500" fill="hold"/>
                                        <p:tgtEl>
                                          <p:spTgt spid="27"/>
                                        </p:tgtEl>
                                        <p:attrNameLst>
                                          <p:attrName>ppt_h</p:attrName>
                                        </p:attrNameLst>
                                      </p:cBhvr>
                                      <p:tavLst>
                                        <p:tav tm="0">
                                          <p:val>
                                            <p:strVal val="#ppt_h"/>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FF000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95425" y="3307080"/>
            <a:ext cx="3405505" cy="159258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3110744" y="2987239"/>
              <a:ext cx="1699769" cy="1536090"/>
            </a:xfrm>
            <a:prstGeom prst="rect">
              <a:avLst/>
            </a:prstGeom>
            <a:noFill/>
          </p:spPr>
          <p:txBody>
            <a:bodyPr wrap="square" rtlCol="0">
              <a:spAutoFit/>
            </a:bodyPr>
            <a:lstStyle/>
            <a:p>
              <a:pPr algn="ctr">
                <a:lnSpc>
                  <a:spcPct val="150000"/>
                </a:lnSpc>
              </a:pPr>
              <a:r>
                <a:rPr lang="en-US" sz="2800" b="1" dirty="0" smtClean="0">
                  <a:solidFill>
                    <a:srgbClr val="17479D"/>
                  </a:solidFill>
                  <a:latin typeface="Times New Roman" panose="02020603050405020304" pitchFamily="18" charset="0"/>
                  <a:cs typeface="Times New Roman" panose="02020603050405020304" pitchFamily="18" charset="0"/>
                </a:rPr>
                <a:t>V</a:t>
              </a:r>
              <a:r>
                <a:rPr lang="vi-VN" altLang="en-US" sz="2800" b="1" dirty="0" smtClean="0">
                  <a:solidFill>
                    <a:srgbClr val="17479D"/>
                  </a:solidFill>
                  <a:latin typeface="Times New Roman" panose="02020603050405020304" pitchFamily="18" charset="0"/>
                  <a:cs typeface="Times New Roman" panose="02020603050405020304" pitchFamily="18" charset="0"/>
                </a:rPr>
                <a:t>iết</a:t>
              </a:r>
            </a:p>
          </p:txBody>
        </p:sp>
        <p:sp>
          <p:nvSpPr>
            <p:cNvPr id="28" name="TextBox 27"/>
            <p:cNvSpPr txBox="1"/>
            <p:nvPr/>
          </p:nvSpPr>
          <p:spPr>
            <a:xfrm>
              <a:off x="2398297" y="2379764"/>
              <a:ext cx="3041009" cy="1087567"/>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a:t>
              </a:r>
              <a:r>
                <a:rPr lang="en-US" sz="2800" b="1" dirty="0" smtClean="0">
                  <a:solidFill>
                    <a:srgbClr val="FF0000"/>
                  </a:solidFill>
                  <a:latin typeface="Times New Roman" panose="02020603050405020304" pitchFamily="18" charset="0"/>
                  <a:cs typeface="Times New Roman" panose="02020603050405020304" pitchFamily="18" charset="0"/>
                </a:rPr>
                <a:t>3</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dirty="0">
                <a:latin typeface="HP001 4 hàng" panose="020B0603050302020204" charset="0"/>
                <a:cs typeface="HP001 4 hàng" panose="020B0603050302020204" charset="0"/>
              </a:rPr>
              <a:t>Thứ năm, ngày </a:t>
            </a:r>
            <a:r>
              <a:rPr lang="en-US" altLang="en-US" sz="2800" b="1" dirty="0">
                <a:latin typeface="HP001 4 hàng" panose="020B0603050302020204" charset="0"/>
                <a:cs typeface="HP001 4 hàng" panose="020B0603050302020204" charset="0"/>
              </a:rPr>
              <a:t>9</a:t>
            </a:r>
            <a:r>
              <a:rPr lang="vi-VN" altLang="en-US" sz="2800" b="1" dirty="0" smtClean="0">
                <a:latin typeface="HP001 4 hàng" panose="020B0603050302020204" charset="0"/>
                <a:cs typeface="HP001 4 hàng" panose="020B0603050302020204" charset="0"/>
              </a:rPr>
              <a:t> </a:t>
            </a:r>
            <a:r>
              <a:rPr lang="vi-VN" altLang="en-US" sz="2800" b="1" dirty="0">
                <a:latin typeface="HP001 4 hàng" panose="020B0603050302020204" charset="0"/>
                <a:cs typeface="HP001 4 hàng" panose="020B0603050302020204" charset="0"/>
              </a:rPr>
              <a:t>tháng 3 năm </a:t>
            </a:r>
            <a:r>
              <a:rPr lang="vi-VN" altLang="en-US" sz="2800" b="1" dirty="0" smtClean="0">
                <a:latin typeface="HP001 4 hàng" panose="020B0603050302020204" charset="0"/>
                <a:cs typeface="HP001 4 hàng" panose="020B0603050302020204" charset="0"/>
              </a:rPr>
              <a:t>202</a:t>
            </a:r>
            <a:r>
              <a:rPr lang="en-US" altLang="en-US" sz="2800" b="1" dirty="0" smtClean="0">
                <a:latin typeface="HP001 4 hàng" panose="020B0603050302020204" charset="0"/>
                <a:cs typeface="HP001 4 hàng" panose="020B0603050302020204" charset="0"/>
              </a:rPr>
              <a:t>3</a:t>
            </a:r>
            <a:endParaRPr lang="vi-VN" altLang="en-US" sz="2800" b="1" dirty="0">
              <a:latin typeface="HP001 4 hàng" panose="020B0603050302020204" charset="0"/>
              <a:cs typeface="HP001 4 hàng" panose="020B0603050302020204" charset="0"/>
            </a:endParaRPr>
          </a:p>
          <a:p>
            <a:pPr algn="ctr">
              <a:lnSpc>
                <a:spcPct val="130000"/>
              </a:lnSpc>
            </a:pPr>
            <a:r>
              <a:rPr lang="vi-VN" altLang="en-US" sz="2800" b="1" dirty="0">
                <a:latin typeface="HP001 4 hàng" panose="020B0603050302020204" charset="0"/>
                <a:cs typeface="HP001 4 hàng" panose="020B0603050302020204" charset="0"/>
              </a:rPr>
              <a:t>Tiếng Việt</a:t>
            </a:r>
          </a:p>
        </p:txBody>
      </p:sp>
      <p:sp>
        <p:nvSpPr>
          <p:cNvPr id="3" name="Text Box 2"/>
          <p:cNvSpPr txBox="1"/>
          <p:nvPr/>
        </p:nvSpPr>
        <p:spPr>
          <a:xfrm>
            <a:off x="73025" y="1823085"/>
            <a:ext cx="6784975" cy="1296670"/>
          </a:xfrm>
          <a:prstGeom prst="rect">
            <a:avLst/>
          </a:prstGeom>
          <a:noFill/>
        </p:spPr>
        <p:txBody>
          <a:bodyPr wrap="square" rtlCol="0">
            <a:spAutoFit/>
          </a:bodyPr>
          <a:lstStyle/>
          <a:p>
            <a:pPr algn="ctr">
              <a:lnSpc>
                <a:spcPct val="140000"/>
              </a:lnSpc>
            </a:pPr>
            <a:r>
              <a:rPr lang="vi-VN" altLang="en-US" sz="2800" b="1" dirty="0">
                <a:latin typeface="HP001 4 hàng" panose="020B0603050302020204" charset="0"/>
                <a:cs typeface="HP001 4 hàng" panose="020B0603050302020204" charset="0"/>
              </a:rPr>
              <a:t>Bài 14: Nghe-viết: Cỏ non cười rồi.</a:t>
            </a:r>
          </a:p>
          <a:p>
            <a:pPr algn="ctr">
              <a:lnSpc>
                <a:spcPct val="140000"/>
              </a:lnSpc>
            </a:pPr>
            <a:r>
              <a:rPr lang="vi-VN" altLang="en-US" sz="2800" b="1" dirty="0">
                <a:latin typeface="HP001 4 hàng" panose="020B0603050302020204" charset="0"/>
                <a:cs typeface="HP001 4 hàng" panose="020B0603050302020204" charset="0"/>
              </a:rPr>
              <a:t>Phân biệt: ng/ngh, tr/ch, êt/êch.</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687" y="350524"/>
            <a:ext cx="4635536" cy="521970"/>
          </a:xfrm>
          <a:prstGeom prst="rect">
            <a:avLst/>
          </a:prstGeom>
          <a:noFill/>
        </p:spPr>
        <p:txBody>
          <a:bodyPr wrap="square" rtlCol="0">
            <a:spAutoFit/>
          </a:bodyPr>
          <a:lstStyle/>
          <a:p>
            <a:pPr algn="ctr">
              <a:lnSpc>
                <a:spcPct val="100000"/>
              </a:lnSpc>
            </a:pPr>
            <a:r>
              <a:rPr lang="en-US" sz="2800" b="1" dirty="0" err="1" smtClean="0">
                <a:solidFill>
                  <a:schemeClr val="accent2"/>
                </a:solidFill>
                <a:latin typeface="HP001 4 hàng" panose="020B0603050302020204" charset="0"/>
                <a:cs typeface="HP001 4 hàng" panose="020B0603050302020204" charset="0"/>
              </a:rPr>
              <a:t>Cỏ</a:t>
            </a:r>
            <a:r>
              <a:rPr lang="en-US" sz="2800" b="1" dirty="0" smtClean="0">
                <a:solidFill>
                  <a:schemeClr val="accent2"/>
                </a:solidFill>
                <a:latin typeface="HP001 4 hàng" panose="020B0603050302020204" charset="0"/>
                <a:cs typeface="HP001 4 hàng" panose="020B0603050302020204" charset="0"/>
              </a:rPr>
              <a:t> non </a:t>
            </a:r>
            <a:r>
              <a:rPr lang="en-US" sz="2800" b="1" dirty="0" err="1" smtClean="0">
                <a:solidFill>
                  <a:schemeClr val="accent2"/>
                </a:solidFill>
                <a:latin typeface="HP001 4 hàng" panose="020B0603050302020204" charset="0"/>
                <a:cs typeface="HP001 4 hàng" panose="020B0603050302020204" charset="0"/>
              </a:rPr>
              <a:t>cười</a:t>
            </a:r>
            <a:r>
              <a:rPr lang="en-US" sz="2800" b="1" dirty="0" smtClean="0">
                <a:solidFill>
                  <a:schemeClr val="accent2"/>
                </a:solidFill>
                <a:latin typeface="HP001 4 hàng" panose="020B0603050302020204" charset="0"/>
                <a:cs typeface="HP001 4 hàng" panose="020B0603050302020204" charset="0"/>
              </a:rPr>
              <a:t> </a:t>
            </a:r>
            <a:r>
              <a:rPr lang="en-US" sz="2800" b="1" dirty="0" err="1" smtClean="0">
                <a:solidFill>
                  <a:schemeClr val="accent2"/>
                </a:solidFill>
                <a:latin typeface="HP001 4 hàng" panose="020B0603050302020204" charset="0"/>
                <a:cs typeface="HP001 4 hàng" panose="020B0603050302020204" charset="0"/>
              </a:rPr>
              <a:t>rồi</a:t>
            </a:r>
          </a:p>
        </p:txBody>
      </p:sp>
      <p:sp>
        <p:nvSpPr>
          <p:cNvPr id="3" name="TextBox 2"/>
          <p:cNvSpPr txBox="1"/>
          <p:nvPr/>
        </p:nvSpPr>
        <p:spPr>
          <a:xfrm>
            <a:off x="214587" y="279250"/>
            <a:ext cx="1997753" cy="460375"/>
          </a:xfrm>
          <a:prstGeom prst="rect">
            <a:avLst/>
          </a:prstGeom>
          <a:noFill/>
        </p:spPr>
        <p:txBody>
          <a:bodyPr wrap="square" rtlCol="0">
            <a:spAutoFit/>
          </a:bodyPr>
          <a:lstStyle/>
          <a:p>
            <a:pPr algn="just">
              <a:lnSpc>
                <a:spcPct val="100000"/>
              </a:lnSpc>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dirty="0" err="1" smtClean="0">
                <a:solidFill>
                  <a:schemeClr val="accent2"/>
                </a:solidFill>
                <a:latin typeface="Times New Roman" panose="02020603050405020304" pitchFamily="18" charset="0"/>
                <a:cs typeface="Times New Roman" panose="02020603050405020304" pitchFamily="18" charset="0"/>
              </a:rPr>
              <a:t>Nghe</a:t>
            </a:r>
            <a:r>
              <a:rPr lang="en-US" sz="2400" dirty="0" smtClean="0">
                <a:solidFill>
                  <a:schemeClr val="accent2"/>
                </a:solidFill>
                <a:latin typeface="Times New Roman" panose="02020603050405020304" pitchFamily="18" charset="0"/>
                <a:cs typeface="Times New Roman" panose="02020603050405020304" pitchFamily="18" charset="0"/>
              </a:rPr>
              <a:t> – </a:t>
            </a:r>
            <a:r>
              <a:rPr lang="en-US" sz="2400" dirty="0" err="1" smtClean="0">
                <a:solidFill>
                  <a:schemeClr val="accent2"/>
                </a:solidFill>
                <a:latin typeface="Times New Roman" panose="02020603050405020304" pitchFamily="18" charset="0"/>
                <a:cs typeface="Times New Roman" panose="02020603050405020304" pitchFamily="18" charset="0"/>
              </a:rPr>
              <a:t>viết</a:t>
            </a:r>
            <a:r>
              <a:rPr lang="en-US" sz="2400" dirty="0" smtClean="0">
                <a:solidFill>
                  <a:schemeClr val="accent2"/>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384300" y="1325880"/>
            <a:ext cx="5361940" cy="3291840"/>
          </a:xfrm>
          <a:prstGeom prst="rect">
            <a:avLst/>
          </a:prstGeom>
          <a:noFill/>
        </p:spPr>
        <p:txBody>
          <a:bodyPr wrap="square" rtlCol="0">
            <a:spAutoFit/>
          </a:bodyPr>
          <a:lstStyle/>
          <a:p>
            <a:pPr algn="l">
              <a:lnSpc>
                <a:spcPct val="100000"/>
              </a:lnSpc>
            </a:pPr>
            <a:r>
              <a:rPr lang="en-US" sz="2600" b="1" dirty="0" smtClean="0">
                <a:solidFill>
                  <a:schemeClr val="accent2"/>
                </a:solidFill>
                <a:latin typeface="HP001 4 hàng" panose="020B0603050302020204" charset="0"/>
                <a:cs typeface="HP001 4 hàng" panose="020B0603050302020204" charset="0"/>
              </a:rPr>
              <a:t>  </a:t>
            </a:r>
            <a:r>
              <a:rPr lang="vi-VN" altLang="en-US" sz="2600" b="1" dirty="0" smtClean="0">
                <a:solidFill>
                  <a:schemeClr val="accent2"/>
                </a:solidFill>
                <a:latin typeface="HP001 4 hàng" panose="020B0603050302020204" charset="0"/>
                <a:cs typeface="HP001 4 hàng" panose="020B0603050302020204" charset="0"/>
              </a:rPr>
              <a:t> </a:t>
            </a:r>
            <a:r>
              <a:rPr lang="en-US" sz="2600" b="1" dirty="0" smtClean="0">
                <a:solidFill>
                  <a:schemeClr val="accent2"/>
                </a:solidFill>
                <a:latin typeface="HP001 4 hàng" panose="020B0603050302020204" charset="0"/>
                <a:cs typeface="HP001 4 hàng" panose="020B0603050302020204" charset="0"/>
              </a:rPr>
              <a:t> En </a:t>
            </a:r>
            <a:r>
              <a:rPr lang="en-US" sz="2600" b="1" dirty="0" err="1" smtClean="0">
                <a:solidFill>
                  <a:schemeClr val="accent2"/>
                </a:solidFill>
                <a:latin typeface="HP001 4 hàng" panose="020B0603050302020204" charset="0"/>
                <a:cs typeface="HP001 4 hàng" panose="020B0603050302020204" charset="0"/>
              </a:rPr>
              <a:t>nâu</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gọi</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các</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bạn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của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mình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Suốt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đêm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cả</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đàn</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đi</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tìm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tết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thành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dòng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chữ</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giẫm</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chân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đặt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cạnh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bãi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Xong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việc</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én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nâu</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tươi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cười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bảo</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non:</a:t>
            </a:r>
          </a:p>
          <a:p>
            <a:pPr algn="l">
              <a:lnSpc>
                <a:spcPct val="100000"/>
              </a:lnSpc>
            </a:pPr>
            <a:r>
              <a:rPr lang="en-US" sz="2600" b="1" dirty="0">
                <a:solidFill>
                  <a:schemeClr val="accent2"/>
                </a:solidFill>
                <a:latin typeface="HP001 4 hàng" panose="020B0603050302020204" charset="0"/>
                <a:cs typeface="HP001 4 hàng" panose="020B0603050302020204" charset="0"/>
              </a:rPr>
              <a:t>   </a:t>
            </a:r>
            <a:r>
              <a:rPr lang="vi-VN" altLang="en-US" sz="2600" b="1" dirty="0">
                <a:solidFill>
                  <a:schemeClr val="accent2"/>
                </a:solidFill>
                <a:latin typeface="HP001 4 hàng" panose="020B0603050302020204" charset="0"/>
                <a:cs typeface="HP001 4 hàng" panose="020B0603050302020204" charset="0"/>
              </a:rPr>
              <a:t> </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Từ</a:t>
            </a:r>
            <a:r>
              <a:rPr lang="en-US" sz="2600" b="1" dirty="0">
                <a:solidFill>
                  <a:schemeClr val="accent2"/>
                </a:solidFill>
                <a:latin typeface="HP001 4 hàng" panose="020B0603050302020204" charset="0"/>
                <a:cs typeface="HP001 4 hàng" panose="020B0603050302020204" charset="0"/>
              </a:rPr>
              <a:t> nay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yên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tâm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rồi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còn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ai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giẫm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nữa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đâu</a:t>
            </a:r>
            <a:r>
              <a:rPr lang="en-US" sz="2600" b="1" dirty="0">
                <a:solidFill>
                  <a:schemeClr val="accent2"/>
                </a:solidFill>
                <a:latin typeface="HP001 4 hàng" panose="020B0603050302020204" charset="0"/>
                <a:cs typeface="HP001 4 hàng" panose="020B0603050302020204" charset="0"/>
              </a:rPr>
              <a:t>.</a:t>
            </a:r>
          </a:p>
        </p:txBody>
      </p:sp>
      <p:grpSp>
        <p:nvGrpSpPr>
          <p:cNvPr id="12" name="Group 11"/>
          <p:cNvGrpSpPr/>
          <p:nvPr/>
        </p:nvGrpSpPr>
        <p:grpSpPr>
          <a:xfrm>
            <a:off x="301625" y="988695"/>
            <a:ext cx="1166495" cy="3444875"/>
            <a:chOff x="343" y="1374"/>
            <a:chExt cx="1837" cy="5425"/>
          </a:xfrm>
        </p:grpSpPr>
        <p:sp>
          <p:nvSpPr>
            <p:cNvPr id="7" name="Text Box 6"/>
            <p:cNvSpPr txBox="1"/>
            <p:nvPr/>
          </p:nvSpPr>
          <p:spPr>
            <a:xfrm>
              <a:off x="343" y="1374"/>
              <a:ext cx="1837" cy="725"/>
            </a:xfrm>
            <a:prstGeom prst="rect">
              <a:avLst/>
            </a:prstGeom>
            <a:noFill/>
          </p:spPr>
          <p:txBody>
            <a:bodyPr wrap="square" rtlCol="0">
              <a:spAutoFit/>
            </a:bodyPr>
            <a:lstStyle/>
            <a:p>
              <a:r>
                <a:rPr lang="vi-VN" altLang="en-US" sz="2400" b="1">
                  <a:solidFill>
                    <a:schemeClr val="accent2"/>
                  </a:solidFill>
                  <a:latin typeface="HP001 4 hàng" panose="020B0603050302020204" charset="0"/>
                  <a:cs typeface="HP001 4 hàng" panose="020B0603050302020204" charset="0"/>
                </a:rPr>
                <a:t>Sửa lỗi</a:t>
              </a:r>
            </a:p>
          </p:txBody>
        </p:sp>
        <p:grpSp>
          <p:nvGrpSpPr>
            <p:cNvPr id="8" name="Group 7"/>
            <p:cNvGrpSpPr/>
            <p:nvPr/>
          </p:nvGrpSpPr>
          <p:grpSpPr>
            <a:xfrm>
              <a:off x="382" y="1902"/>
              <a:ext cx="1548" cy="4897"/>
              <a:chOff x="398" y="1712"/>
              <a:chExt cx="1548" cy="4897"/>
            </a:xfrm>
          </p:grpSpPr>
          <p:cxnSp>
            <p:nvCxnSpPr>
              <p:cNvPr id="10" name="Straight Connector 9"/>
              <p:cNvCxnSpPr/>
              <p:nvPr/>
            </p:nvCxnSpPr>
            <p:spPr>
              <a:xfrm>
                <a:off x="398" y="1712"/>
                <a:ext cx="1534" cy="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932" y="1715"/>
                <a:ext cx="14" cy="48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Arc 1"/>
          <p:cNvSpPr/>
          <p:nvPr/>
        </p:nvSpPr>
        <p:spPr>
          <a:xfrm>
            <a:off x="1159193" y="804704"/>
            <a:ext cx="1010126" cy="3857149"/>
          </a:xfrm>
          <a:prstGeom prst="arc">
            <a:avLst>
              <a:gd name="adj1" fmla="val 16664397"/>
              <a:gd name="adj2" fmla="val 496290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 name="Diamond 2"/>
          <p:cNvSpPr/>
          <p:nvPr/>
        </p:nvSpPr>
        <p:spPr>
          <a:xfrm rot="20760000">
            <a:off x="1520825" y="896620"/>
            <a:ext cx="877570" cy="925830"/>
          </a:xfrm>
          <a:prstGeom prst="diamon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664970" y="2278380"/>
            <a:ext cx="835660" cy="8267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rot="900000">
            <a:off x="1525270" y="3566160"/>
            <a:ext cx="871855" cy="914400"/>
          </a:xfrm>
          <a:prstGeom prst="diamon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8" name="Cloud Callout 7"/>
          <p:cNvSpPr/>
          <p:nvPr/>
        </p:nvSpPr>
        <p:spPr>
          <a:xfrm>
            <a:off x="4625340" y="349250"/>
            <a:ext cx="1916430" cy="1765300"/>
          </a:xfrm>
          <a:prstGeom prst="cloudCallout">
            <a:avLst>
              <a:gd name="adj1" fmla="val 11456"/>
              <a:gd name="adj2" fmla="val 81618"/>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00B0F0"/>
                </a:solidFill>
                <a:latin typeface="Times New Roman" panose="02020603050405020304" pitchFamily="18" charset="0"/>
                <a:cs typeface="Times New Roman" panose="02020603050405020304" pitchFamily="18" charset="0"/>
              </a:rPr>
              <a:t>Luyện viết từ khó</a:t>
            </a:r>
          </a:p>
        </p:txBody>
      </p:sp>
      <p:sp>
        <p:nvSpPr>
          <p:cNvPr id="9" name="Text Box 8"/>
          <p:cNvSpPr txBox="1"/>
          <p:nvPr/>
        </p:nvSpPr>
        <p:spPr>
          <a:xfrm>
            <a:off x="2562225" y="1059815"/>
            <a:ext cx="1871345" cy="600164"/>
          </a:xfrm>
          <a:prstGeom prst="rect">
            <a:avLst/>
          </a:prstGeom>
          <a:solidFill>
            <a:schemeClr val="accent4">
              <a:lumMod val="20000"/>
              <a:lumOff val="80000"/>
            </a:schemeClr>
          </a:solidFill>
          <a:ln w="28575">
            <a:solidFill>
              <a:srgbClr val="00B050"/>
            </a:solidFill>
          </a:ln>
        </p:spPr>
        <p:txBody>
          <a:bodyPr wrap="square" rtlCol="0">
            <a:spAutoFit/>
          </a:bodyPr>
          <a:lstStyle/>
          <a:p>
            <a:pPr algn="ctr"/>
            <a:r>
              <a:rPr lang="en-US" altLang="en-US" sz="3300" dirty="0" err="1" smtClean="0">
                <a:latin typeface="Times New Roman" panose="02020603050405020304" pitchFamily="18" charset="0"/>
                <a:cs typeface="Times New Roman" panose="02020603050405020304" pitchFamily="18" charset="0"/>
              </a:rPr>
              <a:t>tươi</a:t>
            </a:r>
            <a:r>
              <a:rPr lang="en-US" altLang="en-US" sz="3300" dirty="0" smtClean="0">
                <a:latin typeface="Times New Roman" panose="02020603050405020304" pitchFamily="18" charset="0"/>
                <a:cs typeface="Times New Roman" panose="02020603050405020304" pitchFamily="18" charset="0"/>
              </a:rPr>
              <a:t> </a:t>
            </a:r>
            <a:r>
              <a:rPr lang="en-US" altLang="en-US" sz="3300" dirty="0" err="1" smtClean="0">
                <a:latin typeface="Times New Roman" panose="02020603050405020304" pitchFamily="18" charset="0"/>
                <a:cs typeface="Times New Roman" panose="02020603050405020304" pitchFamily="18" charset="0"/>
              </a:rPr>
              <a:t>cười</a:t>
            </a:r>
            <a:endParaRPr lang="vi-VN" altLang="en-US" sz="3300" dirty="0">
              <a:latin typeface="Times New Roman" panose="02020603050405020304" pitchFamily="18" charset="0"/>
              <a:cs typeface="Times New Roman" panose="02020603050405020304" pitchFamily="18" charset="0"/>
            </a:endParaRPr>
          </a:p>
        </p:txBody>
      </p:sp>
      <p:sp>
        <p:nvSpPr>
          <p:cNvPr id="13" name="Text Box 12"/>
          <p:cNvSpPr txBox="1"/>
          <p:nvPr/>
        </p:nvSpPr>
        <p:spPr>
          <a:xfrm>
            <a:off x="2562225" y="2392045"/>
            <a:ext cx="226885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chân</a:t>
            </a:r>
          </a:p>
        </p:txBody>
      </p:sp>
      <p:sp>
        <p:nvSpPr>
          <p:cNvPr id="14" name="Text Box 13"/>
          <p:cNvSpPr txBox="1"/>
          <p:nvPr/>
        </p:nvSpPr>
        <p:spPr>
          <a:xfrm>
            <a:off x="2489676" y="3723958"/>
            <a:ext cx="2130743"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bãi cỏ</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8" presetClass="entr" presetSubtype="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Right)">
                                      <p:cBhvr>
                                        <p:cTn id="14" dur="500"/>
                                        <p:tgtEl>
                                          <p:spTgt spid="3"/>
                                        </p:tgtEl>
                                      </p:cBhvr>
                                    </p:animEffect>
                                  </p:childTnLst>
                                </p:cTn>
                              </p:par>
                              <p:par>
                                <p:cTn id="15" presetID="6" presetClass="entr" presetSubtype="32" fill="hold" grpId="0" nodeType="withEffect">
                                  <p:stCondLst>
                                    <p:cond delay="0"/>
                                  </p:stCondLst>
                                  <p:childTnLst>
                                    <p:set>
                                      <p:cBhvr>
                                        <p:cTn id="16" dur="500" fill="hold">
                                          <p:stCondLst>
                                            <p:cond delay="0"/>
                                          </p:stCondLst>
                                        </p:cTn>
                                        <p:tgtEl>
                                          <p:spTgt spid="9"/>
                                        </p:tgtEl>
                                        <p:attrNameLst>
                                          <p:attrName>style.visibility</p:attrName>
                                        </p:attrNameLst>
                                      </p:cBhvr>
                                      <p:to>
                                        <p:strVal val="visible"/>
                                      </p:to>
                                    </p:set>
                                    <p:animEffect transition="in" filter="circle(ou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par>
                                <p:cTn id="23" presetID="6" presetClass="entr" presetSubtype="32" fill="hold" grpId="0" nodeType="withEffect">
                                  <p:stCondLst>
                                    <p:cond delay="0"/>
                                  </p:stCondLst>
                                  <p:childTnLst>
                                    <p:set>
                                      <p:cBhvr>
                                        <p:cTn id="24" dur="500" fill="hold">
                                          <p:stCondLst>
                                            <p:cond delay="0"/>
                                          </p:stCondLst>
                                        </p:cTn>
                                        <p:tgtEl>
                                          <p:spTgt spid="13"/>
                                        </p:tgtEl>
                                        <p:attrNameLst>
                                          <p:attrName>style.visibility</p:attrName>
                                        </p:attrNameLst>
                                      </p:cBhvr>
                                      <p:to>
                                        <p:strVal val="visible"/>
                                      </p:to>
                                    </p:set>
                                    <p:animEffect transition="in" filter="circle(ou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par>
                                <p:cTn id="31" presetID="6" presetClass="entr" presetSubtype="32" fill="hold" grpId="0" nodeType="withEffect">
                                  <p:stCondLst>
                                    <p:cond delay="0"/>
                                  </p:stCondLst>
                                  <p:childTnLst>
                                    <p:set>
                                      <p:cBhvr>
                                        <p:cTn id="32" dur="500" fill="hold">
                                          <p:stCondLst>
                                            <p:cond delay="0"/>
                                          </p:stCondLst>
                                        </p:cTn>
                                        <p:tgtEl>
                                          <p:spTgt spid="14"/>
                                        </p:tgtEl>
                                        <p:attrNameLst>
                                          <p:attrName>style.visibility</p:attrName>
                                        </p:attrNameLst>
                                      </p:cBhvr>
                                      <p:to>
                                        <p:strVal val="visible"/>
                                      </p:to>
                                    </p:set>
                                    <p:animEffect transition="in" filter="circle(ou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9" grpId="0" bldLvl="0" animBg="1"/>
      <p:bldP spid="13" grpId="0" bldLvl="0" animBg="1"/>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6000" r="-4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634365" y="1816100"/>
            <a:ext cx="5579745" cy="737235"/>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Học sinh nghe - viết bài vào vở ô li.</a:t>
            </a:r>
          </a:p>
        </p:txBody>
      </p:sp>
      <p:pic>
        <p:nvPicPr>
          <p:cNvPr id="2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84680" y="2239645"/>
            <a:ext cx="3079115" cy="2591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687" y="350524"/>
            <a:ext cx="4635536" cy="521970"/>
          </a:xfrm>
          <a:prstGeom prst="rect">
            <a:avLst/>
          </a:prstGeom>
          <a:noFill/>
        </p:spPr>
        <p:txBody>
          <a:bodyPr wrap="square" rtlCol="0">
            <a:spAutoFit/>
          </a:bodyPr>
          <a:lstStyle/>
          <a:p>
            <a:pPr algn="ctr">
              <a:lnSpc>
                <a:spcPct val="100000"/>
              </a:lnSpc>
            </a:pPr>
            <a:r>
              <a:rPr lang="en-US" sz="2800" b="1" dirty="0" err="1" smtClean="0">
                <a:solidFill>
                  <a:schemeClr val="accent2"/>
                </a:solidFill>
                <a:latin typeface="HP001 4 hàng" panose="020B0603050302020204" charset="0"/>
                <a:cs typeface="HP001 4 hàng" panose="020B0603050302020204" charset="0"/>
              </a:rPr>
              <a:t>Cỏ</a:t>
            </a:r>
            <a:r>
              <a:rPr lang="en-US" sz="2800" b="1" dirty="0" smtClean="0">
                <a:solidFill>
                  <a:schemeClr val="accent2"/>
                </a:solidFill>
                <a:latin typeface="HP001 4 hàng" panose="020B0603050302020204" charset="0"/>
                <a:cs typeface="HP001 4 hàng" panose="020B0603050302020204" charset="0"/>
              </a:rPr>
              <a:t> non </a:t>
            </a:r>
            <a:r>
              <a:rPr lang="en-US" sz="2800" b="1" dirty="0" err="1" smtClean="0">
                <a:solidFill>
                  <a:schemeClr val="accent2"/>
                </a:solidFill>
                <a:latin typeface="HP001 4 hàng" panose="020B0603050302020204" charset="0"/>
                <a:cs typeface="HP001 4 hàng" panose="020B0603050302020204" charset="0"/>
              </a:rPr>
              <a:t>cười</a:t>
            </a:r>
            <a:r>
              <a:rPr lang="en-US" sz="2800" b="1" dirty="0" smtClean="0">
                <a:solidFill>
                  <a:schemeClr val="accent2"/>
                </a:solidFill>
                <a:latin typeface="HP001 4 hàng" panose="020B0603050302020204" charset="0"/>
                <a:cs typeface="HP001 4 hàng" panose="020B0603050302020204" charset="0"/>
              </a:rPr>
              <a:t> </a:t>
            </a:r>
            <a:r>
              <a:rPr lang="en-US" sz="2800" b="1" dirty="0" err="1" smtClean="0">
                <a:solidFill>
                  <a:schemeClr val="accent2"/>
                </a:solidFill>
                <a:latin typeface="HP001 4 hàng" panose="020B0603050302020204" charset="0"/>
                <a:cs typeface="HP001 4 hàng" panose="020B0603050302020204" charset="0"/>
              </a:rPr>
              <a:t>rồi</a:t>
            </a:r>
          </a:p>
        </p:txBody>
      </p:sp>
      <p:sp>
        <p:nvSpPr>
          <p:cNvPr id="3" name="TextBox 2"/>
          <p:cNvSpPr txBox="1"/>
          <p:nvPr/>
        </p:nvSpPr>
        <p:spPr>
          <a:xfrm>
            <a:off x="214587" y="279250"/>
            <a:ext cx="1997753" cy="460375"/>
          </a:xfrm>
          <a:prstGeom prst="rect">
            <a:avLst/>
          </a:prstGeom>
          <a:noFill/>
        </p:spPr>
        <p:txBody>
          <a:bodyPr wrap="square" rtlCol="0">
            <a:spAutoFit/>
          </a:bodyPr>
          <a:lstStyle/>
          <a:p>
            <a:pPr algn="just">
              <a:lnSpc>
                <a:spcPct val="100000"/>
              </a:lnSpc>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dirty="0" err="1" smtClean="0">
                <a:solidFill>
                  <a:schemeClr val="accent2"/>
                </a:solidFill>
                <a:latin typeface="Times New Roman" panose="02020603050405020304" pitchFamily="18" charset="0"/>
                <a:cs typeface="Times New Roman" panose="02020603050405020304" pitchFamily="18" charset="0"/>
              </a:rPr>
              <a:t>Nghe</a:t>
            </a:r>
            <a:r>
              <a:rPr lang="en-US" sz="2400" dirty="0" smtClean="0">
                <a:solidFill>
                  <a:schemeClr val="accent2"/>
                </a:solidFill>
                <a:latin typeface="Times New Roman" panose="02020603050405020304" pitchFamily="18" charset="0"/>
                <a:cs typeface="Times New Roman" panose="02020603050405020304" pitchFamily="18" charset="0"/>
              </a:rPr>
              <a:t> – </a:t>
            </a:r>
            <a:r>
              <a:rPr lang="en-US" sz="2400" dirty="0" err="1" smtClean="0">
                <a:solidFill>
                  <a:schemeClr val="accent2"/>
                </a:solidFill>
                <a:latin typeface="Times New Roman" panose="02020603050405020304" pitchFamily="18" charset="0"/>
                <a:cs typeface="Times New Roman" panose="02020603050405020304" pitchFamily="18" charset="0"/>
              </a:rPr>
              <a:t>viết</a:t>
            </a:r>
            <a:r>
              <a:rPr lang="en-US" sz="2400" dirty="0" smtClean="0">
                <a:solidFill>
                  <a:schemeClr val="accent2"/>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384300" y="1325880"/>
            <a:ext cx="5361940" cy="3693319"/>
          </a:xfrm>
          <a:prstGeom prst="rect">
            <a:avLst/>
          </a:prstGeom>
          <a:noFill/>
        </p:spPr>
        <p:txBody>
          <a:bodyPr wrap="square" rtlCol="0">
            <a:spAutoFit/>
          </a:bodyPr>
          <a:lstStyle/>
          <a:p>
            <a:pPr algn="l">
              <a:lnSpc>
                <a:spcPct val="100000"/>
              </a:lnSpc>
            </a:pPr>
            <a:r>
              <a:rPr lang="en-US" sz="2600" b="1" dirty="0" smtClean="0">
                <a:solidFill>
                  <a:schemeClr val="accent2"/>
                </a:solidFill>
                <a:latin typeface="HP001 4 hàng" panose="020B0603050302020204" charset="0"/>
                <a:cs typeface="HP001 4 hàng" panose="020B0603050302020204" charset="0"/>
              </a:rPr>
              <a:t>  </a:t>
            </a:r>
            <a:r>
              <a:rPr lang="vi-VN" altLang="en-US" sz="2600" b="1" dirty="0" smtClean="0">
                <a:solidFill>
                  <a:schemeClr val="accent2"/>
                </a:solidFill>
                <a:latin typeface="HP001 4 hàng" panose="020B0603050302020204" charset="0"/>
                <a:cs typeface="HP001 4 hàng" panose="020B0603050302020204" charset="0"/>
              </a:rPr>
              <a:t> </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Én</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nâu</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gọi</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các</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bạn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của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mình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Suốt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đêm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cả</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đàn</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đi</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tìm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tết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thành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dòng</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chữ</a:t>
            </a:r>
            <a:r>
              <a:rPr lang="en-US" sz="2600" b="1" dirty="0" smtClean="0">
                <a:solidFill>
                  <a:schemeClr val="accent2"/>
                </a:solidFill>
                <a:latin typeface="HP001 4 hàng" panose="020B0603050302020204" charset="0"/>
                <a:cs typeface="HP001 4 hàng" panose="020B0603050302020204" charset="0"/>
              </a:rPr>
              <a:t>: </a:t>
            </a:r>
            <a:r>
              <a:rPr lang="en-US" sz="2600" b="1" dirty="0">
                <a:solidFill>
                  <a:schemeClr val="accent2"/>
                </a:solidFill>
                <a:latin typeface="HP001 4 hàng" panose="020B0603050302020204" charset="0"/>
                <a:cs typeface="HP001 4 hàng" panose="020B0603050302020204" charset="0"/>
              </a:rPr>
              <a:t>“</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giẫm</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chân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đặt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cạnh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bãi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Xong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việc</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én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nâu</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tươi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cười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bảo</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non:</a:t>
            </a:r>
          </a:p>
          <a:p>
            <a:pPr algn="l">
              <a:lnSpc>
                <a:spcPct val="100000"/>
              </a:lnSpc>
            </a:pPr>
            <a:r>
              <a:rPr lang="en-US" sz="2600" b="1" dirty="0">
                <a:solidFill>
                  <a:schemeClr val="accent2"/>
                </a:solidFill>
                <a:latin typeface="HP001 4 hàng" panose="020B0603050302020204" charset="0"/>
                <a:cs typeface="HP001 4 hàng" panose="020B0603050302020204" charset="0"/>
              </a:rPr>
              <a:t>   </a:t>
            </a:r>
            <a:r>
              <a:rPr lang="vi-VN" altLang="en-US" sz="2600" b="1" dirty="0">
                <a:solidFill>
                  <a:schemeClr val="accent2"/>
                </a:solidFill>
                <a:latin typeface="HP001 4 hàng" panose="020B0603050302020204" charset="0"/>
                <a:cs typeface="HP001 4 hàng" panose="020B0603050302020204" charset="0"/>
              </a:rPr>
              <a:t> </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Từ</a:t>
            </a:r>
            <a:r>
              <a:rPr lang="en-US" sz="2600" b="1" dirty="0">
                <a:solidFill>
                  <a:schemeClr val="accent2"/>
                </a:solidFill>
                <a:latin typeface="HP001 4 hàng" panose="020B0603050302020204" charset="0"/>
                <a:cs typeface="HP001 4 hàng" panose="020B0603050302020204" charset="0"/>
              </a:rPr>
              <a:t> nay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yên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tâm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rồi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còn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ai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giẫm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nữa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đâu</a:t>
            </a:r>
            <a:r>
              <a:rPr lang="en-US" sz="2600" b="1" dirty="0">
                <a:solidFill>
                  <a:schemeClr val="accent2"/>
                </a:solidFill>
                <a:latin typeface="HP001 4 hàng" panose="020B0603050302020204" charset="0"/>
                <a:cs typeface="HP001 4 hàng" panose="020B0603050302020204" charset="0"/>
              </a:rPr>
              <a:t>.</a:t>
            </a:r>
          </a:p>
        </p:txBody>
      </p:sp>
      <p:grpSp>
        <p:nvGrpSpPr>
          <p:cNvPr id="12" name="Group 11"/>
          <p:cNvGrpSpPr/>
          <p:nvPr/>
        </p:nvGrpSpPr>
        <p:grpSpPr>
          <a:xfrm>
            <a:off x="385445" y="988695"/>
            <a:ext cx="1166495" cy="3433445"/>
            <a:chOff x="343" y="1374"/>
            <a:chExt cx="1837" cy="5407"/>
          </a:xfrm>
        </p:grpSpPr>
        <p:sp>
          <p:nvSpPr>
            <p:cNvPr id="7" name="Text Box 6"/>
            <p:cNvSpPr txBox="1"/>
            <p:nvPr/>
          </p:nvSpPr>
          <p:spPr>
            <a:xfrm>
              <a:off x="343" y="1374"/>
              <a:ext cx="1837" cy="725"/>
            </a:xfrm>
            <a:prstGeom prst="rect">
              <a:avLst/>
            </a:prstGeom>
            <a:noFill/>
          </p:spPr>
          <p:txBody>
            <a:bodyPr wrap="square" rtlCol="0">
              <a:spAutoFit/>
            </a:bodyPr>
            <a:lstStyle/>
            <a:p>
              <a:r>
                <a:rPr lang="vi-VN" altLang="en-US" sz="2400" b="1">
                  <a:solidFill>
                    <a:schemeClr val="accent2"/>
                  </a:solidFill>
                  <a:latin typeface="HP001 4 hàng" panose="020B0603050302020204" charset="0"/>
                  <a:cs typeface="HP001 4 hàng" panose="020B0603050302020204" charset="0"/>
                </a:rPr>
                <a:t>Sửa lỗi</a:t>
              </a:r>
            </a:p>
          </p:txBody>
        </p:sp>
        <p:grpSp>
          <p:nvGrpSpPr>
            <p:cNvPr id="8" name="Group 7"/>
            <p:cNvGrpSpPr/>
            <p:nvPr/>
          </p:nvGrpSpPr>
          <p:grpSpPr>
            <a:xfrm>
              <a:off x="382" y="1902"/>
              <a:ext cx="1534" cy="4879"/>
              <a:chOff x="398" y="1712"/>
              <a:chExt cx="1534" cy="4879"/>
            </a:xfrm>
          </p:grpSpPr>
          <p:cxnSp>
            <p:nvCxnSpPr>
              <p:cNvPr id="10" name="Straight Connector 9"/>
              <p:cNvCxnSpPr/>
              <p:nvPr/>
            </p:nvCxnSpPr>
            <p:spPr>
              <a:xfrm>
                <a:off x="398" y="1712"/>
                <a:ext cx="1534" cy="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98" y="1715"/>
                <a:ext cx="34" cy="487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500"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2000" fill="hold">
                                          <p:stCondLst>
                                            <p:cond delay="0"/>
                                          </p:stCondLst>
                                        </p:cTn>
                                        <p:tgtEl>
                                          <p:spTgt spid="9">
                                            <p:txEl>
                                              <p:pRg st="0" end="0"/>
                                            </p:txEl>
                                          </p:spTgt>
                                        </p:tgtEl>
                                        <p:attrNameLst>
                                          <p:attrName>style.visibility</p:attrName>
                                        </p:attrNameLst>
                                      </p:cBhvr>
                                      <p:to>
                                        <p:strVal val="visible"/>
                                      </p:to>
                                    </p:set>
                                    <p:anim calcmode="lin" valueType="num">
                                      <p:cBhvr additive="base">
                                        <p:cTn id="20" dur="20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21" dur="2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2000" fill="hold">
                                          <p:stCondLst>
                                            <p:cond delay="0"/>
                                          </p:stCondLst>
                                        </p:cTn>
                                        <p:tgtEl>
                                          <p:spTgt spid="9">
                                            <p:txEl>
                                              <p:pRg st="1" end="1"/>
                                            </p:txEl>
                                          </p:spTgt>
                                        </p:tgtEl>
                                        <p:attrNameLst>
                                          <p:attrName>style.visibility</p:attrName>
                                        </p:attrNameLst>
                                      </p:cBhvr>
                                      <p:to>
                                        <p:strVal val="visible"/>
                                      </p:to>
                                    </p:set>
                                    <p:anim calcmode="lin" valueType="num">
                                      <p:cBhvr additive="base">
                                        <p:cTn id="26" dur="20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2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7000"/>
          </a:blip>
          <a:srcRect/>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84785" y="99695"/>
            <a:ext cx="6487795" cy="681990"/>
          </a:xfrm>
          <a:prstGeom prst="rect">
            <a:avLst/>
          </a:prstGeom>
          <a:solidFill>
            <a:schemeClr val="accent2"/>
          </a:solidFill>
        </p:spPr>
        <p:txBody>
          <a:bodyPr wrap="square" rtlCol="0">
            <a:spAutoFit/>
          </a:bodyPr>
          <a:lstStyle/>
          <a:p>
            <a:pPr>
              <a:lnSpc>
                <a:spcPct val="120000"/>
              </a:lnSpc>
            </a:pPr>
            <a:r>
              <a:rPr lang="vi-VN" altLang="en-US" sz="3200" b="1">
                <a:latin typeface="Times New Roman" panose="02020603050405020304" pitchFamily="18" charset="0"/>
                <a:cs typeface="Times New Roman" panose="02020603050405020304" pitchFamily="18" charset="0"/>
              </a:rPr>
              <a:t>2. </a:t>
            </a:r>
            <a:r>
              <a:rPr lang="vi-VN" altLang="en-US" sz="3200">
                <a:latin typeface="Times New Roman" panose="02020603050405020304" pitchFamily="18" charset="0"/>
                <a:cs typeface="Times New Roman" panose="02020603050405020304" pitchFamily="18" charset="0"/>
              </a:rPr>
              <a:t>Chọn </a:t>
            </a:r>
            <a:r>
              <a:rPr lang="vi-VN" altLang="en-US" sz="3200" i="1">
                <a:solidFill>
                  <a:srgbClr val="00B0F0"/>
                </a:solidFill>
                <a:latin typeface="Times New Roman" panose="02020603050405020304" pitchFamily="18" charset="0"/>
                <a:cs typeface="Times New Roman" panose="02020603050405020304" pitchFamily="18" charset="0"/>
              </a:rPr>
              <a:t>ng</a:t>
            </a:r>
            <a:r>
              <a:rPr lang="vi-VN" altLang="en-US" sz="3200">
                <a:latin typeface="Times New Roman" panose="02020603050405020304" pitchFamily="18" charset="0"/>
                <a:cs typeface="Times New Roman" panose="02020603050405020304" pitchFamily="18" charset="0"/>
              </a:rPr>
              <a:t> hoặc </a:t>
            </a:r>
            <a:r>
              <a:rPr lang="vi-VN" altLang="en-US" sz="3200" i="1">
                <a:solidFill>
                  <a:srgbClr val="00B0F0"/>
                </a:solidFill>
                <a:latin typeface="Times New Roman" panose="02020603050405020304" pitchFamily="18" charset="0"/>
                <a:cs typeface="Times New Roman" panose="02020603050405020304" pitchFamily="18" charset="0"/>
              </a:rPr>
              <a:t>ngh</a:t>
            </a:r>
            <a:r>
              <a:rPr lang="vi-VN" altLang="en-US" sz="3200">
                <a:latin typeface="Times New Roman" panose="02020603050405020304" pitchFamily="18" charset="0"/>
                <a:cs typeface="Times New Roman" panose="02020603050405020304" pitchFamily="18" charset="0"/>
              </a:rPr>
              <a:t> thay cho ô vuông.</a:t>
            </a:r>
          </a:p>
        </p:txBody>
      </p:sp>
      <p:pic>
        <p:nvPicPr>
          <p:cNvPr id="3" name="Picture 2" descr="GIỌT SƯƠNG"/>
          <p:cNvPicPr>
            <a:picLocks noChangeAspect="1"/>
          </p:cNvPicPr>
          <p:nvPr/>
        </p:nvPicPr>
        <p:blipFill>
          <a:blip r:embed="rId4"/>
          <a:stretch>
            <a:fillRect/>
          </a:stretch>
        </p:blipFill>
        <p:spPr>
          <a:xfrm>
            <a:off x="83185" y="2803525"/>
            <a:ext cx="3178175" cy="2256790"/>
          </a:xfrm>
          <a:prstGeom prst="rect">
            <a:avLst/>
          </a:prstGeom>
        </p:spPr>
      </p:pic>
      <p:pic>
        <p:nvPicPr>
          <p:cNvPr id="4" name="Picture 3" descr="anh-giot-suong-dep_103525089"/>
          <p:cNvPicPr>
            <a:picLocks noChangeAspect="1"/>
          </p:cNvPicPr>
          <p:nvPr/>
        </p:nvPicPr>
        <p:blipFill>
          <a:blip r:embed="rId5"/>
          <a:stretch>
            <a:fillRect/>
          </a:stretch>
        </p:blipFill>
        <p:spPr>
          <a:xfrm>
            <a:off x="3376295" y="2803525"/>
            <a:ext cx="3409315" cy="2256155"/>
          </a:xfrm>
          <a:prstGeom prst="rect">
            <a:avLst/>
          </a:prstGeom>
        </p:spPr>
      </p:pic>
      <p:sp>
        <p:nvSpPr>
          <p:cNvPr id="6" name="Plaque 5"/>
          <p:cNvSpPr/>
          <p:nvPr/>
        </p:nvSpPr>
        <p:spPr>
          <a:xfrm>
            <a:off x="184785" y="993140"/>
            <a:ext cx="6487160" cy="1584325"/>
          </a:xfrm>
          <a:prstGeom prst="plaque">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3200">
                <a:solidFill>
                  <a:srgbClr val="000000"/>
                </a:solidFill>
                <a:latin typeface="Times New Roman" panose="02020603050405020304" pitchFamily="18" charset="0"/>
                <a:cs typeface="Times New Roman" panose="02020603050405020304" pitchFamily="18" charset="0"/>
              </a:rPr>
              <a:t>   Buổi sớm, muôn </a:t>
            </a:r>
            <a:r>
              <a:rPr lang="vi-VN" altLang="en-US" sz="3200">
                <a:solidFill>
                  <a:srgbClr val="FF0000"/>
                </a:solidFill>
                <a:latin typeface="Times New Roman" panose="02020603050405020304" pitchFamily="18" charset="0"/>
                <a:cs typeface="Times New Roman" panose="02020603050405020304" pitchFamily="18" charset="0"/>
              </a:rPr>
              <a:t>ngh</a:t>
            </a:r>
            <a:r>
              <a:rPr lang="vi-VN" altLang="en-US" sz="3200">
                <a:solidFill>
                  <a:srgbClr val="000000"/>
                </a:solidFill>
                <a:latin typeface="Times New Roman" panose="02020603050405020304" pitchFamily="18" charset="0"/>
                <a:cs typeface="Times New Roman" panose="02020603050405020304" pitchFamily="18" charset="0"/>
              </a:rPr>
              <a:t>ìn giọt sương đọng trên những </a:t>
            </a:r>
            <a:r>
              <a:rPr lang="vi-VN" altLang="en-US" sz="3200">
                <a:solidFill>
                  <a:srgbClr val="FF0000"/>
                </a:solidFill>
                <a:latin typeface="Times New Roman" panose="02020603050405020304" pitchFamily="18" charset="0"/>
                <a:cs typeface="Times New Roman" panose="02020603050405020304" pitchFamily="18" charset="0"/>
              </a:rPr>
              <a:t>ng</a:t>
            </a:r>
            <a:r>
              <a:rPr lang="vi-VN" altLang="en-US" sz="3200">
                <a:solidFill>
                  <a:srgbClr val="000000"/>
                </a:solidFill>
                <a:latin typeface="Times New Roman" panose="02020603050405020304" pitchFamily="18" charset="0"/>
                <a:cs typeface="Times New Roman" panose="02020603050405020304" pitchFamily="18" charset="0"/>
              </a:rPr>
              <a:t>ọn cỏ, lóng lánh như </a:t>
            </a:r>
            <a:r>
              <a:rPr lang="vi-VN" altLang="en-US" sz="3200">
                <a:solidFill>
                  <a:srgbClr val="FF0000"/>
                </a:solidFill>
                <a:latin typeface="Times New Roman" panose="02020603050405020304" pitchFamily="18" charset="0"/>
                <a:cs typeface="Times New Roman" panose="02020603050405020304" pitchFamily="18" charset="0"/>
              </a:rPr>
              <a:t>ng</a:t>
            </a:r>
            <a:r>
              <a:rPr lang="vi-VN" altLang="en-US" sz="3200">
                <a:solidFill>
                  <a:srgbClr val="000000"/>
                </a:solidFill>
                <a:latin typeface="Times New Roman" panose="02020603050405020304" pitchFamily="18" charset="0"/>
                <a:cs typeface="Times New Roman" panose="02020603050405020304" pitchFamily="18" charset="0"/>
              </a:rPr>
              <a:t>ọc.</a:t>
            </a:r>
          </a:p>
        </p:txBody>
      </p:sp>
      <p:sp>
        <p:nvSpPr>
          <p:cNvPr id="7" name="Text Box 6"/>
          <p:cNvSpPr txBox="1"/>
          <p:nvPr/>
        </p:nvSpPr>
        <p:spPr>
          <a:xfrm>
            <a:off x="3552825" y="1148715"/>
            <a:ext cx="631825" cy="368300"/>
          </a:xfrm>
          <a:prstGeom prst="rect">
            <a:avLst/>
          </a:prstGeom>
          <a:solidFill>
            <a:schemeClr val="accent2"/>
          </a:solidFill>
          <a:ln>
            <a:solidFill>
              <a:srgbClr val="FF0000"/>
            </a:solidFill>
          </a:ln>
        </p:spPr>
        <p:txBody>
          <a:bodyPr wrap="square" rtlCol="0">
            <a:spAutoFit/>
          </a:bodyPr>
          <a:lstStyle/>
          <a:p>
            <a:endParaRPr lang="en-US" sz="1800"/>
          </a:p>
        </p:txBody>
      </p:sp>
      <p:sp>
        <p:nvSpPr>
          <p:cNvPr id="8" name="Text Box 7"/>
          <p:cNvSpPr txBox="1"/>
          <p:nvPr/>
        </p:nvSpPr>
        <p:spPr>
          <a:xfrm>
            <a:off x="3183890" y="1684655"/>
            <a:ext cx="488950" cy="368300"/>
          </a:xfrm>
          <a:prstGeom prst="rect">
            <a:avLst/>
          </a:prstGeom>
          <a:solidFill>
            <a:schemeClr val="accent2"/>
          </a:solidFill>
          <a:ln>
            <a:solidFill>
              <a:srgbClr val="FF0000"/>
            </a:solidFill>
          </a:ln>
        </p:spPr>
        <p:txBody>
          <a:bodyPr wrap="square" rtlCol="0">
            <a:spAutoFit/>
          </a:bodyPr>
          <a:lstStyle/>
          <a:p>
            <a:endParaRPr lang="en-US" sz="1800"/>
          </a:p>
        </p:txBody>
      </p:sp>
      <p:sp>
        <p:nvSpPr>
          <p:cNvPr id="9" name="Text Box 8"/>
          <p:cNvSpPr txBox="1"/>
          <p:nvPr/>
        </p:nvSpPr>
        <p:spPr>
          <a:xfrm>
            <a:off x="1179195" y="2136775"/>
            <a:ext cx="428625" cy="368300"/>
          </a:xfrm>
          <a:prstGeom prst="rect">
            <a:avLst/>
          </a:prstGeom>
          <a:solidFill>
            <a:schemeClr val="accent2"/>
          </a:solidFill>
          <a:ln>
            <a:solidFill>
              <a:srgbClr val="FF0000"/>
            </a:solidFill>
          </a:ln>
        </p:spPr>
        <p:txBody>
          <a:bodyPr wrap="square" rtlCol="0">
            <a:spAutoFit/>
          </a:bodyPr>
          <a:lstStyle/>
          <a:p>
            <a:endParaRPr lang="en-US"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1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7" grpId="0" bldLvl="0" animBg="1"/>
      <p:bldP spid="7" grpId="1" bldLvl="0" animBg="1"/>
      <p:bldP spid="8" grpId="0" bldLvl="0" animBg="1"/>
      <p:bldP spid="8" grpId="1" bldLvl="0" animBg="1"/>
      <p:bldP spid="9" grpId="0" bldLvl="0" animBg="1"/>
      <p:bldP spid="9"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7000"/>
          </a:blip>
          <a:srcRect/>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619885" y="0"/>
            <a:ext cx="3189605" cy="583565"/>
          </a:xfrm>
          <a:prstGeom prst="rect">
            <a:avLst/>
          </a:prstGeom>
          <a:solidFill>
            <a:schemeClr val="accent2"/>
          </a:solidFill>
        </p:spPr>
        <p:txBody>
          <a:bodyPr wrap="square" rtlCol="0">
            <a:spAutoFit/>
          </a:bodyPr>
          <a:lstStyle/>
          <a:p>
            <a:pPr>
              <a:lnSpc>
                <a:spcPct val="100000"/>
              </a:lnSpc>
            </a:pPr>
            <a:r>
              <a:rPr lang="vi-VN" altLang="en-US" sz="3200" b="1">
                <a:latin typeface="Times New Roman" panose="02020603050405020304" pitchFamily="18" charset="0"/>
                <a:cs typeface="Times New Roman" panose="02020603050405020304" pitchFamily="18" charset="0"/>
              </a:rPr>
              <a:t>3. </a:t>
            </a:r>
            <a:r>
              <a:rPr lang="vi-VN" altLang="en-US" sz="3200">
                <a:latin typeface="Times New Roman" panose="02020603050405020304" pitchFamily="18" charset="0"/>
                <a:cs typeface="Times New Roman" panose="02020603050405020304" pitchFamily="18" charset="0"/>
              </a:rPr>
              <a:t>Chọn a hoặc b.</a:t>
            </a:r>
          </a:p>
        </p:txBody>
      </p:sp>
      <p:sp>
        <p:nvSpPr>
          <p:cNvPr id="4" name="Text Box 3"/>
          <p:cNvSpPr txBox="1"/>
          <p:nvPr/>
        </p:nvSpPr>
        <p:spPr>
          <a:xfrm>
            <a:off x="356235" y="655320"/>
            <a:ext cx="6284595" cy="583565"/>
          </a:xfrm>
          <a:prstGeom prst="rect">
            <a:avLst/>
          </a:prstGeom>
          <a:solidFill>
            <a:schemeClr val="accent6">
              <a:lumMod val="20000"/>
              <a:lumOff val="80000"/>
              <a:alpha val="98000"/>
            </a:schemeClr>
          </a:solidFill>
        </p:spPr>
        <p:txBody>
          <a:bodyPr wrap="square" rtlCol="0">
            <a:spAutoFit/>
          </a:bodyPr>
          <a:lstStyle/>
          <a:p>
            <a:pPr>
              <a:lnSpc>
                <a:spcPct val="100000"/>
              </a:lnSpc>
            </a:pPr>
            <a:r>
              <a:rPr lang="vi-VN" altLang="en-US" sz="3200">
                <a:latin typeface="Times New Roman" panose="02020603050405020304" pitchFamily="18" charset="0"/>
                <a:cs typeface="Times New Roman" panose="02020603050405020304" pitchFamily="18" charset="0"/>
              </a:rPr>
              <a:t>a. Chọn </a:t>
            </a:r>
            <a:r>
              <a:rPr lang="vi-VN" altLang="en-US" sz="3200" i="1">
                <a:latin typeface="Times New Roman" panose="02020603050405020304" pitchFamily="18" charset="0"/>
                <a:cs typeface="Times New Roman" panose="02020603050405020304" pitchFamily="18" charset="0"/>
              </a:rPr>
              <a:t>tr</a:t>
            </a:r>
            <a:r>
              <a:rPr lang="vi-VN" altLang="en-US" sz="3200">
                <a:latin typeface="Times New Roman" panose="02020603050405020304" pitchFamily="18" charset="0"/>
                <a:cs typeface="Times New Roman" panose="02020603050405020304" pitchFamily="18" charset="0"/>
              </a:rPr>
              <a:t> hoặc </a:t>
            </a:r>
            <a:r>
              <a:rPr lang="vi-VN" altLang="en-US" sz="3200" i="1">
                <a:latin typeface="Times New Roman" panose="02020603050405020304" pitchFamily="18" charset="0"/>
                <a:cs typeface="Times New Roman" panose="02020603050405020304" pitchFamily="18" charset="0"/>
              </a:rPr>
              <a:t>ch</a:t>
            </a:r>
            <a:r>
              <a:rPr lang="vi-VN" altLang="en-US" sz="3200">
                <a:latin typeface="Times New Roman" panose="02020603050405020304" pitchFamily="18" charset="0"/>
                <a:cs typeface="Times New Roman" panose="02020603050405020304" pitchFamily="18" charset="0"/>
              </a:rPr>
              <a:t> thay cho ô vuông.</a:t>
            </a:r>
          </a:p>
        </p:txBody>
      </p:sp>
      <p:pic>
        <p:nvPicPr>
          <p:cNvPr id="2" name="Picture 1" descr="B7"/>
          <p:cNvPicPr>
            <a:picLocks noChangeAspect="1"/>
          </p:cNvPicPr>
          <p:nvPr/>
        </p:nvPicPr>
        <p:blipFill>
          <a:blip r:embed="rId4"/>
          <a:srcRect l="54747" t="31747" r="4000" b="41488"/>
          <a:stretch>
            <a:fillRect/>
          </a:stretch>
        </p:blipFill>
        <p:spPr>
          <a:xfrm>
            <a:off x="2085340" y="1009650"/>
            <a:ext cx="2723515" cy="1367790"/>
          </a:xfrm>
          <a:prstGeom prst="rect">
            <a:avLst/>
          </a:prstGeom>
        </p:spPr>
      </p:pic>
      <p:pic>
        <p:nvPicPr>
          <p:cNvPr id="5" name="Picture 4" descr="B7"/>
          <p:cNvPicPr>
            <a:picLocks noChangeAspect="1"/>
          </p:cNvPicPr>
          <p:nvPr/>
        </p:nvPicPr>
        <p:blipFill>
          <a:blip r:embed="rId4"/>
          <a:srcRect l="54747" t="78043" r="4000" b="14000"/>
          <a:stretch>
            <a:fillRect/>
          </a:stretch>
        </p:blipFill>
        <p:spPr>
          <a:xfrm>
            <a:off x="1328420" y="4619625"/>
            <a:ext cx="3629660" cy="523875"/>
          </a:xfrm>
          <a:prstGeom prst="rect">
            <a:avLst/>
          </a:prstGeom>
        </p:spPr>
      </p:pic>
      <p:sp>
        <p:nvSpPr>
          <p:cNvPr id="6" name="Text Box 5"/>
          <p:cNvSpPr txBox="1"/>
          <p:nvPr/>
        </p:nvSpPr>
        <p:spPr>
          <a:xfrm>
            <a:off x="356235" y="2377440"/>
            <a:ext cx="6147435" cy="2330450"/>
          </a:xfrm>
          <a:prstGeom prst="rect">
            <a:avLst/>
          </a:prstGeom>
          <a:solidFill>
            <a:schemeClr val="accent2"/>
          </a:solidFill>
          <a:ln w="104775">
            <a:solidFill>
              <a:srgbClr val="CC7500"/>
            </a:solidFill>
          </a:ln>
        </p:spPr>
        <p:txBody>
          <a:bodyPr wrap="square" rtlCol="0">
            <a:spAutoFit/>
          </a:bodyPr>
          <a:lstStyle/>
          <a:p>
            <a:pPr algn="ctr">
              <a:lnSpc>
                <a:spcPct val="130000"/>
              </a:lnSpc>
            </a:pPr>
            <a:r>
              <a:rPr lang="vi-VN" altLang="en-US" sz="2800">
                <a:latin typeface="Times New Roman" panose="02020603050405020304" pitchFamily="18" charset="0"/>
                <a:cs typeface="Times New Roman" panose="02020603050405020304" pitchFamily="18" charset="0"/>
              </a:rPr>
              <a:t>Đồng làng vương </a:t>
            </a:r>
            <a:r>
              <a:rPr lang="vi-VN" altLang="en-US" sz="2800">
                <a:solidFill>
                  <a:srgbClr val="FF0000"/>
                </a:solidFill>
                <a:latin typeface="Times New Roman" panose="02020603050405020304" pitchFamily="18" charset="0"/>
                <a:cs typeface="Times New Roman" panose="02020603050405020304" pitchFamily="18" charset="0"/>
              </a:rPr>
              <a:t>ch</a:t>
            </a:r>
            <a:r>
              <a:rPr lang="vi-VN" altLang="en-US" sz="2800">
                <a:latin typeface="Times New Roman" panose="02020603050405020304" pitchFamily="18" charset="0"/>
                <a:cs typeface="Times New Roman" panose="02020603050405020304" pitchFamily="18" charset="0"/>
              </a:rPr>
              <a:t>út heo may</a:t>
            </a:r>
          </a:p>
          <a:p>
            <a:pPr algn="ctr">
              <a:lnSpc>
                <a:spcPct val="130000"/>
              </a:lnSpc>
            </a:pPr>
            <a:r>
              <a:rPr lang="vi-VN" altLang="en-US" sz="2800">
                <a:latin typeface="Times New Roman" panose="02020603050405020304" pitchFamily="18" charset="0"/>
                <a:cs typeface="Times New Roman" panose="02020603050405020304" pitchFamily="18" charset="0"/>
              </a:rPr>
              <a:t>Mầm cây tỉnh giấc, vườn đầy tiếng </a:t>
            </a:r>
            <a:r>
              <a:rPr lang="vi-VN" altLang="en-US" sz="2800">
                <a:solidFill>
                  <a:srgbClr val="FF0000"/>
                </a:solidFill>
                <a:latin typeface="Times New Roman" panose="02020603050405020304" pitchFamily="18" charset="0"/>
                <a:cs typeface="Times New Roman" panose="02020603050405020304" pitchFamily="18" charset="0"/>
              </a:rPr>
              <a:t>ch</a:t>
            </a:r>
            <a:r>
              <a:rPr lang="vi-VN" altLang="en-US" sz="2800">
                <a:latin typeface="Times New Roman" panose="02020603050405020304" pitchFamily="18" charset="0"/>
                <a:cs typeface="Times New Roman" panose="02020603050405020304" pitchFamily="18" charset="0"/>
              </a:rPr>
              <a:t>im</a:t>
            </a:r>
          </a:p>
          <a:p>
            <a:pPr algn="ctr">
              <a:lnSpc>
                <a:spcPct val="130000"/>
              </a:lnSpc>
            </a:pPr>
            <a:r>
              <a:rPr lang="vi-VN" altLang="en-US" sz="2800">
                <a:latin typeface="Times New Roman" panose="02020603050405020304" pitchFamily="18" charset="0"/>
                <a:cs typeface="Times New Roman" panose="02020603050405020304" pitchFamily="18" charset="0"/>
              </a:rPr>
              <a:t>Hạt mưa mải miết  </a:t>
            </a:r>
            <a:r>
              <a:rPr lang="vi-VN" altLang="en-US" sz="2800">
                <a:solidFill>
                  <a:srgbClr val="FF0000"/>
                </a:solidFill>
                <a:latin typeface="Times New Roman" panose="02020603050405020304" pitchFamily="18" charset="0"/>
                <a:cs typeface="Times New Roman" panose="02020603050405020304" pitchFamily="18" charset="0"/>
              </a:rPr>
              <a:t>tr</a:t>
            </a:r>
            <a:r>
              <a:rPr lang="vi-VN" altLang="en-US" sz="2800">
                <a:latin typeface="Times New Roman" panose="02020603050405020304" pitchFamily="18" charset="0"/>
                <a:cs typeface="Times New Roman" panose="02020603050405020304" pitchFamily="18" charset="0"/>
              </a:rPr>
              <a:t>ốn tìm</a:t>
            </a:r>
          </a:p>
          <a:p>
            <a:pPr algn="ctr">
              <a:lnSpc>
                <a:spcPct val="130000"/>
              </a:lnSpc>
            </a:pPr>
            <a:r>
              <a:rPr lang="vi-VN" altLang="en-US" sz="2800">
                <a:latin typeface="Times New Roman" panose="02020603050405020304" pitchFamily="18" charset="0"/>
                <a:cs typeface="Times New Roman" panose="02020603050405020304" pitchFamily="18" charset="0"/>
              </a:rPr>
              <a:t>Cây đào </a:t>
            </a:r>
            <a:r>
              <a:rPr lang="vi-VN" altLang="en-US" sz="2800">
                <a:solidFill>
                  <a:srgbClr val="FF0000"/>
                </a:solidFill>
                <a:latin typeface="Times New Roman" panose="02020603050405020304" pitchFamily="18" charset="0"/>
                <a:cs typeface="Times New Roman" panose="02020603050405020304" pitchFamily="18" charset="0"/>
              </a:rPr>
              <a:t>tr</a:t>
            </a:r>
            <a:r>
              <a:rPr lang="vi-VN" altLang="en-US" sz="2800">
                <a:latin typeface="Times New Roman" panose="02020603050405020304" pitchFamily="18" charset="0"/>
                <a:cs typeface="Times New Roman" panose="02020603050405020304" pitchFamily="18" charset="0"/>
              </a:rPr>
              <a:t>ước cửa lim dim mắt cười.</a:t>
            </a:r>
          </a:p>
        </p:txBody>
      </p:sp>
      <p:sp>
        <p:nvSpPr>
          <p:cNvPr id="7" name="Text Box 6"/>
          <p:cNvSpPr txBox="1"/>
          <p:nvPr/>
        </p:nvSpPr>
        <p:spPr>
          <a:xfrm>
            <a:off x="3779520" y="2576830"/>
            <a:ext cx="309880" cy="306705"/>
          </a:xfrm>
          <a:prstGeom prst="rect">
            <a:avLst/>
          </a:prstGeom>
          <a:solidFill>
            <a:schemeClr val="accent2"/>
          </a:solidFill>
          <a:ln w="19050">
            <a:solidFill>
              <a:schemeClr val="tx2">
                <a:lumMod val="75000"/>
              </a:schemeClr>
            </a:solidFill>
          </a:ln>
        </p:spPr>
        <p:txBody>
          <a:bodyPr wrap="none" rtlCol="0">
            <a:spAutoFit/>
          </a:bodyPr>
          <a:lstStyle/>
          <a:p>
            <a:endParaRPr lang="en-US"/>
          </a:p>
        </p:txBody>
      </p:sp>
      <p:sp>
        <p:nvSpPr>
          <p:cNvPr id="8" name="Text Box 7"/>
          <p:cNvSpPr txBox="1"/>
          <p:nvPr/>
        </p:nvSpPr>
        <p:spPr>
          <a:xfrm>
            <a:off x="5608955" y="3155950"/>
            <a:ext cx="309880" cy="306705"/>
          </a:xfrm>
          <a:prstGeom prst="rect">
            <a:avLst/>
          </a:prstGeom>
          <a:solidFill>
            <a:schemeClr val="accent2"/>
          </a:solidFill>
          <a:ln w="19050">
            <a:solidFill>
              <a:schemeClr val="tx2">
                <a:lumMod val="75000"/>
              </a:schemeClr>
            </a:solidFill>
          </a:ln>
        </p:spPr>
        <p:txBody>
          <a:bodyPr wrap="none" rtlCol="0">
            <a:spAutoFit/>
          </a:bodyPr>
          <a:lstStyle/>
          <a:p>
            <a:endParaRPr lang="en-US"/>
          </a:p>
        </p:txBody>
      </p:sp>
      <p:sp>
        <p:nvSpPr>
          <p:cNvPr id="9" name="Text Box 8"/>
          <p:cNvSpPr txBox="1"/>
          <p:nvPr/>
        </p:nvSpPr>
        <p:spPr>
          <a:xfrm>
            <a:off x="4161155" y="3691890"/>
            <a:ext cx="309880" cy="306705"/>
          </a:xfrm>
          <a:prstGeom prst="rect">
            <a:avLst/>
          </a:prstGeom>
          <a:solidFill>
            <a:schemeClr val="accent2"/>
          </a:solidFill>
          <a:ln w="19050">
            <a:solidFill>
              <a:schemeClr val="tx2">
                <a:lumMod val="75000"/>
              </a:schemeClr>
            </a:solidFill>
          </a:ln>
        </p:spPr>
        <p:txBody>
          <a:bodyPr wrap="square" rtlCol="0">
            <a:spAutoFit/>
          </a:bodyPr>
          <a:lstStyle/>
          <a:p>
            <a:endParaRPr lang="en-US"/>
          </a:p>
        </p:txBody>
      </p:sp>
      <p:sp>
        <p:nvSpPr>
          <p:cNvPr id="10" name="Text Box 9"/>
          <p:cNvSpPr txBox="1"/>
          <p:nvPr/>
        </p:nvSpPr>
        <p:spPr>
          <a:xfrm flipH="1">
            <a:off x="2013585" y="4236085"/>
            <a:ext cx="274955" cy="306705"/>
          </a:xfrm>
          <a:prstGeom prst="rect">
            <a:avLst/>
          </a:prstGeom>
          <a:solidFill>
            <a:schemeClr val="accent2"/>
          </a:solidFill>
          <a:ln w="19050">
            <a:solidFill>
              <a:schemeClr val="tx2">
                <a:lumMod val="75000"/>
              </a:schemeClr>
            </a:solidFill>
          </a:ln>
        </p:spPr>
        <p:txBody>
          <a:bodyPr wrap="squar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1" nodeType="clickEffect">
                                  <p:stCondLst>
                                    <p:cond delay="0"/>
                                  </p:stCondLst>
                                  <p:childTnLst>
                                    <p:animEffect transition="out" filter="circle(out)">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grpId="1" nodeType="clickEffect">
                                  <p:stCondLst>
                                    <p:cond delay="0"/>
                                  </p:stCondLst>
                                  <p:childTnLst>
                                    <p:animEffect transition="out" filter="circle(out)">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1000"/>
                                        <p:tgtEl>
                                          <p:spTgt spid="10"/>
                                        </p:tgtEl>
                                      </p:cBhvr>
                                    </p:animEffect>
                                    <p:set>
                                      <p:cBhvr>
                                        <p:cTn id="4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7" grpId="0" animBg="1"/>
      <p:bldP spid="7" grpId="1" animBg="1"/>
      <p:bldP spid="8" grpId="0" animBg="1"/>
      <p:bldP spid="8" grpId="1" animBg="1"/>
      <p:bldP spid="9" grpId="0" bldLvl="0" animBg="1"/>
      <p:bldP spid="9" grpId="1" bldLvl="0"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sp>
        <p:nvSpPr>
          <p:cNvPr id="3" name="Plaque 2"/>
          <p:cNvSpPr/>
          <p:nvPr/>
        </p:nvSpPr>
        <p:spPr>
          <a:xfrm>
            <a:off x="5253990" y="0"/>
            <a:ext cx="1586865"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mẫu</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299085" y="0"/>
            <a:ext cx="6475095" cy="583565"/>
          </a:xfrm>
          <a:prstGeom prst="rect">
            <a:avLst/>
          </a:prstGeom>
          <a:solidFill>
            <a:schemeClr val="accent6">
              <a:lumMod val="20000"/>
              <a:lumOff val="80000"/>
              <a:alpha val="98000"/>
            </a:schemeClr>
          </a:solidFill>
        </p:spPr>
        <p:txBody>
          <a:bodyPr wrap="square" rtlCol="0">
            <a:spAutoFit/>
          </a:bodyPr>
          <a:lstStyle/>
          <a:p>
            <a:pPr>
              <a:lnSpc>
                <a:spcPct val="100000"/>
              </a:lnSpc>
            </a:pPr>
            <a:r>
              <a:rPr lang="vi-VN" altLang="en-US" sz="3200">
                <a:latin typeface="Times New Roman" panose="02020603050405020304" pitchFamily="18" charset="0"/>
                <a:cs typeface="Times New Roman" panose="02020603050405020304" pitchFamily="18" charset="0"/>
              </a:rPr>
              <a:t>b. Chọn </a:t>
            </a:r>
            <a:r>
              <a:rPr lang="vi-VN" altLang="en-US" sz="3200" i="1">
                <a:latin typeface="Times New Roman" panose="02020603050405020304" pitchFamily="18" charset="0"/>
                <a:cs typeface="Times New Roman" panose="02020603050405020304" pitchFamily="18" charset="0"/>
              </a:rPr>
              <a:t>êt</a:t>
            </a:r>
            <a:r>
              <a:rPr lang="vi-VN" altLang="en-US" sz="3200">
                <a:latin typeface="Times New Roman" panose="02020603050405020304" pitchFamily="18" charset="0"/>
                <a:cs typeface="Times New Roman" panose="02020603050405020304" pitchFamily="18" charset="0"/>
              </a:rPr>
              <a:t> hoặc </a:t>
            </a:r>
            <a:r>
              <a:rPr lang="vi-VN" altLang="en-US" sz="3200" i="1">
                <a:latin typeface="Times New Roman" panose="02020603050405020304" pitchFamily="18" charset="0"/>
                <a:cs typeface="Times New Roman" panose="02020603050405020304" pitchFamily="18" charset="0"/>
              </a:rPr>
              <a:t>êch</a:t>
            </a:r>
            <a:r>
              <a:rPr lang="vi-VN" altLang="en-US" sz="3200">
                <a:latin typeface="Times New Roman" panose="02020603050405020304" pitchFamily="18" charset="0"/>
                <a:cs typeface="Times New Roman" panose="02020603050405020304" pitchFamily="18" charset="0"/>
              </a:rPr>
              <a:t> thay cho ô vuông.</a:t>
            </a:r>
          </a:p>
        </p:txBody>
      </p:sp>
      <p:grpSp>
        <p:nvGrpSpPr>
          <p:cNvPr id="17" name="Group 16"/>
          <p:cNvGrpSpPr/>
          <p:nvPr/>
        </p:nvGrpSpPr>
        <p:grpSpPr>
          <a:xfrm>
            <a:off x="131487" y="1948815"/>
            <a:ext cx="6643591" cy="1534160"/>
            <a:chOff x="151" y="3182"/>
            <a:chExt cx="10244" cy="2416"/>
          </a:xfrm>
        </p:grpSpPr>
        <p:pic>
          <p:nvPicPr>
            <p:cNvPr id="14" name="Picture 13" descr="B3"/>
            <p:cNvPicPr>
              <a:picLocks noChangeAspect="1"/>
            </p:cNvPicPr>
            <p:nvPr/>
          </p:nvPicPr>
          <p:blipFill>
            <a:blip r:embed="rId4"/>
            <a:srcRect l="130" r="69082" b="64344"/>
            <a:stretch>
              <a:fillRect/>
            </a:stretch>
          </p:blipFill>
          <p:spPr>
            <a:xfrm>
              <a:off x="4258" y="3182"/>
              <a:ext cx="3064" cy="1283"/>
            </a:xfrm>
            <a:prstGeom prst="rect">
              <a:avLst/>
            </a:prstGeom>
          </p:spPr>
        </p:pic>
        <p:pic>
          <p:nvPicPr>
            <p:cNvPr id="15" name="Picture 14" descr="B3"/>
            <p:cNvPicPr>
              <a:picLocks noChangeAspect="1"/>
            </p:cNvPicPr>
            <p:nvPr/>
          </p:nvPicPr>
          <p:blipFill>
            <a:blip r:embed="rId4"/>
            <a:srcRect l="1256" t="35129" r="70971" b="3557"/>
            <a:stretch>
              <a:fillRect/>
            </a:stretch>
          </p:blipFill>
          <p:spPr>
            <a:xfrm rot="16200000">
              <a:off x="4707" y="-90"/>
              <a:ext cx="1132" cy="10244"/>
            </a:xfrm>
            <a:prstGeom prst="rect">
              <a:avLst/>
            </a:prstGeom>
          </p:spPr>
        </p:pic>
      </p:grpSp>
      <p:grpSp>
        <p:nvGrpSpPr>
          <p:cNvPr id="23" name="Group 22"/>
          <p:cNvGrpSpPr/>
          <p:nvPr/>
        </p:nvGrpSpPr>
        <p:grpSpPr>
          <a:xfrm>
            <a:off x="132715" y="3470275"/>
            <a:ext cx="6641465" cy="1537335"/>
            <a:chOff x="267" y="5680"/>
            <a:chExt cx="10459" cy="2421"/>
          </a:xfrm>
        </p:grpSpPr>
        <p:pic>
          <p:nvPicPr>
            <p:cNvPr id="21" name="Picture 20" descr="B3"/>
            <p:cNvPicPr>
              <a:picLocks noChangeAspect="1"/>
            </p:cNvPicPr>
            <p:nvPr/>
          </p:nvPicPr>
          <p:blipFill>
            <a:blip r:embed="rId4"/>
            <a:srcRect l="71534" t="35129" r="1627" b="4187"/>
            <a:stretch>
              <a:fillRect/>
            </a:stretch>
          </p:blipFill>
          <p:spPr>
            <a:xfrm rot="16200000">
              <a:off x="4943" y="2318"/>
              <a:ext cx="1107" cy="10459"/>
            </a:xfrm>
            <a:prstGeom prst="rect">
              <a:avLst/>
            </a:prstGeom>
          </p:spPr>
        </p:pic>
        <p:pic>
          <p:nvPicPr>
            <p:cNvPr id="22" name="Picture 21" descr="B3"/>
            <p:cNvPicPr>
              <a:picLocks noChangeAspect="1"/>
            </p:cNvPicPr>
            <p:nvPr/>
          </p:nvPicPr>
          <p:blipFill>
            <a:blip r:embed="rId4"/>
            <a:srcRect l="69273" t="-800" r="-61" b="64344"/>
            <a:stretch>
              <a:fillRect/>
            </a:stretch>
          </p:blipFill>
          <p:spPr>
            <a:xfrm>
              <a:off x="4319" y="5680"/>
              <a:ext cx="3128" cy="1313"/>
            </a:xfrm>
            <a:prstGeom prst="rect">
              <a:avLst/>
            </a:prstGeom>
          </p:spPr>
        </p:pic>
      </p:grpSp>
      <p:grpSp>
        <p:nvGrpSpPr>
          <p:cNvPr id="11" name="Group 10"/>
          <p:cNvGrpSpPr/>
          <p:nvPr/>
        </p:nvGrpSpPr>
        <p:grpSpPr>
          <a:xfrm>
            <a:off x="1204595" y="447040"/>
            <a:ext cx="4241800" cy="1461770"/>
            <a:chOff x="2040" y="2487"/>
            <a:chExt cx="6680" cy="2302"/>
          </a:xfrm>
        </p:grpSpPr>
        <p:pic>
          <p:nvPicPr>
            <p:cNvPr id="8" name="Picture 7" descr="B3"/>
            <p:cNvPicPr>
              <a:picLocks noChangeAspect="1"/>
            </p:cNvPicPr>
            <p:nvPr/>
          </p:nvPicPr>
          <p:blipFill>
            <a:blip r:embed="rId4"/>
            <a:srcRect l="34606" r="34606" b="64723"/>
            <a:stretch>
              <a:fillRect/>
            </a:stretch>
          </p:blipFill>
          <p:spPr>
            <a:xfrm>
              <a:off x="4392" y="2487"/>
              <a:ext cx="3140" cy="1226"/>
            </a:xfrm>
            <a:prstGeom prst="rect">
              <a:avLst/>
            </a:prstGeom>
          </p:spPr>
        </p:pic>
        <p:pic>
          <p:nvPicPr>
            <p:cNvPr id="9" name="Picture 8" descr="B3"/>
            <p:cNvPicPr>
              <a:picLocks noChangeAspect="1"/>
            </p:cNvPicPr>
            <p:nvPr/>
          </p:nvPicPr>
          <p:blipFill>
            <a:blip r:embed="rId4"/>
            <a:srcRect l="33497" t="35108" r="31945" b="3702"/>
            <a:stretch>
              <a:fillRect/>
            </a:stretch>
          </p:blipFill>
          <p:spPr>
            <a:xfrm rot="16200000">
              <a:off x="4766" y="835"/>
              <a:ext cx="1227" cy="6680"/>
            </a:xfrm>
            <a:prstGeom prst="rect">
              <a:avLst/>
            </a:prstGeom>
          </p:spPr>
        </p:pic>
      </p:grpSp>
      <p:sp>
        <p:nvSpPr>
          <p:cNvPr id="24" name="Text Box 23"/>
          <p:cNvSpPr txBox="1"/>
          <p:nvPr/>
        </p:nvSpPr>
        <p:spPr>
          <a:xfrm>
            <a:off x="1935480" y="1275080"/>
            <a:ext cx="2846705" cy="583565"/>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  Vui như t</a:t>
            </a:r>
            <a:r>
              <a:rPr lang="vi-VN" altLang="en-US" sz="3200">
                <a:solidFill>
                  <a:srgbClr val="FF0000"/>
                </a:solidFill>
                <a:latin typeface="Times New Roman" panose="02020603050405020304" pitchFamily="18" charset="0"/>
                <a:cs typeface="Times New Roman" panose="02020603050405020304" pitchFamily="18" charset="0"/>
              </a:rPr>
              <a:t>ết</a:t>
            </a:r>
          </a:p>
        </p:txBody>
      </p:sp>
      <p:sp>
        <p:nvSpPr>
          <p:cNvPr id="28" name="Text Box 27"/>
          <p:cNvSpPr txBox="1"/>
          <p:nvPr/>
        </p:nvSpPr>
        <p:spPr>
          <a:xfrm>
            <a:off x="3922395" y="1335405"/>
            <a:ext cx="356870" cy="368300"/>
          </a:xfrm>
          <a:prstGeom prst="rect">
            <a:avLst/>
          </a:prstGeom>
          <a:solidFill>
            <a:schemeClr val="accent4"/>
          </a:solidFill>
          <a:ln w="19050">
            <a:solidFill>
              <a:srgbClr val="FF0000"/>
            </a:solidFill>
          </a:ln>
        </p:spPr>
        <p:txBody>
          <a:bodyPr wrap="square" rtlCol="0">
            <a:spAutoFit/>
          </a:bodyPr>
          <a:lstStyle/>
          <a:p>
            <a:endParaRPr lang="en-US" sz="1800"/>
          </a:p>
        </p:txBody>
      </p:sp>
      <p:sp>
        <p:nvSpPr>
          <p:cNvPr id="25" name="Text Box 24"/>
          <p:cNvSpPr txBox="1"/>
          <p:nvPr/>
        </p:nvSpPr>
        <p:spPr>
          <a:xfrm>
            <a:off x="299085" y="2833370"/>
            <a:ext cx="6642735" cy="553085"/>
          </a:xfrm>
          <a:prstGeom prst="rect">
            <a:avLst/>
          </a:prstGeom>
          <a:noFill/>
        </p:spPr>
        <p:txBody>
          <a:bodyPr wrap="square" rtlCol="0">
            <a:spAutoFit/>
          </a:bodyPr>
          <a:lstStyle/>
          <a:p>
            <a:r>
              <a:rPr lang="vi-VN" altLang="en-US" sz="3000">
                <a:latin typeface="Times New Roman" panose="02020603050405020304" pitchFamily="18" charset="0"/>
                <a:cs typeface="Times New Roman" panose="02020603050405020304" pitchFamily="18" charset="0"/>
              </a:rPr>
              <a:t>-  </a:t>
            </a:r>
            <a:r>
              <a:rPr lang="vi-VN" altLang="en-US" sz="3000">
                <a:solidFill>
                  <a:srgbClr val="FF0000"/>
                </a:solidFill>
                <a:latin typeface="Times New Roman" panose="02020603050405020304" pitchFamily="18" charset="0"/>
                <a:cs typeface="Times New Roman" panose="02020603050405020304" pitchFamily="18" charset="0"/>
              </a:rPr>
              <a:t>Ếch</a:t>
            </a:r>
            <a:r>
              <a:rPr lang="vi-VN" altLang="en-US" sz="3000">
                <a:latin typeface="Times New Roman" panose="02020603050405020304" pitchFamily="18" charset="0"/>
                <a:cs typeface="Times New Roman" panose="02020603050405020304" pitchFamily="18" charset="0"/>
              </a:rPr>
              <a:t> kêu uôm uôm, ao chuôm đầy nước.</a:t>
            </a:r>
          </a:p>
        </p:txBody>
      </p:sp>
      <p:sp>
        <p:nvSpPr>
          <p:cNvPr id="29" name="Text Box 28"/>
          <p:cNvSpPr txBox="1"/>
          <p:nvPr/>
        </p:nvSpPr>
        <p:spPr>
          <a:xfrm>
            <a:off x="668020" y="2901950"/>
            <a:ext cx="680720" cy="398780"/>
          </a:xfrm>
          <a:prstGeom prst="rect">
            <a:avLst/>
          </a:prstGeom>
          <a:solidFill>
            <a:schemeClr val="accent4"/>
          </a:solidFill>
          <a:ln w="19050">
            <a:solidFill>
              <a:srgbClr val="FF0000"/>
            </a:solidFill>
          </a:ln>
        </p:spPr>
        <p:txBody>
          <a:bodyPr wrap="square" rtlCol="0">
            <a:spAutoFit/>
          </a:bodyPr>
          <a:lstStyle/>
          <a:p>
            <a:endParaRPr lang="en-US" sz="2000"/>
          </a:p>
        </p:txBody>
      </p:sp>
      <p:sp>
        <p:nvSpPr>
          <p:cNvPr id="26" name="Text Box 25"/>
          <p:cNvSpPr txBox="1"/>
          <p:nvPr/>
        </p:nvSpPr>
        <p:spPr>
          <a:xfrm>
            <a:off x="90170" y="4340860"/>
            <a:ext cx="6326505" cy="583565"/>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  Ánh trăng chênh ch</a:t>
            </a:r>
            <a:r>
              <a:rPr lang="vi-VN" altLang="en-US" sz="3200">
                <a:solidFill>
                  <a:srgbClr val="FF0000"/>
                </a:solidFill>
                <a:latin typeface="Times New Roman" panose="02020603050405020304" pitchFamily="18" charset="0"/>
                <a:cs typeface="Times New Roman" panose="02020603050405020304" pitchFamily="18" charset="0"/>
              </a:rPr>
              <a:t>ếch</a:t>
            </a:r>
            <a:r>
              <a:rPr lang="vi-VN" altLang="en-US" sz="3200">
                <a:latin typeface="Times New Roman" panose="02020603050405020304" pitchFamily="18" charset="0"/>
                <a:cs typeface="Times New Roman" panose="02020603050405020304" pitchFamily="18" charset="0"/>
              </a:rPr>
              <a:t> đầu làng.</a:t>
            </a:r>
          </a:p>
        </p:txBody>
      </p:sp>
      <p:sp>
        <p:nvSpPr>
          <p:cNvPr id="30" name="Text Box 29"/>
          <p:cNvSpPr txBox="1"/>
          <p:nvPr/>
        </p:nvSpPr>
        <p:spPr>
          <a:xfrm>
            <a:off x="3717290" y="4387850"/>
            <a:ext cx="561975" cy="398780"/>
          </a:xfrm>
          <a:prstGeom prst="rect">
            <a:avLst/>
          </a:prstGeom>
          <a:solidFill>
            <a:schemeClr val="accent4"/>
          </a:solidFill>
          <a:ln w="19050">
            <a:solidFill>
              <a:srgbClr val="FF0000"/>
            </a:solidFill>
          </a:ln>
        </p:spPr>
        <p:txBody>
          <a:bodyPr wrap="square" rtlCol="0">
            <a:spAutoFit/>
          </a:bodyPr>
          <a:lstStyle/>
          <a:p>
            <a:endParaRPr 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4" grpId="0"/>
      <p:bldP spid="28" grpId="0" animBg="1"/>
      <p:bldP spid="28" grpId="1" animBg="1"/>
      <p:bldP spid="25" grpId="0"/>
      <p:bldP spid="29" grpId="0" animBg="1"/>
      <p:bldP spid="29" grpId="1" animBg="1"/>
      <p:bldP spid="26" grpId="0"/>
      <p:bldP spid="30" grpId="0"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95425" y="3119120"/>
            <a:ext cx="3405505" cy="178054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654789" y="2765570"/>
              <a:ext cx="2622360" cy="1373935"/>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Luện tập</a:t>
              </a:r>
            </a:p>
          </p:txBody>
        </p:sp>
        <p:sp>
          <p:nvSpPr>
            <p:cNvPr id="28" name="TextBox 27"/>
            <p:cNvSpPr txBox="1"/>
            <p:nvPr/>
          </p:nvSpPr>
          <p:spPr>
            <a:xfrm>
              <a:off x="2445946" y="2517364"/>
              <a:ext cx="3041009" cy="97276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4</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dirty="0">
                <a:latin typeface="HP001 4 hàng" panose="020B0603050302020204" charset="0"/>
                <a:cs typeface="HP001 4 hàng" panose="020B0603050302020204" charset="0"/>
              </a:rPr>
              <a:t>Thứ năm, ngày </a:t>
            </a:r>
            <a:r>
              <a:rPr lang="en-US" altLang="en-US" sz="2800" b="1" dirty="0">
                <a:latin typeface="HP001 4 hàng" panose="020B0603050302020204" charset="0"/>
                <a:cs typeface="HP001 4 hàng" panose="020B0603050302020204" charset="0"/>
              </a:rPr>
              <a:t>9</a:t>
            </a:r>
            <a:r>
              <a:rPr lang="vi-VN" altLang="en-US" sz="2800" b="1" dirty="0" smtClean="0">
                <a:latin typeface="HP001 4 hàng" panose="020B0603050302020204" charset="0"/>
                <a:cs typeface="HP001 4 hàng" panose="020B0603050302020204" charset="0"/>
              </a:rPr>
              <a:t> </a:t>
            </a:r>
            <a:r>
              <a:rPr lang="vi-VN" altLang="en-US" sz="2800" b="1" dirty="0">
                <a:latin typeface="HP001 4 hàng" panose="020B0603050302020204" charset="0"/>
                <a:cs typeface="HP001 4 hàng" panose="020B0603050302020204" charset="0"/>
              </a:rPr>
              <a:t>tháng 3 năm </a:t>
            </a:r>
            <a:r>
              <a:rPr lang="vi-VN" altLang="en-US" sz="2800" b="1" dirty="0" smtClean="0">
                <a:latin typeface="HP001 4 hàng" panose="020B0603050302020204" charset="0"/>
                <a:cs typeface="HP001 4 hàng" panose="020B0603050302020204" charset="0"/>
              </a:rPr>
              <a:t>202</a:t>
            </a:r>
            <a:r>
              <a:rPr lang="en-US" altLang="en-US" sz="2800" b="1" dirty="0" smtClean="0">
                <a:latin typeface="HP001 4 hàng" panose="020B0603050302020204" charset="0"/>
                <a:cs typeface="HP001 4 hàng" panose="020B0603050302020204" charset="0"/>
              </a:rPr>
              <a:t>3</a:t>
            </a:r>
            <a:endParaRPr lang="vi-VN" altLang="en-US" sz="2800" b="1" dirty="0">
              <a:latin typeface="HP001 4 hàng" panose="020B0603050302020204" charset="0"/>
              <a:cs typeface="HP001 4 hàng" panose="020B0603050302020204" charset="0"/>
            </a:endParaRPr>
          </a:p>
          <a:p>
            <a:pPr algn="ctr">
              <a:lnSpc>
                <a:spcPct val="130000"/>
              </a:lnSpc>
            </a:pPr>
            <a:r>
              <a:rPr lang="vi-VN" altLang="en-US" sz="2800" b="1" dirty="0">
                <a:latin typeface="HP001 4 hàng" panose="020B0603050302020204" charset="0"/>
                <a:cs typeface="HP001 4 hàng" panose="020B0603050302020204" charset="0"/>
              </a:rPr>
              <a:t>Tiếng Việt</a:t>
            </a:r>
          </a:p>
        </p:txBody>
      </p:sp>
      <p:sp>
        <p:nvSpPr>
          <p:cNvPr id="3" name="Text Box 2"/>
          <p:cNvSpPr txBox="1"/>
          <p:nvPr/>
        </p:nvSpPr>
        <p:spPr>
          <a:xfrm>
            <a:off x="1149985" y="1822450"/>
            <a:ext cx="4857115" cy="1296670"/>
          </a:xfrm>
          <a:prstGeom prst="rect">
            <a:avLst/>
          </a:prstGeom>
          <a:noFill/>
        </p:spPr>
        <p:txBody>
          <a:bodyPr wrap="square" rtlCol="0">
            <a:spAutoFit/>
          </a:bodyPr>
          <a:lstStyle/>
          <a:p>
            <a:pPr algn="ctr">
              <a:lnSpc>
                <a:spcPct val="140000"/>
              </a:lnSpc>
            </a:pPr>
            <a:r>
              <a:rPr lang="vi-VN" altLang="en-US" sz="2800" b="1">
                <a:latin typeface="HP001 4 hàng" panose="020B0603050302020204" charset="0"/>
                <a:cs typeface="HP001 4 hàng" panose="020B0603050302020204" charset="0"/>
              </a:rPr>
              <a:t>Bài 14: Mở rộng vốn từ bảo vệ môi trường; Dấu phẩy.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314325" y="394335"/>
            <a:ext cx="6301740" cy="977265"/>
          </a:xfrm>
          <a:prstGeom prst="rect">
            <a:avLst/>
          </a:prstGeom>
          <a:noFill/>
        </p:spPr>
        <p:txBody>
          <a:bodyPr wrap="square" rtlCol="0">
            <a:spAutoFit/>
          </a:bodyPr>
          <a:lstStyle/>
          <a:p>
            <a:pPr algn="just">
              <a:lnSpc>
                <a:spcPct val="90000"/>
              </a:lnSpc>
            </a:pPr>
            <a:r>
              <a:rPr lang="en-US" sz="3200" b="1" dirty="0" smtClean="0">
                <a:latin typeface="Times New Roman" panose="02020603050405020304" pitchFamily="18" charset="0"/>
                <a:cs typeface="Times New Roman" panose="02020603050405020304" pitchFamily="18" charset="0"/>
              </a:rPr>
              <a:t>1. </a:t>
            </a: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vi-VN" altLang="en-US" sz="3200" dirty="0" err="1" smtClean="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383540" y="1371600"/>
            <a:ext cx="1419225" cy="1390015"/>
            <a:chOff x="497526" y="1381126"/>
            <a:chExt cx="1171693" cy="1211188"/>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4" name="TextBox 3"/>
            <p:cNvSpPr txBox="1"/>
            <p:nvPr/>
          </p:nvSpPr>
          <p:spPr>
            <a:xfrm>
              <a:off x="655325" y="1789995"/>
              <a:ext cx="856620" cy="320918"/>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tưới</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cây</a:t>
              </a:r>
            </a:p>
          </p:txBody>
        </p:sp>
      </p:grpSp>
      <p:grpSp>
        <p:nvGrpSpPr>
          <p:cNvPr id="59" name="Group 58"/>
          <p:cNvGrpSpPr/>
          <p:nvPr/>
        </p:nvGrpSpPr>
        <p:grpSpPr>
          <a:xfrm>
            <a:off x="1943735" y="1407795"/>
            <a:ext cx="1464310" cy="1354455"/>
            <a:chOff x="497526" y="1381126"/>
            <a:chExt cx="1171693" cy="1211188"/>
          </a:xfrm>
        </p:grpSpPr>
        <p:pic>
          <p:nvPicPr>
            <p:cNvPr id="60" name="Picture 5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1" name="TextBox 60"/>
            <p:cNvSpPr txBox="1"/>
            <p:nvPr/>
          </p:nvSpPr>
          <p:spPr>
            <a:xfrm>
              <a:off x="621581" y="1769267"/>
              <a:ext cx="856910" cy="329343"/>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bẻ</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cành</a:t>
              </a:r>
            </a:p>
          </p:txBody>
        </p:sp>
      </p:grpSp>
      <p:grpSp>
        <p:nvGrpSpPr>
          <p:cNvPr id="62" name="Group 61"/>
          <p:cNvGrpSpPr/>
          <p:nvPr/>
        </p:nvGrpSpPr>
        <p:grpSpPr>
          <a:xfrm>
            <a:off x="3546475" y="1407795"/>
            <a:ext cx="1512570" cy="1353820"/>
            <a:chOff x="497526" y="1381126"/>
            <a:chExt cx="1171693" cy="1211188"/>
          </a:xfrm>
        </p:grpSpPr>
        <p:pic>
          <p:nvPicPr>
            <p:cNvPr id="63" name="Picture 6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4" name="TextBox 63"/>
            <p:cNvSpPr txBox="1"/>
            <p:nvPr/>
          </p:nvSpPr>
          <p:spPr>
            <a:xfrm>
              <a:off x="779415" y="1769455"/>
              <a:ext cx="699883" cy="329498"/>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tỉa</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lá</a:t>
              </a:r>
            </a:p>
          </p:txBody>
        </p:sp>
      </p:grpSp>
      <p:grpSp>
        <p:nvGrpSpPr>
          <p:cNvPr id="68" name="Group 67"/>
          <p:cNvGrpSpPr/>
          <p:nvPr/>
        </p:nvGrpSpPr>
        <p:grpSpPr>
          <a:xfrm>
            <a:off x="396240" y="2943860"/>
            <a:ext cx="1397000" cy="1284605"/>
            <a:chOff x="497526" y="1381126"/>
            <a:chExt cx="1171693" cy="1211188"/>
          </a:xfrm>
        </p:grpSpPr>
        <p:pic>
          <p:nvPicPr>
            <p:cNvPr id="69" name="Picture 6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0" name="TextBox 69"/>
            <p:cNvSpPr txBox="1"/>
            <p:nvPr/>
          </p:nvSpPr>
          <p:spPr>
            <a:xfrm>
              <a:off x="686062" y="1781256"/>
              <a:ext cx="792491" cy="347251"/>
            </a:xfrm>
            <a:prstGeom prst="rect">
              <a:avLst/>
            </a:prstGeom>
            <a:noFill/>
          </p:spPr>
          <p:txBody>
            <a:bodyPr wrap="square" rtlCol="0">
              <a:spAutoFit/>
            </a:bodyPr>
            <a:lstStyle/>
            <a:p>
              <a:r>
                <a:rPr lang="en-US" sz="1800" b="1" dirty="0" err="1">
                  <a:solidFill>
                    <a:schemeClr val="accent2"/>
                  </a:solidFill>
                  <a:latin typeface="Times New Roman" panose="02020603050405020304" pitchFamily="18" charset="0"/>
                  <a:cs typeface="Times New Roman" panose="02020603050405020304" pitchFamily="18" charset="0"/>
                </a:rPr>
                <a:t>v</a:t>
              </a:r>
              <a:r>
                <a:rPr lang="en-US" sz="1800" b="1" dirty="0" err="1" smtClean="0">
                  <a:solidFill>
                    <a:schemeClr val="accent2"/>
                  </a:solidFill>
                  <a:latin typeface="Times New Roman" panose="02020603050405020304" pitchFamily="18" charset="0"/>
                  <a:cs typeface="Times New Roman" panose="02020603050405020304" pitchFamily="18" charset="0"/>
                </a:rPr>
                <a:t>un</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gốc</a:t>
              </a:r>
            </a:p>
          </p:txBody>
        </p:sp>
      </p:grpSp>
      <p:grpSp>
        <p:nvGrpSpPr>
          <p:cNvPr id="71" name="Group 70"/>
          <p:cNvGrpSpPr/>
          <p:nvPr/>
        </p:nvGrpSpPr>
        <p:grpSpPr>
          <a:xfrm>
            <a:off x="1949450" y="3017520"/>
            <a:ext cx="1454150" cy="1317625"/>
            <a:chOff x="497526" y="1381126"/>
            <a:chExt cx="1171693" cy="1211188"/>
          </a:xfrm>
        </p:grpSpPr>
        <p:pic>
          <p:nvPicPr>
            <p:cNvPr id="72" name="Picture 7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3" name="TextBox 72"/>
            <p:cNvSpPr txBox="1"/>
            <p:nvPr/>
          </p:nvSpPr>
          <p:spPr>
            <a:xfrm>
              <a:off x="652187" y="1690649"/>
              <a:ext cx="891540" cy="593044"/>
            </a:xfrm>
            <a:prstGeom prst="rect">
              <a:avLst/>
            </a:prstGeom>
            <a:noFill/>
          </p:spPr>
          <p:txBody>
            <a:bodyPr wrap="square" rtlCol="0">
              <a:spAutoFit/>
            </a:bodyPr>
            <a:lstStyle/>
            <a:p>
              <a:pPr algn="ctr"/>
              <a:r>
                <a:rPr lang="en-US" sz="1800" b="1" dirty="0" err="1" smtClean="0">
                  <a:solidFill>
                    <a:schemeClr val="accent2"/>
                  </a:solidFill>
                  <a:latin typeface="Times New Roman" panose="02020603050405020304" pitchFamily="18" charset="0"/>
                  <a:cs typeface="Times New Roman" panose="02020603050405020304" pitchFamily="18" charset="0"/>
                </a:rPr>
                <a:t>giẫm</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lên</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cỏ</a:t>
              </a:r>
            </a:p>
          </p:txBody>
        </p:sp>
      </p:grpSp>
      <p:grpSp>
        <p:nvGrpSpPr>
          <p:cNvPr id="74" name="Group 73"/>
          <p:cNvGrpSpPr/>
          <p:nvPr/>
        </p:nvGrpSpPr>
        <p:grpSpPr>
          <a:xfrm>
            <a:off x="3559810" y="3017519"/>
            <a:ext cx="1499235" cy="1317625"/>
            <a:chOff x="497526" y="1381709"/>
            <a:chExt cx="1171693" cy="1211188"/>
          </a:xfrm>
        </p:grpSpPr>
        <p:pic>
          <p:nvPicPr>
            <p:cNvPr id="75" name="Picture 7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709"/>
              <a:ext cx="1171693" cy="1211188"/>
            </a:xfrm>
            <a:prstGeom prst="rect">
              <a:avLst/>
            </a:prstGeom>
          </p:spPr>
        </p:pic>
        <p:sp>
          <p:nvSpPr>
            <p:cNvPr id="76" name="TextBox 75"/>
            <p:cNvSpPr txBox="1"/>
            <p:nvPr/>
          </p:nvSpPr>
          <p:spPr>
            <a:xfrm>
              <a:off x="702982" y="1749444"/>
              <a:ext cx="760285" cy="338549"/>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hái</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hoa</a:t>
              </a:r>
            </a:p>
          </p:txBody>
        </p:sp>
      </p:grpSp>
      <p:grpSp>
        <p:nvGrpSpPr>
          <p:cNvPr id="77" name="Group 76"/>
          <p:cNvGrpSpPr/>
          <p:nvPr/>
        </p:nvGrpSpPr>
        <p:grpSpPr>
          <a:xfrm>
            <a:off x="5119370" y="3018155"/>
            <a:ext cx="1325602" cy="1316990"/>
            <a:chOff x="495281" y="1400982"/>
            <a:chExt cx="1171693" cy="1211188"/>
          </a:xfrm>
        </p:grpSpPr>
        <p:pic>
          <p:nvPicPr>
            <p:cNvPr id="78" name="Picture 7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5281" y="1400982"/>
              <a:ext cx="1171693" cy="1211188"/>
            </a:xfrm>
            <a:prstGeom prst="rect">
              <a:avLst/>
            </a:prstGeom>
          </p:spPr>
        </p:pic>
        <p:sp>
          <p:nvSpPr>
            <p:cNvPr id="79" name="TextBox 78"/>
            <p:cNvSpPr txBox="1"/>
            <p:nvPr/>
          </p:nvSpPr>
          <p:spPr>
            <a:xfrm>
              <a:off x="708564" y="1768893"/>
              <a:ext cx="792518" cy="338712"/>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bắt</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sâu</a:t>
              </a:r>
            </a:p>
          </p:txBody>
        </p:sp>
      </p:grpSp>
      <p:grpSp>
        <p:nvGrpSpPr>
          <p:cNvPr id="65" name="Group 64"/>
          <p:cNvGrpSpPr/>
          <p:nvPr/>
        </p:nvGrpSpPr>
        <p:grpSpPr>
          <a:xfrm>
            <a:off x="5121910" y="1389380"/>
            <a:ext cx="1374140" cy="1390650"/>
            <a:chOff x="497526" y="1381126"/>
            <a:chExt cx="1171693" cy="1211188"/>
          </a:xfrm>
        </p:grpSpPr>
        <p:pic>
          <p:nvPicPr>
            <p:cNvPr id="66" name="Picture 6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7" name="TextBox 66"/>
            <p:cNvSpPr txBox="1"/>
            <p:nvPr/>
          </p:nvSpPr>
          <p:spPr>
            <a:xfrm>
              <a:off x="592800" y="1824675"/>
              <a:ext cx="935579" cy="320771"/>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chặt</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cây</a:t>
              </a:r>
            </a:p>
          </p:txBody>
        </p:sp>
      </p:grpSp>
      <p:grpSp>
        <p:nvGrpSpPr>
          <p:cNvPr id="7" name="Group 6"/>
          <p:cNvGrpSpPr/>
          <p:nvPr/>
        </p:nvGrpSpPr>
        <p:grpSpPr>
          <a:xfrm>
            <a:off x="621030" y="2623820"/>
            <a:ext cx="5709920" cy="1936115"/>
            <a:chOff x="978" y="4132"/>
            <a:chExt cx="8992" cy="3049"/>
          </a:xfrm>
        </p:grpSpPr>
        <p:sp>
          <p:nvSpPr>
            <p:cNvPr id="6" name="Rounded Rectangle 5"/>
            <p:cNvSpPr/>
            <p:nvPr/>
          </p:nvSpPr>
          <p:spPr>
            <a:xfrm>
              <a:off x="978" y="5383"/>
              <a:ext cx="8992" cy="1798"/>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400">
                  <a:solidFill>
                    <a:srgbClr val="000000"/>
                  </a:solidFill>
                  <a:latin typeface="Times New Roman" panose="02020603050405020304" pitchFamily="18" charset="0"/>
                  <a:cs typeface="Times New Roman" panose="02020603050405020304" pitchFamily="18" charset="0"/>
                </a:rPr>
                <a:t>      Ngoài ra còn có một số từ ngữ chỉ hoạt động bảo vệ, chăm sóc cây là: bón phân,</a:t>
              </a:r>
            </a:p>
            <a:p>
              <a:pPr algn="l"/>
              <a:r>
                <a:rPr lang="vi-VN" altLang="en-US" sz="2400">
                  <a:solidFill>
                    <a:srgbClr val="000000"/>
                  </a:solidFill>
                  <a:latin typeface="Times New Roman" panose="02020603050405020304" pitchFamily="18" charset="0"/>
                  <a:cs typeface="Times New Roman" panose="02020603050405020304" pitchFamily="18" charset="0"/>
                </a:rPr>
                <a:t>xới đất, nhổ cỏ, vun xới, chăm sóc, .....</a:t>
              </a:r>
            </a:p>
          </p:txBody>
        </p:sp>
        <p:pic>
          <p:nvPicPr>
            <p:cNvPr id="14" name="Picture 13" descr="B3"/>
            <p:cNvPicPr>
              <a:picLocks noChangeAspect="1"/>
            </p:cNvPicPr>
            <p:nvPr/>
          </p:nvPicPr>
          <p:blipFill>
            <a:blip r:embed="rId6"/>
            <a:srcRect l="130" r="69082" b="64344"/>
            <a:stretch>
              <a:fillRect/>
            </a:stretch>
          </p:blipFill>
          <p:spPr>
            <a:xfrm>
              <a:off x="3880" y="4132"/>
              <a:ext cx="3129" cy="1283"/>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9"/>
                                        </p:tgtEl>
                                        <p:attrNameLst>
                                          <p:attrName>ppt_x</p:attrName>
                                        </p:attrNameLst>
                                      </p:cBhvr>
                                      <p:tavLst>
                                        <p:tav tm="0">
                                          <p:val>
                                            <p:strVal val="ppt_x"/>
                                          </p:val>
                                        </p:tav>
                                        <p:tav tm="100000">
                                          <p:val>
                                            <p:strVal val="ppt_x"/>
                                          </p:val>
                                        </p:tav>
                                      </p:tavLst>
                                    </p:anim>
                                    <p:anim calcmode="lin" valueType="num">
                                      <p:cBhvr additive="base">
                                        <p:cTn id="38" dur="500"/>
                                        <p:tgtEl>
                                          <p:spTgt spid="59"/>
                                        </p:tgtEl>
                                        <p:attrNameLst>
                                          <p:attrName>ppt_y</p:attrName>
                                        </p:attrNameLst>
                                      </p:cBhvr>
                                      <p:tavLst>
                                        <p:tav tm="0">
                                          <p:val>
                                            <p:strVal val="ppt_y"/>
                                          </p:val>
                                        </p:tav>
                                        <p:tav tm="100000">
                                          <p:val>
                                            <p:strVal val="1+ppt_h/2"/>
                                          </p:val>
                                        </p:tav>
                                      </p:tavLst>
                                    </p:anim>
                                    <p:set>
                                      <p:cBhvr>
                                        <p:cTn id="39" dur="1" fill="hold">
                                          <p:stCondLst>
                                            <p:cond delay="499"/>
                                          </p:stCondLst>
                                        </p:cTn>
                                        <p:tgtEl>
                                          <p:spTgt spid="5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150"/>
                                  </p:stCondLst>
                                  <p:childTnLst>
                                    <p:anim calcmode="lin" valueType="num">
                                      <p:cBhvr additive="base">
                                        <p:cTn id="43" dur="500"/>
                                        <p:tgtEl>
                                          <p:spTgt spid="65"/>
                                        </p:tgtEl>
                                        <p:attrNameLst>
                                          <p:attrName>ppt_x</p:attrName>
                                        </p:attrNameLst>
                                      </p:cBhvr>
                                      <p:tavLst>
                                        <p:tav tm="0">
                                          <p:val>
                                            <p:strVal val="ppt_x"/>
                                          </p:val>
                                        </p:tav>
                                        <p:tav tm="100000">
                                          <p:val>
                                            <p:strVal val="ppt_x"/>
                                          </p:val>
                                        </p:tav>
                                      </p:tavLst>
                                    </p:anim>
                                    <p:anim calcmode="lin" valueType="num">
                                      <p:cBhvr additive="base">
                                        <p:cTn id="44" dur="500"/>
                                        <p:tgtEl>
                                          <p:spTgt spid="65"/>
                                        </p:tgtEl>
                                        <p:attrNameLst>
                                          <p:attrName>ppt_y</p:attrName>
                                        </p:attrNameLst>
                                      </p:cBhvr>
                                      <p:tavLst>
                                        <p:tav tm="0">
                                          <p:val>
                                            <p:strVal val="ppt_y"/>
                                          </p:val>
                                        </p:tav>
                                        <p:tav tm="100000">
                                          <p:val>
                                            <p:strVal val="1+ppt_h/2"/>
                                          </p:val>
                                        </p:tav>
                                      </p:tavLst>
                                    </p:anim>
                                    <p:set>
                                      <p:cBhvr>
                                        <p:cTn id="45" dur="1" fill="hold">
                                          <p:stCondLst>
                                            <p:cond delay="499"/>
                                          </p:stCondLst>
                                        </p:cTn>
                                        <p:tgtEl>
                                          <p:spTgt spid="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 0 L 0.233148 -0.282469 " pathEditMode="relative" rAng="0" ptsTypes="">
                                      <p:cBhvr>
                                        <p:cTn id="49" dur="500" fill="hold"/>
                                        <p:tgtEl>
                                          <p:spTgt spid="68"/>
                                        </p:tgtEl>
                                        <p:attrNameLst>
                                          <p:attrName>ppt_x</p:attrName>
                                          <p:attrName>ppt_y</p:attrName>
                                        </p:attrNameLst>
                                      </p:cBhvr>
                                      <p:rCtr x="12500" y="-12500"/>
                                    </p:animMotion>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71"/>
                                        </p:tgtEl>
                                        <p:attrNameLst>
                                          <p:attrName>ppt_x</p:attrName>
                                        </p:attrNameLst>
                                      </p:cBhvr>
                                      <p:tavLst>
                                        <p:tav tm="0">
                                          <p:val>
                                            <p:strVal val="ppt_x"/>
                                          </p:val>
                                        </p:tav>
                                        <p:tav tm="100000">
                                          <p:val>
                                            <p:strVal val="ppt_x"/>
                                          </p:val>
                                        </p:tav>
                                      </p:tavLst>
                                    </p:anim>
                                    <p:anim calcmode="lin" valueType="num">
                                      <p:cBhvr additive="base">
                                        <p:cTn id="54" dur="500"/>
                                        <p:tgtEl>
                                          <p:spTgt spid="71"/>
                                        </p:tgtEl>
                                        <p:attrNameLst>
                                          <p:attrName>ppt_y</p:attrName>
                                        </p:attrNameLst>
                                      </p:cBhvr>
                                      <p:tavLst>
                                        <p:tav tm="0">
                                          <p:val>
                                            <p:strVal val="ppt_y"/>
                                          </p:val>
                                        </p:tav>
                                        <p:tav tm="100000">
                                          <p:val>
                                            <p:strVal val="1+ppt_h/2"/>
                                          </p:val>
                                        </p:tav>
                                      </p:tavLst>
                                    </p:anim>
                                    <p:set>
                                      <p:cBhvr>
                                        <p:cTn id="55" dur="1" fill="hold">
                                          <p:stCondLst>
                                            <p:cond delay="499"/>
                                          </p:stCondLst>
                                        </p:cTn>
                                        <p:tgtEl>
                                          <p:spTgt spid="7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accel="100000" fill="hold" nodeType="clickEffect">
                                  <p:stCondLst>
                                    <p:cond delay="0"/>
                                  </p:stCondLst>
                                  <p:childTnLst>
                                    <p:anim calcmode="lin" valueType="num">
                                      <p:cBhvr additive="base">
                                        <p:cTn id="59" dur="500"/>
                                        <p:tgtEl>
                                          <p:spTgt spid="74"/>
                                        </p:tgtEl>
                                        <p:attrNameLst>
                                          <p:attrName>ppt_x</p:attrName>
                                        </p:attrNameLst>
                                      </p:cBhvr>
                                      <p:tavLst>
                                        <p:tav tm="0">
                                          <p:val>
                                            <p:strVal val="ppt_x"/>
                                          </p:val>
                                        </p:tav>
                                        <p:tav tm="100000">
                                          <p:val>
                                            <p:strVal val="ppt_x"/>
                                          </p:val>
                                        </p:tav>
                                      </p:tavLst>
                                    </p:anim>
                                    <p:anim calcmode="lin" valueType="num">
                                      <p:cBhvr additive="base">
                                        <p:cTn id="60" dur="500"/>
                                        <p:tgtEl>
                                          <p:spTgt spid="74"/>
                                        </p:tgtEl>
                                        <p:attrNameLst>
                                          <p:attrName>ppt_y</p:attrName>
                                        </p:attrNameLst>
                                      </p:cBhvr>
                                      <p:tavLst>
                                        <p:tav tm="0">
                                          <p:val>
                                            <p:strVal val="ppt_y"/>
                                          </p:val>
                                        </p:tav>
                                        <p:tav tm="100000">
                                          <p:val>
                                            <p:strVal val="1+ppt_h/2"/>
                                          </p:val>
                                        </p:tav>
                                      </p:tavLst>
                                    </p:anim>
                                    <p:set>
                                      <p:cBhvr>
                                        <p:cTn id="61" dur="1" fill="hold">
                                          <p:stCondLst>
                                            <p:cond delay="4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6" presetClass="path" presetSubtype="0" accel="50000" decel="50000" fill="hold" nodeType="clickEffect">
                                  <p:stCondLst>
                                    <p:cond delay="0"/>
                                  </p:stCondLst>
                                  <p:childTnLst>
                                    <p:animMotion origin="layout" path="M 0 0 L 0.00333333 -0.30321 " pathEditMode="relative" rAng="0" ptsTypes="">
                                      <p:cBhvr>
                                        <p:cTn id="65" dur="500" fill="hold"/>
                                        <p:tgtEl>
                                          <p:spTgt spid="77"/>
                                        </p:tgtEl>
                                        <p:attrNameLst>
                                          <p:attrName>ppt_x</p:attrName>
                                          <p:attrName>ppt_y</p:attrName>
                                        </p:attrNameLst>
                                      </p:cBhvr>
                                      <p:rCtr x="12500" y="-12500"/>
                                    </p:animMotion>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ppt_y</p:attrName>
                                        </p:attrNameLst>
                                      </p:cBhvr>
                                      <p:tavLst>
                                        <p:tav tm="0">
                                          <p:val>
                                            <p:strVal val="#ppt_y-#ppt_h*1.125000"/>
                                          </p:val>
                                        </p:tav>
                                        <p:tav tm="100000">
                                          <p:val>
                                            <p:strVal val="#ppt_y"/>
                                          </p:val>
                                        </p:tav>
                                      </p:tavLst>
                                    </p:anim>
                                    <p:animEffect transition="in" filter="wipe(down)">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52425" y="231775"/>
            <a:ext cx="6153150" cy="460375"/>
          </a:xfrm>
          <a:prstGeom prst="rect">
            <a:avLst/>
          </a:prstGeom>
          <a:noFill/>
        </p:spPr>
        <p:txBody>
          <a:bodyPr wrap="square" rtlCol="0">
            <a:spAutoFit/>
          </a:bodyPr>
          <a:lstStyle/>
          <a:p>
            <a:pPr algn="l">
              <a:lnSpc>
                <a:spcPct val="100000"/>
              </a:lnSpc>
            </a:pPr>
            <a:r>
              <a:rPr lang="en-US" sz="2400" b="1"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vuông</a:t>
            </a:r>
            <a:r>
              <a:rPr lang="vi-VN" altLang="en-US" sz="2400" dirty="0" err="1" smtClean="0">
                <a:latin typeface="Times New Roman" panose="02020603050405020304" pitchFamily="18" charset="0"/>
                <a:cs typeface="Times New Roman" panose="02020603050405020304" pitchFamily="18" charset="0"/>
              </a:rPr>
              <a:t>.</a:t>
            </a:r>
          </a:p>
        </p:txBody>
      </p:sp>
      <p:sp>
        <p:nvSpPr>
          <p:cNvPr id="15" name="TextBox 14"/>
          <p:cNvSpPr txBox="1"/>
          <p:nvPr/>
        </p:nvSpPr>
        <p:spPr>
          <a:xfrm>
            <a:off x="117475" y="1139190"/>
            <a:ext cx="4446905" cy="3784600"/>
          </a:xfrm>
          <a:prstGeom prst="rect">
            <a:avLst/>
          </a:prstGeom>
          <a:noFill/>
        </p:spPr>
        <p:txBody>
          <a:bodyPr wrap="square" rtlCol="0">
            <a:spAutoFit/>
          </a:bodyPr>
          <a:lstStyle/>
          <a:p>
            <a:pPr algn="ctr">
              <a:lnSpc>
                <a:spcPct val="100000"/>
              </a:lnSpc>
            </a:pPr>
            <a:r>
              <a:rPr lang="vi-VN" altLang="en-US"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ho </a:t>
            </a:r>
            <a:r>
              <a:rPr lang="en-US" sz="2400" dirty="0" err="1" smtClean="0">
                <a:solidFill>
                  <a:srgbClr val="FF0000"/>
                </a:solidFill>
                <a:latin typeface="Times New Roman" panose="02020603050405020304" pitchFamily="18" charset="0"/>
                <a:cs typeface="Times New Roman" panose="02020603050405020304" pitchFamily="18" charset="0"/>
              </a:rPr>
              <a:t>hoa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khoe</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sắc</a:t>
            </a:r>
            <a:endParaRPr lang="en-US" sz="2400" dirty="0" smtClean="0">
              <a:solidFill>
                <a:srgbClr val="FF0000"/>
              </a:solidFill>
              <a:latin typeface="Times New Roman" panose="02020603050405020304" pitchFamily="18" charset="0"/>
              <a:cs typeface="Times New Roman" panose="02020603050405020304" pitchFamily="18" charset="0"/>
            </a:endParaRPr>
          </a:p>
          <a:p>
            <a:pPr algn="l">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vườn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sướng</a:t>
            </a:r>
            <a:r>
              <a:rPr lang="en-US" sz="2400" dirty="0" smtClean="0">
                <a:latin typeface="Times New Roman" panose="02020603050405020304" pitchFamily="18" charset="0"/>
                <a:cs typeface="Times New Roman" panose="02020603050405020304" pitchFamily="18" charset="0"/>
              </a:rPr>
              <a:t> reo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Bỗng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thầm</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smtClean="0">
                <a:latin typeface="Times New Roman" panose="02020603050405020304" pitchFamily="18" charset="0"/>
                <a:cs typeface="Times New Roman" panose="02020603050405020304" pitchFamily="18" charset="0"/>
              </a:rPr>
              <a:t>- Xin  ……….…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a:t>
            </a:r>
          </a:p>
        </p:txBody>
      </p:sp>
      <p:sp>
        <p:nvSpPr>
          <p:cNvPr id="3" name="Rounded Rectangle 2"/>
          <p:cNvSpPr/>
          <p:nvPr/>
        </p:nvSpPr>
        <p:spPr>
          <a:xfrm>
            <a:off x="1007110"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giơ</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tay</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hái</a:t>
            </a:r>
          </a:p>
        </p:txBody>
      </p:sp>
      <p:sp>
        <p:nvSpPr>
          <p:cNvPr id="16" name="Rounded Rectangle 15"/>
          <p:cNvSpPr/>
          <p:nvPr/>
        </p:nvSpPr>
        <p:spPr>
          <a:xfrm>
            <a:off x="2709384"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nhìn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thấy</a:t>
            </a:r>
          </a:p>
        </p:txBody>
      </p:sp>
      <p:sp>
        <p:nvSpPr>
          <p:cNvPr id="17" name="Rounded Rectangle 16"/>
          <p:cNvSpPr/>
          <p:nvPr/>
        </p:nvSpPr>
        <p:spPr>
          <a:xfrm>
            <a:off x="4480238"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đừng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hái</a:t>
            </a:r>
          </a:p>
        </p:txBody>
      </p:sp>
      <p:pic>
        <p:nvPicPr>
          <p:cNvPr id="5" name="Picture 4" descr="luyen-tap-trang-59-60-38719"/>
          <p:cNvPicPr>
            <a:picLocks noChangeAspect="1"/>
          </p:cNvPicPr>
          <p:nvPr/>
        </p:nvPicPr>
        <p:blipFill>
          <a:blip r:embed="rId4"/>
          <a:srcRect l="56139" t="6941" r="766" b="15039"/>
          <a:stretch>
            <a:fillRect/>
          </a:stretch>
        </p:blipFill>
        <p:spPr>
          <a:xfrm>
            <a:off x="4412615" y="2098040"/>
            <a:ext cx="2339975" cy="24060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p:tgtEl>
                                          <p:spTgt spid="5"/>
                                        </p:tgtEl>
                                        <p:attrNameLst>
                                          <p:attrName>ppt_x</p:attrName>
                                        </p:attrNameLst>
                                      </p:cBhvr>
                                      <p:tavLst>
                                        <p:tav tm="0">
                                          <p:val>
                                            <p:strVal val="#ppt_x+#ppt_w*1.125000"/>
                                          </p:val>
                                        </p:tav>
                                        <p:tav tm="100000">
                                          <p:val>
                                            <p:strVal val="#ppt_x"/>
                                          </p:val>
                                        </p:tav>
                                      </p:tavLst>
                                    </p:anim>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 -0.000246914 L -0.259907 0.231481 " pathEditMode="relative" rAng="0" ptsTypes="">
                                      <p:cBhvr>
                                        <p:cTn id="45" dur="2000" fill="hold"/>
                                        <p:tgtEl>
                                          <p:spTgt spid="16"/>
                                        </p:tgtEl>
                                        <p:attrNameLst>
                                          <p:attrName>ppt_x</p:attrName>
                                          <p:attrName>ppt_y</p:attrName>
                                        </p:attrNameLst>
                                      </p:cBhvr>
                                      <p:rCtr x="-12700" y="11000"/>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 -0.00037037 L 0.228704 0.444074 " pathEditMode="relative" rAng="0" ptsTypes="">
                                      <p:cBhvr>
                                        <p:cTn id="49" dur="2000" fill="hold"/>
                                        <p:tgtEl>
                                          <p:spTgt spid="3"/>
                                        </p:tgtEl>
                                        <p:attrNameLst>
                                          <p:attrName>ppt_x</p:attrName>
                                          <p:attrName>ppt_y</p:attrName>
                                        </p:attrNameLst>
                                      </p:cBhvr>
                                      <p:rCtr x="10400" y="22300"/>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 -0.000246914 L -0.524259 0.581358 " pathEditMode="relative" rAng="0" ptsTypes="">
                                      <p:cBhvr>
                                        <p:cTn id="53" dur="2000" fill="hold"/>
                                        <p:tgtEl>
                                          <p:spTgt spid="17"/>
                                        </p:tgtEl>
                                        <p:attrNameLst>
                                          <p:attrName>ppt_x</p:attrName>
                                          <p:attrName>ppt_y</p:attrName>
                                        </p:attrNameLst>
                                      </p:cBhvr>
                                      <p:rCtr x="-25200" y="28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uiExpand="1" build="p"/>
      <p:bldP spid="3" grpId="0" bldLvl="0" animBg="1"/>
      <p:bldP spid="3" grpId="1" bldLvl="0" animBg="1"/>
      <p:bldP spid="16" grpId="0" bldLvl="0" animBg="1"/>
      <p:bldP spid="16" grpId="1" bldLvl="0" animBg="1"/>
      <p:bldP spid="17" grpId="0" bldLvl="0" animBg="1"/>
      <p:bldP spid="17"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6" name="TextBox 1"/>
          <p:cNvSpPr txBox="1"/>
          <p:nvPr/>
        </p:nvSpPr>
        <p:spPr>
          <a:xfrm>
            <a:off x="352425" y="327025"/>
            <a:ext cx="6153150" cy="977265"/>
          </a:xfrm>
          <a:prstGeom prst="rect">
            <a:avLst/>
          </a:prstGeom>
          <a:noFill/>
        </p:spPr>
        <p:txBody>
          <a:bodyPr wrap="square" rtlCol="0">
            <a:spAutoFit/>
          </a:bodyPr>
          <a:lstStyle/>
          <a:p>
            <a:pPr algn="l">
              <a:lnSpc>
                <a:spcPct val="90000"/>
              </a:lnSpc>
            </a:pPr>
            <a:r>
              <a:rPr lang="vi-VN" altLang="en-US" sz="3200" b="1"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vi-VN" altLang="en-US" sz="3200" dirty="0" smtClean="0">
                <a:latin typeface="Times New Roman" panose="02020603050405020304" pitchFamily="18" charset="0"/>
                <a:cs typeface="Times New Roman" panose="02020603050405020304" pitchFamily="18" charset="0"/>
              </a:rPr>
              <a:t>Cần đặt dấu phẩy vào những vị trí nào trong mỗi câu sau?</a:t>
            </a:r>
          </a:p>
        </p:txBody>
      </p:sp>
      <p:sp>
        <p:nvSpPr>
          <p:cNvPr id="9" name="Text Box 8"/>
          <p:cNvSpPr txBox="1"/>
          <p:nvPr/>
        </p:nvSpPr>
        <p:spPr>
          <a:xfrm>
            <a:off x="426085" y="1375410"/>
            <a:ext cx="6043930" cy="103886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a. Các bạn học sinh đang tưới nước bắt sâu cho cây.</a:t>
            </a:r>
          </a:p>
        </p:txBody>
      </p:sp>
      <p:sp>
        <p:nvSpPr>
          <p:cNvPr id="10" name="Text Box 9"/>
          <p:cNvSpPr txBox="1"/>
          <p:nvPr/>
        </p:nvSpPr>
        <p:spPr>
          <a:xfrm>
            <a:off x="388620" y="2684145"/>
            <a:ext cx="6080760" cy="103886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b. Mọi người không được hái hoa bẻ cành.</a:t>
            </a:r>
          </a:p>
        </p:txBody>
      </p:sp>
      <p:sp>
        <p:nvSpPr>
          <p:cNvPr id="11" name="Text Box 10"/>
          <p:cNvSpPr txBox="1"/>
          <p:nvPr/>
        </p:nvSpPr>
        <p:spPr>
          <a:xfrm>
            <a:off x="426720" y="3992880"/>
            <a:ext cx="6042660" cy="56515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c. Én nâu cỏ non đều đáng yêu.</a:t>
            </a:r>
          </a:p>
        </p:txBody>
      </p:sp>
      <p:sp>
        <p:nvSpPr>
          <p:cNvPr id="12" name="Text Box 11"/>
          <p:cNvSpPr txBox="1"/>
          <p:nvPr/>
        </p:nvSpPr>
        <p:spPr>
          <a:xfrm>
            <a:off x="5952490" y="1308735"/>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
        <p:nvSpPr>
          <p:cNvPr id="13" name="Text Box 12"/>
          <p:cNvSpPr txBox="1"/>
          <p:nvPr/>
        </p:nvSpPr>
        <p:spPr>
          <a:xfrm>
            <a:off x="5434965" y="2598420"/>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
        <p:nvSpPr>
          <p:cNvPr id="14" name="Text Box 13"/>
          <p:cNvSpPr txBox="1"/>
          <p:nvPr/>
        </p:nvSpPr>
        <p:spPr>
          <a:xfrm>
            <a:off x="2035810" y="3931920"/>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down)">
                                      <p:cBhvr>
                                        <p:cTn id="13" dur="500"/>
                                        <p:tgtEl>
                                          <p:spTgt spid="9"/>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800" decel="100000"/>
                                        <p:tgtEl>
                                          <p:spTgt spid="12"/>
                                        </p:tgtEl>
                                      </p:cBhvr>
                                    </p:animEffect>
                                    <p:anim calcmode="lin" valueType="num">
                                      <p:cBhvr>
                                        <p:cTn id="27" dur="800" decel="100000" fill="hold"/>
                                        <p:tgtEl>
                                          <p:spTgt spid="12"/>
                                        </p:tgtEl>
                                        <p:attrNameLst>
                                          <p:attrName>style.rotation</p:attrName>
                                        </p:attrNameLst>
                                      </p:cBhvr>
                                      <p:tavLst>
                                        <p:tav tm="0">
                                          <p:val>
                                            <p:fltVal val="-90"/>
                                          </p:val>
                                        </p:tav>
                                        <p:tav tm="100000">
                                          <p:val>
                                            <p:fltVal val="0"/>
                                          </p:val>
                                        </p:tav>
                                      </p:tavLst>
                                    </p:anim>
                                    <p:anim calcmode="lin" valueType="num">
                                      <p:cBhvr>
                                        <p:cTn id="28" dur="800" decel="100000" fill="hold"/>
                                        <p:tgtEl>
                                          <p:spTgt spid="12"/>
                                        </p:tgtEl>
                                        <p:attrNameLst>
                                          <p:attrName>ppt_x</p:attrName>
                                        </p:attrNameLst>
                                      </p:cBhvr>
                                      <p:tavLst>
                                        <p:tav tm="0">
                                          <p:val>
                                            <p:strVal val="#ppt_x+0.4"/>
                                          </p:val>
                                        </p:tav>
                                        <p:tav tm="100000">
                                          <p:val>
                                            <p:strVal val="#ppt_x-0.05"/>
                                          </p:val>
                                        </p:tav>
                                      </p:tavLst>
                                    </p:anim>
                                    <p:anim calcmode="lin" valueType="num">
                                      <p:cBhvr>
                                        <p:cTn id="29" dur="800" decel="100000" fill="hold"/>
                                        <p:tgtEl>
                                          <p:spTgt spid="1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800" decel="100000"/>
                                        <p:tgtEl>
                                          <p:spTgt spid="13"/>
                                        </p:tgtEl>
                                      </p:cBhvr>
                                    </p:animEffect>
                                    <p:anim calcmode="lin" valueType="num">
                                      <p:cBhvr>
                                        <p:cTn id="37" dur="800" decel="100000" fill="hold"/>
                                        <p:tgtEl>
                                          <p:spTgt spid="13"/>
                                        </p:tgtEl>
                                        <p:attrNameLst>
                                          <p:attrName>style.rotation</p:attrName>
                                        </p:attrNameLst>
                                      </p:cBhvr>
                                      <p:tavLst>
                                        <p:tav tm="0">
                                          <p:val>
                                            <p:fltVal val="-90"/>
                                          </p:val>
                                        </p:tav>
                                        <p:tav tm="100000">
                                          <p:val>
                                            <p:fltVal val="0"/>
                                          </p:val>
                                        </p:tav>
                                      </p:tavLst>
                                    </p:anim>
                                    <p:anim calcmode="lin" valueType="num">
                                      <p:cBhvr>
                                        <p:cTn id="38" dur="800" decel="100000" fill="hold"/>
                                        <p:tgtEl>
                                          <p:spTgt spid="13"/>
                                        </p:tgtEl>
                                        <p:attrNameLst>
                                          <p:attrName>ppt_x</p:attrName>
                                        </p:attrNameLst>
                                      </p:cBhvr>
                                      <p:tavLst>
                                        <p:tav tm="0">
                                          <p:val>
                                            <p:strVal val="#ppt_x+0.4"/>
                                          </p:val>
                                        </p:tav>
                                        <p:tav tm="100000">
                                          <p:val>
                                            <p:strVal val="#ppt_x-0.05"/>
                                          </p:val>
                                        </p:tav>
                                      </p:tavLst>
                                    </p:anim>
                                    <p:anim calcmode="lin" valueType="num">
                                      <p:cBhvr>
                                        <p:cTn id="39" dur="800" decel="100000" fill="hold"/>
                                        <p:tgtEl>
                                          <p:spTgt spid="13"/>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decel="100000"/>
                                        <p:tgtEl>
                                          <p:spTgt spid="14"/>
                                        </p:tgtEl>
                                      </p:cBhvr>
                                    </p:animEffect>
                                    <p:anim calcmode="lin" valueType="num">
                                      <p:cBhvr>
                                        <p:cTn id="47" dur="800" decel="100000" fill="hold"/>
                                        <p:tgtEl>
                                          <p:spTgt spid="14"/>
                                        </p:tgtEl>
                                        <p:attrNameLst>
                                          <p:attrName>style.rotation</p:attrName>
                                        </p:attrNameLst>
                                      </p:cBhvr>
                                      <p:tavLst>
                                        <p:tav tm="0">
                                          <p:val>
                                            <p:fltVal val="-90"/>
                                          </p:val>
                                        </p:tav>
                                        <p:tav tm="100000">
                                          <p:val>
                                            <p:fltVal val="0"/>
                                          </p:val>
                                        </p:tav>
                                      </p:tavLst>
                                    </p:anim>
                                    <p:anim calcmode="lin" valueType="num">
                                      <p:cBhvr>
                                        <p:cTn id="48" dur="800" decel="100000" fill="hold"/>
                                        <p:tgtEl>
                                          <p:spTgt spid="14"/>
                                        </p:tgtEl>
                                        <p:attrNameLst>
                                          <p:attrName>ppt_x</p:attrName>
                                        </p:attrNameLst>
                                      </p:cBhvr>
                                      <p:tavLst>
                                        <p:tav tm="0">
                                          <p:val>
                                            <p:strVal val="#ppt_x+0.4"/>
                                          </p:val>
                                        </p:tav>
                                        <p:tav tm="100000">
                                          <p:val>
                                            <p:strVal val="#ppt_x-0.05"/>
                                          </p:val>
                                        </p:tav>
                                      </p:tavLst>
                                    </p:anim>
                                    <p:anim calcmode="lin" valueType="num">
                                      <p:cBhvr>
                                        <p:cTn id="49" dur="800" decel="100000" fill="hold"/>
                                        <p:tgtEl>
                                          <p:spTgt spid="1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ldLvl="0" animBg="1"/>
      <p:bldP spid="10" grpId="0" bldLvl="0" animBg="1"/>
      <p:bldP spid="11" grpId="0" bldLvl="0" animBg="1"/>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16685" y="2717165"/>
            <a:ext cx="3754120" cy="210439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258936" y="2864283"/>
              <a:ext cx="3152414" cy="1162496"/>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Luyện viết đoạn</a:t>
              </a:r>
            </a:p>
          </p:txBody>
        </p:sp>
        <p:sp>
          <p:nvSpPr>
            <p:cNvPr id="28" name="TextBox 27"/>
            <p:cNvSpPr txBox="1"/>
            <p:nvPr/>
          </p:nvSpPr>
          <p:spPr>
            <a:xfrm>
              <a:off x="2445946" y="2517364"/>
              <a:ext cx="3041009" cy="823059"/>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5</a:t>
              </a:r>
            </a:p>
          </p:txBody>
        </p:sp>
      </p:grpSp>
      <p:sp>
        <p:nvSpPr>
          <p:cNvPr id="2" name="Text Box 1"/>
          <p:cNvSpPr txBox="1"/>
          <p:nvPr/>
        </p:nvSpPr>
        <p:spPr>
          <a:xfrm>
            <a:off x="36830" y="591185"/>
            <a:ext cx="6784975" cy="1210945"/>
          </a:xfrm>
          <a:prstGeom prst="rect">
            <a:avLst/>
          </a:prstGeom>
          <a:noFill/>
        </p:spPr>
        <p:txBody>
          <a:bodyPr wrap="square" rtlCol="0">
            <a:spAutoFit/>
          </a:bodyPr>
          <a:lstStyle/>
          <a:p>
            <a:pPr algn="ctr">
              <a:lnSpc>
                <a:spcPct val="130000"/>
              </a:lnSpc>
            </a:pPr>
            <a:r>
              <a:rPr lang="vi-VN" altLang="en-US" sz="2800" b="1" dirty="0" smtClean="0">
                <a:latin typeface="HP001 4 hàng" panose="020B0603050302020204" charset="0"/>
                <a:cs typeface="HP001 4 hàng" panose="020B0603050302020204" charset="0"/>
              </a:rPr>
              <a:t>Thứ</a:t>
            </a:r>
            <a:r>
              <a:rPr lang="en-US" altLang="en-US" sz="2800" b="1" dirty="0" smtClean="0">
                <a:latin typeface="HP001 4 hàng" panose="020B0603050302020204" charset="0"/>
                <a:cs typeface="HP001 4 hàng" panose="020B0603050302020204" charset="0"/>
              </a:rPr>
              <a:t> </a:t>
            </a:r>
            <a:r>
              <a:rPr lang="en-US" altLang="en-US" sz="2800" b="1" dirty="0" err="1" smtClean="0">
                <a:latin typeface="HP001 4 hàng" panose="020B0603050302020204" charset="0"/>
                <a:cs typeface="HP001 4 hàng" panose="020B0603050302020204" charset="0"/>
              </a:rPr>
              <a:t>năm</a:t>
            </a:r>
            <a:r>
              <a:rPr lang="vi-VN" altLang="en-US" sz="2800" b="1" dirty="0" smtClean="0">
                <a:latin typeface="HP001 4 hàng" panose="020B0603050302020204" charset="0"/>
                <a:cs typeface="HP001 4 hàng" panose="020B0603050302020204" charset="0"/>
              </a:rPr>
              <a:t>, </a:t>
            </a:r>
            <a:r>
              <a:rPr lang="vi-VN" altLang="en-US" sz="2800" b="1" dirty="0">
                <a:latin typeface="HP001 4 hàng" panose="020B0603050302020204" charset="0"/>
                <a:cs typeface="HP001 4 hàng" panose="020B0603050302020204" charset="0"/>
              </a:rPr>
              <a:t>ngày </a:t>
            </a:r>
            <a:r>
              <a:rPr lang="en-US" altLang="en-US" sz="2800" b="1" dirty="0">
                <a:latin typeface="HP001 4 hàng" panose="020B0603050302020204" charset="0"/>
                <a:cs typeface="HP001 4 hàng" panose="020B0603050302020204" charset="0"/>
              </a:rPr>
              <a:t>9</a:t>
            </a:r>
            <a:r>
              <a:rPr lang="vi-VN" altLang="en-US" sz="2800" b="1" dirty="0" smtClean="0">
                <a:latin typeface="HP001 4 hàng" panose="020B0603050302020204" charset="0"/>
                <a:cs typeface="HP001 4 hàng" panose="020B0603050302020204" charset="0"/>
              </a:rPr>
              <a:t> </a:t>
            </a:r>
            <a:r>
              <a:rPr lang="vi-VN" altLang="en-US" sz="2800" b="1" dirty="0">
                <a:latin typeface="HP001 4 hàng" panose="020B0603050302020204" charset="0"/>
                <a:cs typeface="HP001 4 hàng" panose="020B0603050302020204" charset="0"/>
              </a:rPr>
              <a:t>tháng 3 năm </a:t>
            </a:r>
            <a:r>
              <a:rPr lang="vi-VN" altLang="en-US" sz="2800" b="1" dirty="0" smtClean="0">
                <a:latin typeface="HP001 4 hàng" panose="020B0603050302020204" charset="0"/>
                <a:cs typeface="HP001 4 hàng" panose="020B0603050302020204" charset="0"/>
              </a:rPr>
              <a:t>202</a:t>
            </a:r>
            <a:r>
              <a:rPr lang="en-US" altLang="en-US" sz="2800" b="1" dirty="0" smtClean="0">
                <a:latin typeface="HP001 4 hàng" panose="020B0603050302020204" charset="0"/>
                <a:cs typeface="HP001 4 hàng" panose="020B0603050302020204" charset="0"/>
              </a:rPr>
              <a:t>3</a:t>
            </a:r>
            <a:endParaRPr lang="vi-VN" altLang="en-US" sz="2800" b="1" dirty="0">
              <a:latin typeface="HP001 4 hàng" panose="020B0603050302020204" charset="0"/>
              <a:cs typeface="HP001 4 hàng" panose="020B0603050302020204" charset="0"/>
            </a:endParaRPr>
          </a:p>
          <a:p>
            <a:pPr algn="ctr">
              <a:lnSpc>
                <a:spcPct val="130000"/>
              </a:lnSpc>
            </a:pPr>
            <a:r>
              <a:rPr lang="vi-VN" altLang="en-US" sz="2800" b="1" dirty="0">
                <a:latin typeface="HP001 4 hàng" panose="020B0603050302020204" charset="0"/>
                <a:cs typeface="HP001 4 hàng" panose="020B0603050302020204" charset="0"/>
              </a:rPr>
              <a:t>Tiếng Việt</a:t>
            </a:r>
          </a:p>
        </p:txBody>
      </p:sp>
      <p:sp>
        <p:nvSpPr>
          <p:cNvPr id="3" name="Text Box 2"/>
          <p:cNvSpPr txBox="1"/>
          <p:nvPr/>
        </p:nvSpPr>
        <p:spPr>
          <a:xfrm>
            <a:off x="963930" y="1918335"/>
            <a:ext cx="4857115" cy="866140"/>
          </a:xfrm>
          <a:prstGeom prst="rect">
            <a:avLst/>
          </a:prstGeom>
          <a:noFill/>
        </p:spPr>
        <p:txBody>
          <a:bodyPr wrap="square" rtlCol="0">
            <a:spAutoFit/>
          </a:bodyPr>
          <a:lstStyle/>
          <a:p>
            <a:pPr algn="ctr">
              <a:lnSpc>
                <a:spcPct val="140000"/>
              </a:lnSpc>
            </a:pPr>
            <a:r>
              <a:rPr lang="vi-VN" altLang="en-US" sz="3200" b="1">
                <a:latin typeface="HP001 4 hàng" panose="020B0603050302020204" charset="0"/>
                <a:cs typeface="HP001 4 hàng" panose="020B0603050302020204" charset="0"/>
              </a:rPr>
              <a:t>Bài 14</a:t>
            </a:r>
            <a:r>
              <a:rPr lang="vi-VN" altLang="en-US" sz="3600" b="1">
                <a:latin typeface="HP001 4 hàng" panose="020B0603050302020204" charset="0"/>
                <a:cs typeface="HP001 4 hàng" panose="020B0603050302020204" charset="0"/>
              </a:rPr>
              <a:t>: Viết lời xin lỗi.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40995" y="895985"/>
            <a:ext cx="6174740" cy="829945"/>
          </a:xfrm>
          <a:prstGeom prst="rect">
            <a:avLst/>
          </a:prstGeom>
          <a:noFill/>
          <a:ln w="15875">
            <a:solidFill>
              <a:srgbClr val="0070C0"/>
            </a:solidFill>
          </a:ln>
        </p:spPr>
        <p:txBody>
          <a:bodyPr wrap="square" rtlCol="0">
            <a:spAutoFit/>
          </a:bodyPr>
          <a:lstStyle/>
          <a:p>
            <a:pPr>
              <a:lnSpc>
                <a:spcPct val="100000"/>
              </a:lnSpc>
            </a:pPr>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Cho </a:t>
            </a:r>
            <a:r>
              <a:rPr lang="en-US" sz="2400" i="1" dirty="0" err="1" smtClean="0">
                <a:latin typeface="Times New Roman" panose="02020603050405020304" pitchFamily="18" charset="0"/>
                <a:cs typeface="Times New Roman" panose="02020603050405020304" pitchFamily="18" charset="0"/>
              </a:rPr>
              <a:t>hoa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khoe</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8" name="Rounded Rectangle 7"/>
          <p:cNvSpPr/>
          <p:nvPr/>
        </p:nvSpPr>
        <p:spPr>
          <a:xfrm>
            <a:off x="1530350" y="275590"/>
            <a:ext cx="4085590" cy="475615"/>
          </a:xfrm>
          <a:prstGeom prst="roundRect">
            <a:avLst/>
          </a:prstGeom>
          <a:solidFill>
            <a:schemeClr val="accent4">
              <a:lumMod val="9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1.</a:t>
            </a:r>
            <a:r>
              <a:rPr lang="vi-VN" altLang="en-US" sz="3200">
                <a:solidFill>
                  <a:srgbClr val="000000"/>
                </a:solidFill>
                <a:latin typeface="Times New Roman" panose="02020603050405020304" pitchFamily="18" charset="0"/>
                <a:cs typeface="Times New Roman" panose="02020603050405020304" pitchFamily="18" charset="0"/>
              </a:rPr>
              <a:t> Nói lời xin lỗi.</a:t>
            </a:r>
          </a:p>
        </p:txBody>
      </p:sp>
      <p:grpSp>
        <p:nvGrpSpPr>
          <p:cNvPr id="11" name="Group 10"/>
          <p:cNvGrpSpPr/>
          <p:nvPr/>
        </p:nvGrpSpPr>
        <p:grpSpPr>
          <a:xfrm>
            <a:off x="1174115" y="2273300"/>
            <a:ext cx="4508500" cy="2585720"/>
            <a:chOff x="1849" y="3580"/>
            <a:chExt cx="7100" cy="4072"/>
          </a:xfrm>
        </p:grpSpPr>
        <p:pic>
          <p:nvPicPr>
            <p:cNvPr id="3" name="Picture 2" descr="luyen-tap-trang-59-60-38719"/>
            <p:cNvPicPr>
              <a:picLocks noChangeAspect="1"/>
            </p:cNvPicPr>
            <p:nvPr/>
          </p:nvPicPr>
          <p:blipFill>
            <a:blip r:embed="rId4"/>
            <a:srcRect l="56139" t="6941" r="766" b="15039"/>
            <a:stretch>
              <a:fillRect/>
            </a:stretch>
          </p:blipFill>
          <p:spPr>
            <a:xfrm>
              <a:off x="1849" y="3580"/>
              <a:ext cx="7101" cy="4073"/>
            </a:xfrm>
            <a:prstGeom prst="rect">
              <a:avLst/>
            </a:prstGeom>
          </p:spPr>
        </p:pic>
        <p:sp>
          <p:nvSpPr>
            <p:cNvPr id="10" name="Text Box 9"/>
            <p:cNvSpPr txBox="1"/>
            <p:nvPr/>
          </p:nvSpPr>
          <p:spPr>
            <a:xfrm>
              <a:off x="1849" y="4816"/>
              <a:ext cx="488" cy="483"/>
            </a:xfrm>
            <a:prstGeom prst="rect">
              <a:avLst/>
            </a:prstGeom>
            <a:solidFill>
              <a:schemeClr val="accent2"/>
            </a:solidFill>
          </p:spPr>
          <p:txBody>
            <a:bodyPr wrap="none" rtlCol="0">
              <a:spAutoFit/>
            </a:bodyPr>
            <a:lstStyle/>
            <a:p>
              <a:endParaRPr lang="en-US"/>
            </a:p>
          </p:txBody>
        </p:sp>
      </p:grpSp>
      <p:sp>
        <p:nvSpPr>
          <p:cNvPr id="9" name="Oval Callout 8"/>
          <p:cNvSpPr/>
          <p:nvPr/>
        </p:nvSpPr>
        <p:spPr>
          <a:xfrm>
            <a:off x="3253740" y="1870710"/>
            <a:ext cx="3262630" cy="1091565"/>
          </a:xfrm>
          <a:prstGeom prst="wedgeEllipseCallout">
            <a:avLst>
              <a:gd name="adj1" fmla="val -65612"/>
              <a:gd name="adj2" fmla="val 42750"/>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Tớ xin lỗi vì đã định hái cậu nhé!</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420247" y="435426"/>
            <a:ext cx="6016932" cy="1198880"/>
          </a:xfrm>
          <a:prstGeom prst="rect">
            <a:avLst/>
          </a:prstGeom>
          <a:noFill/>
          <a:ln w="15875">
            <a:solidFill>
              <a:srgbClr val="0070C0"/>
            </a:solidFill>
          </a:ln>
        </p:spPr>
        <p:txBody>
          <a:bodyPr wrap="square" rtlCol="0">
            <a:spAutoFit/>
          </a:bodyPr>
          <a:lstStyle/>
          <a:p>
            <a:pPr>
              <a:lnSpc>
                <a:spcPct val="100000"/>
              </a:lnSpc>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Cỏ</a:t>
            </a:r>
            <a:r>
              <a:rPr lang="en-US" sz="2400" i="1" dirty="0" smtClean="0">
                <a:latin typeface="Times New Roman" panose="02020603050405020304" pitchFamily="18" charset="0"/>
                <a:cs typeface="Times New Roman" panose="02020603050405020304" pitchFamily="18" charset="0"/>
              </a:rPr>
              <a:t> non </a:t>
            </a:r>
            <a:r>
              <a:rPr lang="en-US" sz="2400" i="1" dirty="0" err="1" smtClean="0">
                <a:latin typeface="Times New Roman" panose="02020603050405020304" pitchFamily="18" charset="0"/>
                <a:cs typeface="Times New Roman" panose="02020603050405020304" pitchFamily="18" charset="0"/>
              </a:rPr>
              <a:t>cười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cỏ</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khóc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cỏ</a:t>
            </a:r>
            <a:r>
              <a:rPr lang="en-US" sz="2400" dirty="0" smtClean="0">
                <a:latin typeface="Times New Roman" panose="02020603050405020304" pitchFamily="18" charset="0"/>
                <a:cs typeface="Times New Roman" panose="02020603050405020304" pitchFamily="18" charset="0"/>
              </a:rPr>
              <a:t> non?</a:t>
            </a:r>
          </a:p>
        </p:txBody>
      </p:sp>
      <p:pic>
        <p:nvPicPr>
          <p:cNvPr id="3" name="Picture 2"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542" t="3876" r="62767" b="4372"/>
          <a:stretch>
            <a:fillRect/>
          </a:stretch>
        </p:blipFill>
        <p:spPr>
          <a:xfrm>
            <a:off x="813435" y="2818765"/>
            <a:ext cx="1564640" cy="1998980"/>
          </a:xfrm>
          <a:prstGeom prst="rect">
            <a:avLst/>
          </a:prstGeom>
        </p:spPr>
      </p:pic>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0021" t="1924" r="6540" b="4372"/>
          <a:stretch>
            <a:fillRect/>
          </a:stretch>
        </p:blipFill>
        <p:spPr>
          <a:xfrm>
            <a:off x="3893185" y="2818765"/>
            <a:ext cx="1785620" cy="2041525"/>
          </a:xfrm>
          <a:prstGeom prst="rect">
            <a:avLst/>
          </a:prstGeom>
        </p:spPr>
      </p:pic>
      <p:sp>
        <p:nvSpPr>
          <p:cNvPr id="5" name="Rounded Rectangular Callout 4"/>
          <p:cNvSpPr/>
          <p:nvPr/>
        </p:nvSpPr>
        <p:spPr>
          <a:xfrm>
            <a:off x="2314575" y="1758315"/>
            <a:ext cx="3364230" cy="1060450"/>
          </a:xfrm>
          <a:prstGeom prst="wedgeRoundRectCallout">
            <a:avLst>
              <a:gd name="adj1" fmla="val -57568"/>
              <a:gd name="adj2" fmla="val 96467"/>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anose="02020603050405020304" pitchFamily="18" charset="0"/>
                <a:cs typeface="Times New Roman" panose="02020603050405020304" pitchFamily="18" charset="0"/>
              </a:rPr>
              <a:t>Mình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xin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lỗi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vì</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đã</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giẫm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lên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người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bạn</a:t>
            </a:r>
            <a:r>
              <a:rPr lang="en-US" sz="2800" dirty="0" smtClean="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41630" y="1106805"/>
            <a:ext cx="6174740" cy="953135"/>
          </a:xfrm>
          <a:prstGeom prst="rect">
            <a:avLst/>
          </a:prstGeom>
          <a:noFill/>
          <a:ln w="15875">
            <a:solidFill>
              <a:srgbClr val="0070C0"/>
            </a:solidFill>
          </a:ln>
        </p:spPr>
        <p:txBody>
          <a:bodyPr wrap="square" rtlCol="0">
            <a:spAutoFit/>
          </a:bodyPr>
          <a:lstStyle/>
          <a:p>
            <a:pPr>
              <a:lnSpc>
                <a:spcPct val="100000"/>
              </a:lnSpc>
            </a:pPr>
            <a:r>
              <a:rPr lang="vi-VN" altLang="en-US" sz="2800" i="1" dirty="0" smtClean="0">
                <a:latin typeface="HP001 4 hàng" charset="0"/>
                <a:cs typeface="Times New Roman" panose="02020603050405020304" pitchFamily="18" charset="0"/>
              </a:rPr>
              <a:t>Tình huống: </a:t>
            </a:r>
            <a:r>
              <a:rPr lang="vi-VN" altLang="en-US" sz="2800" dirty="0" smtClean="0">
                <a:latin typeface="HP001 4 hàng" charset="0"/>
                <a:cs typeface="Times New Roman" panose="02020603050405020304" pitchFamily="18" charset="0"/>
              </a:rPr>
              <a:t>Em làm việc riêng trong giờ học, bị cô giáo nhắc nhở.</a:t>
            </a:r>
          </a:p>
        </p:txBody>
      </p:sp>
      <p:sp>
        <p:nvSpPr>
          <p:cNvPr id="8" name="Rounded Rectangle 7"/>
          <p:cNvSpPr/>
          <p:nvPr/>
        </p:nvSpPr>
        <p:spPr>
          <a:xfrm>
            <a:off x="387985" y="476250"/>
            <a:ext cx="6082030" cy="475615"/>
          </a:xfrm>
          <a:prstGeom prst="roundRect">
            <a:avLst/>
          </a:prstGeom>
          <a:solidFill>
            <a:schemeClr val="accent4">
              <a:lumMod val="9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b="1">
                <a:solidFill>
                  <a:srgbClr val="000000"/>
                </a:solidFill>
                <a:latin typeface="Times New Roman" panose="02020603050405020304" pitchFamily="18" charset="0"/>
                <a:cs typeface="Times New Roman" panose="02020603050405020304" pitchFamily="18" charset="0"/>
              </a:rPr>
              <a:t>2.</a:t>
            </a:r>
            <a:r>
              <a:rPr lang="vi-VN" altLang="en-US" sz="2800">
                <a:solidFill>
                  <a:srgbClr val="000000"/>
                </a:solidFill>
                <a:latin typeface="Times New Roman" panose="02020603050405020304" pitchFamily="18" charset="0"/>
                <a:cs typeface="Times New Roman" panose="02020603050405020304" pitchFamily="18" charset="0"/>
              </a:rPr>
              <a:t> Viết lời xin lỗi trong tình huống sau:</a:t>
            </a:r>
          </a:p>
        </p:txBody>
      </p:sp>
      <p:pic>
        <p:nvPicPr>
          <p:cNvPr id="4" name="Picture 3" descr="abcd_preview_rev_1"/>
          <p:cNvPicPr>
            <a:picLocks noChangeAspect="1"/>
          </p:cNvPicPr>
          <p:nvPr/>
        </p:nvPicPr>
        <p:blipFill>
          <a:blip r:embed="rId4"/>
          <a:srcRect l="29037" t="8386" r="10519" b="15704"/>
          <a:stretch>
            <a:fillRect/>
          </a:stretch>
        </p:blipFill>
        <p:spPr>
          <a:xfrm>
            <a:off x="271145" y="2413000"/>
            <a:ext cx="2030095" cy="2412365"/>
          </a:xfrm>
          <a:prstGeom prst="rect">
            <a:avLst/>
          </a:prstGeom>
        </p:spPr>
      </p:pic>
      <p:pic>
        <p:nvPicPr>
          <p:cNvPr id="5" name="Picture 4" descr="abcf_preview_rev_1"/>
          <p:cNvPicPr>
            <a:picLocks noChangeAspect="1"/>
          </p:cNvPicPr>
          <p:nvPr/>
        </p:nvPicPr>
        <p:blipFill>
          <a:blip r:embed="rId5"/>
          <a:srcRect l="8091" t="5061" r="6061" b="11121"/>
          <a:stretch>
            <a:fillRect/>
          </a:stretch>
        </p:blipFill>
        <p:spPr>
          <a:xfrm>
            <a:off x="271145" y="2477135"/>
            <a:ext cx="1693545" cy="2348230"/>
          </a:xfrm>
          <a:prstGeom prst="rect">
            <a:avLst/>
          </a:prstGeom>
        </p:spPr>
      </p:pic>
      <p:sp>
        <p:nvSpPr>
          <p:cNvPr id="6" name="Cloud Callout 5"/>
          <p:cNvSpPr/>
          <p:nvPr/>
        </p:nvSpPr>
        <p:spPr>
          <a:xfrm>
            <a:off x="2442210" y="2214880"/>
            <a:ext cx="4074160" cy="1850390"/>
          </a:xfrm>
          <a:prstGeom prst="cloudCallout">
            <a:avLst>
              <a:gd name="adj1" fmla="val -72023"/>
              <a:gd name="adj2" fmla="val 17249"/>
            </a:avLst>
          </a:prstGeom>
          <a:solidFill>
            <a:schemeClr val="accent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Khi nói lời xin lỗi, em cần nói như thế nào và có thái độ ra sao ?</a:t>
            </a:r>
          </a:p>
        </p:txBody>
      </p:sp>
      <p:sp>
        <p:nvSpPr>
          <p:cNvPr id="7" name="Cloud Callout 6"/>
          <p:cNvSpPr/>
          <p:nvPr/>
        </p:nvSpPr>
        <p:spPr>
          <a:xfrm>
            <a:off x="2367280" y="2183130"/>
            <a:ext cx="4149090" cy="2526030"/>
          </a:xfrm>
          <a:prstGeom prst="cloudCallout">
            <a:avLst>
              <a:gd name="adj1" fmla="val -79816"/>
              <a:gd name="adj2" fmla="val 12436"/>
            </a:avLst>
          </a:prstGeom>
          <a:solidFill>
            <a:schemeClr val="accent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Khi nói lời xin lỗi, em cần nêu lí do xin lỗi, đưa ra lời hứa và phải có thái độ nhận lỗi chân thành.</a:t>
            </a:r>
          </a:p>
        </p:txBody>
      </p:sp>
      <p:sp>
        <p:nvSpPr>
          <p:cNvPr id="10" name="Rectangular Callout 9"/>
          <p:cNvSpPr/>
          <p:nvPr/>
        </p:nvSpPr>
        <p:spPr>
          <a:xfrm>
            <a:off x="1637665" y="2477135"/>
            <a:ext cx="4953000" cy="1217295"/>
          </a:xfrm>
          <a:prstGeom prst="wedgeRectCallout">
            <a:avLst>
              <a:gd name="adj1" fmla="val -58653"/>
              <a:gd name="adj2" fmla="val 59076"/>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200">
                <a:solidFill>
                  <a:srgbClr val="000000"/>
                </a:solidFill>
                <a:latin typeface="Times New Roman" panose="02020603050405020304" pitchFamily="18" charset="0"/>
                <a:cs typeface="Times New Roman" panose="02020603050405020304" pitchFamily="18" charset="0"/>
              </a:rPr>
              <a:t>Em xin lỗi cô vì đã làm việc riêng trong giờ học. Em xin hứa sẽ học nghiêm túc hơn và không làm việc riêng nữa ạ!</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nodeType="clickEffect">
                                  <p:stCondLst>
                                    <p:cond delay="0"/>
                                  </p:stCondLst>
                                  <p:childTnLst>
                                    <p:animEffect transition="out" filter="wedge">
                                      <p:cBhvr>
                                        <p:cTn id="22" dur="500"/>
                                        <p:tgtEl>
                                          <p:spTgt spid="4"/>
                                        </p:tgtEl>
                                      </p:cBhvr>
                                    </p:animEffect>
                                    <p:set>
                                      <p:cBhvr>
                                        <p:cTn id="23" dur="1" fill="hold">
                                          <p:stCondLst>
                                            <p:cond delay="500"/>
                                          </p:stCondLst>
                                        </p:cTn>
                                        <p:tgtEl>
                                          <p:spTgt spid="4"/>
                                        </p:tgtEl>
                                        <p:attrNameLst>
                                          <p:attrName>style.visibility</p:attrName>
                                        </p:attrNameLst>
                                      </p:cBhvr>
                                      <p:to>
                                        <p:strVal val="hidden"/>
                                      </p:to>
                                    </p:set>
                                  </p:childTnLst>
                                </p:cTn>
                              </p:par>
                              <p:par>
                                <p:cTn id="24" presetID="12" presetClass="exit" presetSubtype="4" fill="hold" grpId="1" nodeType="withEffect">
                                  <p:stCondLst>
                                    <p:cond delay="0"/>
                                  </p:stCondLst>
                                  <p:childTnLst>
                                    <p:anim calcmode="lin" valueType="num">
                                      <p:cBhvr additive="base">
                                        <p:cTn id="25" dur="500"/>
                                        <p:tgtEl>
                                          <p:spTgt spid="6"/>
                                        </p:tgtEl>
                                        <p:attrNameLst>
                                          <p:attrName>ppt_y</p:attrName>
                                        </p:attrNameLst>
                                      </p:cBhvr>
                                      <p:tavLst>
                                        <p:tav tm="0">
                                          <p:val>
                                            <p:strVal val="#ppt_y"/>
                                          </p:val>
                                        </p:tav>
                                        <p:tav tm="100000">
                                          <p:val>
                                            <p:strVal val="#ppt_y+#ppt_h*1.125000"/>
                                          </p:val>
                                        </p:tav>
                                      </p:tavLst>
                                    </p:anim>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7"/>
                                        </p:tgtEl>
                                      </p:cBhvr>
                                    </p:animEffect>
                                    <p:set>
                                      <p:cBhvr>
                                        <p:cTn id="42" dur="1" fill="hold">
                                          <p:stCondLst>
                                            <p:cond delay="50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ppt_x</p:attrName>
                                        </p:attrNameLst>
                                      </p:cBhvr>
                                      <p:tavLst>
                                        <p:tav tm="0">
                                          <p:val>
                                            <p:strVal val="#ppt_x-#ppt_w*1.125000"/>
                                          </p:val>
                                        </p:tav>
                                        <p:tav tm="100000">
                                          <p:val>
                                            <p:strVal val="#ppt_x"/>
                                          </p:val>
                                        </p:tav>
                                      </p:tavLst>
                                    </p:anim>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6" grpId="1" bldLvl="0" animBg="1"/>
      <p:bldP spid="7" grpId="0" bldLvl="0" animBg="1"/>
      <p:bldP spid="7" grpId="1" bldLvl="0" animBg="1"/>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16685" y="2717165"/>
            <a:ext cx="3754120" cy="210439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258936" y="2864283"/>
              <a:ext cx="3152414" cy="1162496"/>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Đọc</a:t>
              </a:r>
            </a:p>
          </p:txBody>
        </p:sp>
        <p:sp>
          <p:nvSpPr>
            <p:cNvPr id="28" name="TextBox 27"/>
            <p:cNvSpPr txBox="1"/>
            <p:nvPr/>
          </p:nvSpPr>
          <p:spPr>
            <a:xfrm>
              <a:off x="2445946" y="2517364"/>
              <a:ext cx="3041009" cy="823059"/>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5</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dirty="0">
                <a:latin typeface="HP001 4 hàng" panose="020B0603050302020204" charset="0"/>
                <a:cs typeface="HP001 4 hàng" panose="020B0603050302020204" charset="0"/>
              </a:rPr>
              <a:t>Thứ sáu, ngày </a:t>
            </a:r>
            <a:r>
              <a:rPr lang="en-US" altLang="en-US" sz="2800" b="1" dirty="0" smtClean="0">
                <a:latin typeface="HP001 4 hàng" panose="020B0603050302020204" charset="0"/>
                <a:cs typeface="HP001 4 hàng" panose="020B0603050302020204" charset="0"/>
              </a:rPr>
              <a:t>10</a:t>
            </a:r>
            <a:r>
              <a:rPr lang="vi-VN" altLang="en-US" sz="2800" b="1" dirty="0" smtClean="0">
                <a:latin typeface="HP001 4 hàng" panose="020B0603050302020204" charset="0"/>
                <a:cs typeface="HP001 4 hàng" panose="020B0603050302020204" charset="0"/>
              </a:rPr>
              <a:t> </a:t>
            </a:r>
            <a:r>
              <a:rPr lang="vi-VN" altLang="en-US" sz="2800" b="1" dirty="0">
                <a:latin typeface="HP001 4 hàng" panose="020B0603050302020204" charset="0"/>
                <a:cs typeface="HP001 4 hàng" panose="020B0603050302020204" charset="0"/>
              </a:rPr>
              <a:t>tháng 3 năm </a:t>
            </a:r>
            <a:r>
              <a:rPr lang="vi-VN" altLang="en-US" sz="2800" b="1" dirty="0" smtClean="0">
                <a:latin typeface="HP001 4 hàng" panose="020B0603050302020204" charset="0"/>
                <a:cs typeface="HP001 4 hàng" panose="020B0603050302020204" charset="0"/>
              </a:rPr>
              <a:t>202</a:t>
            </a:r>
            <a:r>
              <a:rPr lang="en-US" altLang="en-US" sz="2800" b="1" dirty="0" smtClean="0">
                <a:latin typeface="HP001 4 hàng" panose="020B0603050302020204" charset="0"/>
                <a:cs typeface="HP001 4 hàng" panose="020B0603050302020204" charset="0"/>
              </a:rPr>
              <a:t>3</a:t>
            </a:r>
            <a:endParaRPr lang="vi-VN" altLang="en-US" sz="2800" b="1" dirty="0">
              <a:latin typeface="HP001 4 hàng" panose="020B0603050302020204" charset="0"/>
              <a:cs typeface="HP001 4 hàng" panose="020B0603050302020204" charset="0"/>
            </a:endParaRPr>
          </a:p>
          <a:p>
            <a:pPr algn="ctr">
              <a:lnSpc>
                <a:spcPct val="130000"/>
              </a:lnSpc>
            </a:pPr>
            <a:r>
              <a:rPr lang="vi-VN" altLang="en-US" sz="2800" b="1" dirty="0">
                <a:latin typeface="HP001 4 hàng" panose="020B0603050302020204" charset="0"/>
                <a:cs typeface="HP001 4 hàng" panose="020B0603050302020204" charset="0"/>
              </a:rPr>
              <a:t>Tiếng Việt</a:t>
            </a:r>
          </a:p>
        </p:txBody>
      </p:sp>
      <p:sp>
        <p:nvSpPr>
          <p:cNvPr id="3" name="Text Box 2"/>
          <p:cNvSpPr txBox="1"/>
          <p:nvPr/>
        </p:nvSpPr>
        <p:spPr>
          <a:xfrm>
            <a:off x="963930" y="1928495"/>
            <a:ext cx="4857115" cy="866140"/>
          </a:xfrm>
          <a:prstGeom prst="rect">
            <a:avLst/>
          </a:prstGeom>
          <a:noFill/>
        </p:spPr>
        <p:txBody>
          <a:bodyPr wrap="square" rtlCol="0">
            <a:spAutoFit/>
          </a:bodyPr>
          <a:lstStyle/>
          <a:p>
            <a:pPr algn="ctr">
              <a:lnSpc>
                <a:spcPct val="140000"/>
              </a:lnSpc>
            </a:pPr>
            <a:r>
              <a:rPr lang="vi-VN" altLang="en-US" sz="3200" b="1">
                <a:latin typeface="HP001 4 hàng" panose="020B0603050302020204" charset="0"/>
                <a:cs typeface="HP001 4 hàng" panose="020B0603050302020204" charset="0"/>
              </a:rPr>
              <a:t>Bài 14</a:t>
            </a:r>
            <a:r>
              <a:rPr lang="vi-VN" altLang="en-US" sz="3600" b="1">
                <a:latin typeface="HP001 4 hàng" panose="020B0603050302020204" charset="0"/>
                <a:cs typeface="HP001 4 hàng" panose="020B0603050302020204" charset="0"/>
              </a:rPr>
              <a:t>: Đọc mở rộng.</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532868" y="321886"/>
            <a:ext cx="6022872" cy="1753235"/>
          </a:xfrm>
          <a:prstGeom prst="rect">
            <a:avLst/>
          </a:prstGeom>
          <a:noFill/>
        </p:spPr>
        <p:txBody>
          <a:bodyPr wrap="square" rtlCol="0">
            <a:spAutoFit/>
          </a:bodyPr>
          <a:lstStyle/>
          <a:p>
            <a:pPr lvl="1" algn="ctr">
              <a:lnSpc>
                <a:spcPct val="150000"/>
              </a:lnSpc>
            </a:pPr>
            <a:r>
              <a:rPr lang="en-US" sz="1800" b="1" dirty="0" smtClean="0">
                <a:latin typeface="Times New Roman" panose="02020603050405020304" pitchFamily="18" charset="0"/>
                <a:cs typeface="Times New Roman" panose="02020603050405020304" pitchFamily="18" charset="0"/>
              </a:rPr>
              <a:t>ĐỌC MỞ RỘNG</a:t>
            </a:r>
          </a:p>
          <a:p>
            <a:pPr marL="342900" lvl="1" indent="-342900">
              <a:lnSpc>
                <a:spcPct val="150000"/>
              </a:lnSpc>
              <a:buAutoNum type="arabicPeriod"/>
            </a:pPr>
            <a:r>
              <a:rPr lang="en-US" sz="1800" dirty="0" err="1" smtClean="0">
                <a:latin typeface="Times New Roman" panose="02020603050405020304" pitchFamily="18" charset="0"/>
                <a:cs typeface="Times New Roman" panose="02020603050405020304" pitchFamily="18" charset="0"/>
              </a:rPr>
              <a:t>Tìm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đọc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hoạt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gìn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môi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đẹp</a:t>
            </a:r>
            <a:r>
              <a:rPr lang="en-US" sz="1800" dirty="0" smtClean="0">
                <a:latin typeface="Times New Roman" panose="02020603050405020304" pitchFamily="18" charset="0"/>
                <a:cs typeface="Times New Roman" panose="02020603050405020304" pitchFamily="18" charset="0"/>
              </a:rPr>
              <a:t> ở </a:t>
            </a:r>
            <a:r>
              <a:rPr lang="en-US" sz="1800" dirty="0" err="1" smtClean="0">
                <a:latin typeface="Times New Roman" panose="02020603050405020304" pitchFamily="18" charset="0"/>
                <a:cs typeface="Times New Roman" panose="02020603050405020304" pitchFamily="18" charset="0"/>
              </a:rPr>
              <a:t>nhà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a:t>
            </a:r>
          </a:p>
          <a:p>
            <a:pPr marL="342900" lvl="1" indent="-342900">
              <a:lnSpc>
                <a:spcPct val="150000"/>
              </a:lnSpc>
              <a:buAutoNum type="arabicPeriod"/>
            </a:pPr>
            <a:r>
              <a:rPr lang="en-US" sz="1800" dirty="0" smtClean="0">
                <a:latin typeface="Times New Roman" panose="02020603050405020304" pitchFamily="18" charset="0"/>
                <a:cs typeface="Times New Roman" panose="02020603050405020304" pitchFamily="18" charset="0"/>
              </a:rPr>
              <a:t>Chia </a:t>
            </a:r>
            <a:r>
              <a:rPr lang="en-US" sz="1800" dirty="0" err="1" smtClean="0">
                <a:latin typeface="Times New Roman" panose="02020603050405020304" pitchFamily="18" charset="0"/>
                <a:cs typeface="Times New Roman" panose="02020603050405020304" pitchFamily="18" charset="0"/>
              </a:rPr>
              <a:t>sẻ</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những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đọc</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62305" y="2172970"/>
            <a:ext cx="5657850" cy="2679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cxnSp>
        <p:nvCxnSpPr>
          <p:cNvPr id="11" name="Straight Connector 10"/>
          <p:cNvCxnSpPr>
            <a:stCxn id="3" idx="0"/>
            <a:endCxn id="7" idx="2"/>
          </p:cNvCxnSpPr>
          <p:nvPr/>
        </p:nvCxnSpPr>
        <p:spPr>
          <a:xfrm>
            <a:off x="1923415" y="340995"/>
            <a:ext cx="3175" cy="453898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1484471" y="340678"/>
            <a:ext cx="877729" cy="795814"/>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560513" y="1326515"/>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a:off x="1490345" y="2214880"/>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6" name="Oval 5"/>
          <p:cNvSpPr/>
          <p:nvPr/>
        </p:nvSpPr>
        <p:spPr>
          <a:xfrm>
            <a:off x="1563688" y="3205163"/>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4</a:t>
            </a:r>
          </a:p>
        </p:txBody>
      </p:sp>
      <p:sp>
        <p:nvSpPr>
          <p:cNvPr id="8" name="Cloud Callout 7"/>
          <p:cNvSpPr/>
          <p:nvPr/>
        </p:nvSpPr>
        <p:spPr>
          <a:xfrm>
            <a:off x="4625340" y="167640"/>
            <a:ext cx="1916430" cy="1729740"/>
          </a:xfrm>
          <a:prstGeom prst="cloudCallout">
            <a:avLst>
              <a:gd name="adj1" fmla="val 31643"/>
              <a:gd name="adj2" fmla="val 64982"/>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00B0F0"/>
                </a:solidFill>
                <a:latin typeface="Times New Roman" panose="02020603050405020304" pitchFamily="18" charset="0"/>
                <a:cs typeface="Times New Roman" panose="02020603050405020304" pitchFamily="18" charset="0"/>
              </a:rPr>
              <a:t>Luyện đọc từ khó</a:t>
            </a:r>
          </a:p>
        </p:txBody>
      </p:sp>
      <p:sp>
        <p:nvSpPr>
          <p:cNvPr id="9" name="Text Box 8"/>
          <p:cNvSpPr txBox="1"/>
          <p:nvPr/>
        </p:nvSpPr>
        <p:spPr>
          <a:xfrm>
            <a:off x="2475548" y="439261"/>
            <a:ext cx="1670209"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giấc ngủ</a:t>
            </a:r>
          </a:p>
        </p:txBody>
      </p:sp>
      <p:sp>
        <p:nvSpPr>
          <p:cNvPr id="13" name="Text Box 12"/>
          <p:cNvSpPr txBox="1"/>
          <p:nvPr/>
        </p:nvSpPr>
        <p:spPr>
          <a:xfrm>
            <a:off x="2476500" y="136906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sửa soạn</a:t>
            </a:r>
          </a:p>
        </p:txBody>
      </p:sp>
      <p:sp>
        <p:nvSpPr>
          <p:cNvPr id="14" name="Text Box 13"/>
          <p:cNvSpPr txBox="1"/>
          <p:nvPr/>
        </p:nvSpPr>
        <p:spPr>
          <a:xfrm>
            <a:off x="2475865" y="229870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thút thít</a:t>
            </a:r>
          </a:p>
        </p:txBody>
      </p:sp>
      <p:sp>
        <p:nvSpPr>
          <p:cNvPr id="15" name="Text Box 14"/>
          <p:cNvSpPr txBox="1"/>
          <p:nvPr/>
        </p:nvSpPr>
        <p:spPr>
          <a:xfrm>
            <a:off x="2475865" y="3228340"/>
            <a:ext cx="175577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lên</a:t>
            </a:r>
          </a:p>
        </p:txBody>
      </p:sp>
      <p:sp>
        <p:nvSpPr>
          <p:cNvPr id="7" name="Diamond 6"/>
          <p:cNvSpPr/>
          <p:nvPr/>
        </p:nvSpPr>
        <p:spPr>
          <a:xfrm>
            <a:off x="1490345" y="4093845"/>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5</a:t>
            </a:r>
          </a:p>
        </p:txBody>
      </p:sp>
      <p:sp>
        <p:nvSpPr>
          <p:cNvPr id="10" name="Text Box 9"/>
          <p:cNvSpPr txBox="1"/>
          <p:nvPr/>
        </p:nvSpPr>
        <p:spPr>
          <a:xfrm>
            <a:off x="2476500" y="4195445"/>
            <a:ext cx="3161665" cy="58356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200">
                <a:latin typeface="Times New Roman" panose="02020603050405020304" pitchFamily="18" charset="0"/>
                <a:cs typeface="Times New Roman" panose="02020603050405020304" pitchFamily="18" charset="0"/>
              </a:rPr>
              <a:t>nhoẻn miệng cười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par>
                                <p:cTn id="16" presetID="6" presetClass="entr" presetSubtype="32" fill="hold" grpId="0" nodeType="withEffect">
                                  <p:stCondLst>
                                    <p:cond delay="0"/>
                                  </p:stCondLst>
                                  <p:childTnLst>
                                    <p:set>
                                      <p:cBhvr>
                                        <p:cTn id="17" dur="500" fill="hold">
                                          <p:stCondLst>
                                            <p:cond delay="0"/>
                                          </p:stCondLst>
                                        </p:cTn>
                                        <p:tgtEl>
                                          <p:spTgt spid="9"/>
                                        </p:tgtEl>
                                        <p:attrNameLst>
                                          <p:attrName>style.visibility</p:attrName>
                                        </p:attrNameLst>
                                      </p:cBhvr>
                                      <p:to>
                                        <p:strVal val="visible"/>
                                      </p:to>
                                    </p:set>
                                    <p:animEffect transition="in" filter="circle(ou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500"/>
                                        <p:tgtEl>
                                          <p:spTgt spid="4"/>
                                        </p:tgtEl>
                                      </p:cBhvr>
                                    </p:animEffect>
                                  </p:childTnLst>
                                </p:cTn>
                              </p:par>
                              <p:par>
                                <p:cTn id="24" presetID="6" presetClass="entr" presetSubtype="32" fill="hold" grpId="0" nodeType="with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circle(ou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Right)">
                                      <p:cBhvr>
                                        <p:cTn id="31" dur="500"/>
                                        <p:tgtEl>
                                          <p:spTgt spid="5"/>
                                        </p:tgtEl>
                                      </p:cBhvr>
                                    </p:animEffect>
                                  </p:childTnLst>
                                </p:cTn>
                              </p:par>
                              <p:par>
                                <p:cTn id="32" presetID="6" presetClass="entr" presetSubtype="32" fill="hold" grpId="0" nodeType="withEffect">
                                  <p:stCondLst>
                                    <p:cond delay="0"/>
                                  </p:stCondLst>
                                  <p:childTnLst>
                                    <p:set>
                                      <p:cBhvr>
                                        <p:cTn id="33" dur="500" fill="hold">
                                          <p:stCondLst>
                                            <p:cond delay="0"/>
                                          </p:stCondLst>
                                        </p:cTn>
                                        <p:tgtEl>
                                          <p:spTgt spid="14"/>
                                        </p:tgtEl>
                                        <p:attrNameLst>
                                          <p:attrName>style.visibility</p:attrName>
                                        </p:attrNameLst>
                                      </p:cBhvr>
                                      <p:to>
                                        <p:strVal val="visible"/>
                                      </p:to>
                                    </p:set>
                                    <p:animEffect transition="in" filter="circle(ou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par>
                                <p:cTn id="40" presetID="6" presetClass="entr" presetSubtype="32" fill="hold" grpId="0" nodeType="withEffect">
                                  <p:stCondLst>
                                    <p:cond delay="0"/>
                                  </p:stCondLst>
                                  <p:childTnLst>
                                    <p:set>
                                      <p:cBhvr>
                                        <p:cTn id="41" dur="500"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par>
                                <p:cTn id="48" presetID="6" presetClass="entr" presetSubtype="32" fill="hold" grpId="0" nodeType="withEffect">
                                  <p:stCondLst>
                                    <p:cond delay="0"/>
                                  </p:stCondLst>
                                  <p:childTnLst>
                                    <p:set>
                                      <p:cBhvr>
                                        <p:cTn id="49" dur="500" fill="hold">
                                          <p:stCondLst>
                                            <p:cond delay="0"/>
                                          </p:stCondLst>
                                        </p:cTn>
                                        <p:tgtEl>
                                          <p:spTgt spid="10"/>
                                        </p:tgtEl>
                                        <p:attrNameLst>
                                          <p:attrName>style.visibility</p:attrName>
                                        </p:attrNameLst>
                                      </p:cBhvr>
                                      <p:to>
                                        <p:strVal val="visible"/>
                                      </p:to>
                                    </p:set>
                                    <p:animEffect transition="in" filter="circle(ou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9" grpId="0" bldLvl="0" animBg="1"/>
      <p:bldP spid="13" grpId="0" bldLvl="0" animBg="1"/>
      <p:bldP spid="14" grpId="0" bldLvl="0" animBg="1"/>
      <p:bldP spid="15" grpId="0" bldLvl="0" animBg="1"/>
      <p:bldP spid="7"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4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268095" y="431800"/>
            <a:ext cx="4614545" cy="583565"/>
          </a:xfrm>
          <a:prstGeom prst="rect">
            <a:avLst/>
          </a:prstGeom>
          <a:noFill/>
        </p:spPr>
        <p:txBody>
          <a:bodyPr wrap="square" rtlCol="0">
            <a:spAutoFit/>
          </a:bodyPr>
          <a:lstStyle/>
          <a:p>
            <a:pPr>
              <a:lnSpc>
                <a:spcPct val="100000"/>
              </a:lnSpc>
            </a:pPr>
            <a:r>
              <a:rPr lang="vi-VN" altLang="en-US" sz="3200" b="1" dirty="0">
                <a:solidFill>
                  <a:srgbClr val="0070C0"/>
                </a:solidFill>
                <a:latin typeface="Times New Roman" panose="02020603050405020304" pitchFamily="18" charset="0"/>
                <a:cs typeface="Times New Roman" panose="02020603050405020304" pitchFamily="18" charset="0"/>
              </a:rPr>
              <a:t>Luyện đọc ngắt nghỉ câu</a:t>
            </a:r>
          </a:p>
        </p:txBody>
      </p:sp>
      <p:sp>
        <p:nvSpPr>
          <p:cNvPr id="3" name="Rectangle 2"/>
          <p:cNvSpPr/>
          <p:nvPr/>
        </p:nvSpPr>
        <p:spPr>
          <a:xfrm>
            <a:off x="330221" y="1202949"/>
            <a:ext cx="6178651" cy="1383665"/>
          </a:xfrm>
          <a:prstGeom prst="rect">
            <a:avLst/>
          </a:prstGeom>
        </p:spPr>
        <p:txBody>
          <a:bodyPr wrap="square">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thít</a:t>
            </a:r>
            <a:r>
              <a:rPr lang="en-US" sz="2800" dirty="0" smtClean="0">
                <a:latin typeface="Times New Roman" panose="02020603050405020304" pitchFamily="18" charset="0"/>
                <a:cs typeface="Times New Roman" panose="02020603050405020304" pitchFamily="18" charset="0"/>
              </a:rPr>
              <a:t>.</a:t>
            </a:r>
          </a:p>
        </p:txBody>
      </p:sp>
      <p:cxnSp>
        <p:nvCxnSpPr>
          <p:cNvPr id="12" name="Straight Connector 11"/>
          <p:cNvCxnSpPr/>
          <p:nvPr/>
        </p:nvCxnSpPr>
        <p:spPr>
          <a:xfrm flipH="1">
            <a:off x="2290871" y="139196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25054" y="139202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771515" y="2076450"/>
            <a:ext cx="166370" cy="439420"/>
            <a:chOff x="9089" y="3145"/>
            <a:chExt cx="262" cy="692"/>
          </a:xfrm>
        </p:grpSpPr>
        <p:cxnSp>
          <p:nvCxnSpPr>
            <p:cNvPr id="18" name="Straight Connector 17"/>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50211" y="2515554"/>
            <a:ext cx="6178651" cy="2030095"/>
          </a:xfrm>
          <a:prstGeom prst="rect">
            <a:avLst/>
          </a:prstGeom>
        </p:spPr>
        <p:txBody>
          <a:bodyPr wrap="square">
            <a:spAutoFit/>
          </a:bodyPr>
          <a:lstStyle/>
          <a:p>
            <a:pPr algn="just">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Suốt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flipH="1">
            <a:off x="2291282" y="277339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3542" y="33114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59208" y="3985598"/>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13605" y="26965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938014" y="20765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73880" y="3985895"/>
            <a:ext cx="166370" cy="439420"/>
            <a:chOff x="9089" y="3145"/>
            <a:chExt cx="262" cy="692"/>
          </a:xfrm>
        </p:grpSpPr>
        <p:cxnSp>
          <p:nvCxnSpPr>
            <p:cNvPr id="7" name="Straight Connector 6"/>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094480" y="2963545"/>
            <a:ext cx="2746375"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nối tiếp đoạn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a:stretch>
        </a:blipFill>
        <a:effectLst/>
      </p:bgPr>
    </p:bg>
    <p:spTree>
      <p:nvGrpSpPr>
        <p:cNvPr id="1" name=""/>
        <p:cNvGrpSpPr/>
        <p:nvPr/>
      </p:nvGrpSpPr>
      <p:grpSpPr>
        <a:xfrm>
          <a:off x="0" y="0"/>
          <a:ext cx="0" cy="0"/>
          <a:chOff x="0" y="0"/>
          <a:chExt cx="0" cy="0"/>
        </a:xfrm>
      </p:grpSpPr>
      <p:sp>
        <p:nvSpPr>
          <p:cNvPr id="2" name="Plaque 1"/>
          <p:cNvSpPr/>
          <p:nvPr/>
        </p:nvSpPr>
        <p:spPr>
          <a:xfrm>
            <a:off x="1956435" y="260985"/>
            <a:ext cx="3296285" cy="5588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FF0000"/>
                </a:solidFill>
                <a:latin typeface="Times New Roman" panose="02020603050405020304" pitchFamily="18" charset="0"/>
                <a:cs typeface="Times New Roman" panose="02020603050405020304" pitchFamily="18" charset="0"/>
              </a:rPr>
              <a:t>Giải nghĩa từ</a:t>
            </a:r>
          </a:p>
        </p:txBody>
      </p:sp>
      <p:sp>
        <p:nvSpPr>
          <p:cNvPr id="10" name="Flowchart: Terminator 9"/>
          <p:cNvSpPr/>
          <p:nvPr/>
        </p:nvSpPr>
        <p:spPr>
          <a:xfrm>
            <a:off x="274955" y="1087120"/>
            <a:ext cx="6583045" cy="1066800"/>
          </a:xfrm>
          <a:prstGeom prst="flowChartTerminator">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            tiếng khóc nhỏ và ngắt quãng.</a:t>
            </a:r>
          </a:p>
        </p:txBody>
      </p:sp>
      <p:sp>
        <p:nvSpPr>
          <p:cNvPr id="9" name="Flowchart: Stored Data 8"/>
          <p:cNvSpPr/>
          <p:nvPr/>
        </p:nvSpPr>
        <p:spPr>
          <a:xfrm>
            <a:off x="274320" y="1087120"/>
            <a:ext cx="1682115" cy="1066800"/>
          </a:xfrm>
          <a:prstGeom prst="flowChartOnlineStorag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thút thít:</a:t>
            </a:r>
          </a:p>
        </p:txBody>
      </p:sp>
      <p:pic>
        <p:nvPicPr>
          <p:cNvPr id="3" name="Picture 2" descr="em-be-khoc-1"/>
          <p:cNvPicPr>
            <a:picLocks noChangeAspect="1"/>
          </p:cNvPicPr>
          <p:nvPr/>
        </p:nvPicPr>
        <p:blipFill>
          <a:blip r:embed="rId4"/>
          <a:stretch>
            <a:fillRect/>
          </a:stretch>
        </p:blipFill>
        <p:spPr>
          <a:xfrm>
            <a:off x="274320" y="2303145"/>
            <a:ext cx="4810760" cy="259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2900</Words>
  <Application>Microsoft Office PowerPoint</Application>
  <PresentationFormat>Custom</PresentationFormat>
  <Paragraphs>260</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Times New Roman</vt:lpstr>
      <vt:lpstr>Montserrat</vt:lpstr>
      <vt:lpstr>Wingdings</vt:lpstr>
      <vt:lpstr>Kalam</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139</cp:revision>
  <dcterms:created xsi:type="dcterms:W3CDTF">2022-03-18T04:30:00Z</dcterms:created>
  <dcterms:modified xsi:type="dcterms:W3CDTF">2023-03-09T08:56:10Z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68AA605CAA164BCCABFB2B25CC2324D6</vt:lpwstr>
  </property>
  <property fmtid="{D5CDD505-2E9C-101B-9397-08002B2CF9AE}" pid="3" name="KSOProductBuildVer">
    <vt:lpwstr>1033-11.2.0.11029</vt:lpwstr>
  </property>
</Properties>
</file>