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86" r:id="rId3"/>
  </p:sldMasterIdLst>
  <p:notesMasterIdLst>
    <p:notesMasterId r:id="rId15"/>
  </p:notesMasterIdLst>
  <p:sldIdLst>
    <p:sldId id="258" r:id="rId4"/>
    <p:sldId id="294" r:id="rId5"/>
    <p:sldId id="288" r:id="rId6"/>
    <p:sldId id="289" r:id="rId7"/>
    <p:sldId id="290" r:id="rId8"/>
    <p:sldId id="283" r:id="rId9"/>
    <p:sldId id="284" r:id="rId10"/>
    <p:sldId id="285" r:id="rId11"/>
    <p:sldId id="286" r:id="rId12"/>
    <p:sldId id="287"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69" d="100"/>
          <a:sy n="69"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D22BC-71A0-4B78-85BD-1273D55E84FA}" type="datetimeFigureOut">
              <a:rPr lang="en-US" smtClean="0"/>
              <a:t>19/02/2024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66F50-F3BB-46A1-B648-29F234CE9F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B4F9-1C72-4740-BCEE-0A1A069752E0}" type="slidenum">
              <a:rPr lang="en-US" smtClean="0"/>
              <a:t>2</a:t>
            </a:fld>
            <a:endParaRPr lang="en-US"/>
          </a:p>
        </p:txBody>
      </p:sp>
    </p:spTree>
    <p:extLst>
      <p:ext uri="{BB962C8B-B14F-4D97-AF65-F5344CB8AC3E}">
        <p14:creationId xmlns:p14="http://schemas.microsoft.com/office/powerpoint/2010/main" val="73752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66F50-F3BB-46A1-B648-29F234CE9F89}" type="slidenum">
              <a:rPr lang="en-US" smtClean="0"/>
              <a:t>6</a:t>
            </a:fld>
            <a:endParaRPr lang="en-US"/>
          </a:p>
        </p:txBody>
      </p:sp>
    </p:spTree>
    <p:extLst>
      <p:ext uri="{BB962C8B-B14F-4D97-AF65-F5344CB8AC3E}">
        <p14:creationId xmlns:p14="http://schemas.microsoft.com/office/powerpoint/2010/main" val="421532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pitchFamily="34" charset="-122"/>
                <a:ea typeface="Microsoft YaHei"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83328-5D9C-4CDA-A4B0-8F0932BA2C1A}"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814241-98AD-438B-B05C-328ECD8A0870}"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14241-98AD-438B-B05C-328ECD8A0870}"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14241-98AD-438B-B05C-328ECD8A0870}"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14241-98AD-438B-B05C-328ECD8A0870}" type="datetimeFigureOut">
              <a:rPr lang="en-US" smtClean="0"/>
              <a:t>19/02/2024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14241-98AD-438B-B05C-328ECD8A0870}" type="datetimeFigureOut">
              <a:rPr lang="en-US" smtClean="0"/>
              <a:t>19/02/2024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14241-98AD-438B-B05C-328ECD8A0870}" type="datetimeFigureOut">
              <a:rPr lang="en-US" smtClean="0"/>
              <a:t>19/02/2024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14241-98AD-438B-B05C-328ECD8A0870}"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14241-98AD-438B-B05C-328ECD8A0870}" type="datetimeFigureOut">
              <a:rPr lang="en-US" smtClean="0"/>
              <a:t>19/02/2024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786B0-13C4-4A31-AE1E-DF7FFAD47F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83328-5D9C-4CDA-A4B0-8F0932BA2C1A}"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83328-5D9C-4CDA-A4B0-8F0932BA2C1A}" type="datetimeFigureOut">
              <a:rPr lang="en-US" smtClean="0"/>
              <a:t>19/02/2024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83328-5D9C-4CDA-A4B0-8F0932BA2C1A}" type="datetimeFigureOut">
              <a:rPr lang="en-US" smtClean="0"/>
              <a:t>19/02/2024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19/02/2024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19/02/2024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19/02/2024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14241-98AD-438B-B05C-328ECD8A0870}" type="datetimeFigureOut">
              <a:rPr lang="en-US" smtClean="0"/>
              <a:t>19/02/2024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786B0-13C4-4A31-AE1E-DF7FFAD47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
        <p:nvSpPr>
          <p:cNvPr id="6" name="Rectangle 5"/>
          <p:cNvSpPr/>
          <p:nvPr/>
        </p:nvSpPr>
        <p:spPr>
          <a:xfrm>
            <a:off x="2371174" y="365122"/>
            <a:ext cx="7329805" cy="15684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tiết</a:t>
            </a:r>
            <a:r>
              <a:rPr kumimoji="0" lang="en-US" altLang="zh-CN" sz="4800" b="1" i="1" u="none" strike="noStrike" kern="0" cap="none" spc="0" normalizeH="0" baseline="0" noProof="0" dirty="0">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Tự</a:t>
            </a:r>
            <a:r>
              <a:rPr lang="en-US" altLang="zh-CN" sz="4800" b="1" i="1" kern="0" dirty="0">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nhiên</a:t>
            </a:r>
            <a:r>
              <a:rPr lang="en-US" altLang="zh-CN" sz="4800" b="1" i="1" kern="0" dirty="0">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xã</a:t>
            </a:r>
            <a:r>
              <a:rPr lang="en-US" altLang="zh-CN" sz="4800" b="1" i="1" kern="0" dirty="0">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schemeClr val="bg1"/>
                  </a:solidFill>
                  <a:prstDash val="solid"/>
                </a:ln>
                <a:solidFill>
                  <a:schemeClr val="accent5"/>
                </a:solidFill>
                <a:effectLst>
                  <a:outerShdw blurRad="50800" dist="38100" algn="l" rotWithShape="0">
                    <a:prstClr val="black">
                      <a:alpha val="40000"/>
                    </a:prstClr>
                  </a:outerShdw>
                </a:effectLst>
                <a:latin typeface="Arial-Rounded" panose="020B0500000000000000" pitchFamily="34" charset="0"/>
                <a:ea typeface="等线" panose="02010600030101010101" pitchFamily="2" charset="-122"/>
                <a:cs typeface="Arial-Rounded" panose="020B0500000000000000" pitchFamily="34" charset="0"/>
                <a:sym typeface="+mn-lt"/>
              </a:rPr>
              <a:t>hội</a:t>
            </a:r>
            <a:endParaRPr kumimoji="0" lang="en-US" altLang="zh-CN" sz="4800" b="1" i="1" u="none" strike="noStrike" kern="0" cap="none" spc="0" normalizeH="0" baseline="0" noProof="0" dirty="0" err="1">
              <a:ln w="9525">
                <a:solidFill>
                  <a:schemeClr val="bg1"/>
                </a:solidFill>
                <a:prstDash val="solid"/>
              </a:ln>
              <a:solidFill>
                <a:schemeClr val="accent5"/>
              </a:solidFill>
              <a:effectLst>
                <a:outerShdw blurRad="50800" dist="38100" algn="l" rotWithShape="0">
                  <a:prstClr val="black">
                    <a:alpha val="40000"/>
                  </a:prst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0" name="Content Placeholder 19"/>
          <p:cNvPicPr>
            <a:picLocks noGrp="1" noChangeAspect="1"/>
          </p:cNvPicPr>
          <p:nvPr>
            <p:ph sz="half" idx="1"/>
          </p:nvPr>
        </p:nvPicPr>
        <p:blipFill>
          <a:blip r:embed="rId5"/>
          <a:stretch>
            <a:fillRect/>
          </a:stretch>
        </p:blipFill>
        <p:spPr>
          <a:xfrm>
            <a:off x="4415790" y="2401570"/>
            <a:ext cx="2705100" cy="3802380"/>
          </a:xfrm>
          <a:prstGeom prst="rect">
            <a:avLst/>
          </a:prstGeom>
        </p:spPr>
      </p:pic>
      <p:pic>
        <p:nvPicPr>
          <p:cNvPr id="21" name="Content Placeholder 20" descr="123"/>
          <p:cNvPicPr>
            <a:picLocks noGrp="1" noChangeAspect="1"/>
          </p:cNvPicPr>
          <p:nvPr>
            <p:ph sz="half" idx="2"/>
          </p:nvPr>
        </p:nvPicPr>
        <p:blipFill>
          <a:blip r:embed="rId6"/>
          <a:stretch>
            <a:fillRect/>
          </a:stretch>
        </p:blipFill>
        <p:spPr>
          <a:xfrm>
            <a:off x="10492740" y="-161290"/>
            <a:ext cx="1841500" cy="1852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sp>
        <p:nvSpPr>
          <p:cNvPr id="9" name="Rectangle 2"/>
          <p:cNvSpPr txBox="1">
            <a:spLocks noChangeArrowheads="1"/>
          </p:cNvSpPr>
          <p:nvPr/>
        </p:nvSpPr>
        <p:spPr bwMode="auto">
          <a:xfrm>
            <a:off x="955960" y="1704114"/>
            <a:ext cx="10958950" cy="933633"/>
          </a:xfrm>
          <a:prstGeom prst="rect">
            <a:avLst/>
          </a:prstGeom>
          <a:noFill/>
          <a:ln w="9525">
            <a:noFill/>
            <a:miter lim="800000"/>
            <a:headEnd/>
            <a:tailEnd/>
          </a:ln>
          <a:effectLst/>
        </p:spPr>
        <p:txBody>
          <a:bodyPr anchor="ctr"/>
          <a:lstStyle/>
          <a:p>
            <a:r>
              <a:rPr lang="vi-VN" sz="2800">
                <a:latin typeface="Times New Roman" panose="02020603050405020304" pitchFamily="18" charset="0"/>
                <a:cs typeface="Times New Roman" panose="02020603050405020304" pitchFamily="18" charset="0"/>
              </a:rPr>
              <a:t>Hoa bị vấp ngã, đau chân không đi lại được. Cơ quan nào trên cơ thể Hoa bị tổn thương? Em sẽ làm gì để giúp đỡ bạn?</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955967" y="2743179"/>
            <a:ext cx="11222182" cy="1607145"/>
          </a:xfrm>
          <a:prstGeom prst="rect">
            <a:avLst/>
          </a:prstGeom>
          <a:noFill/>
          <a:ln w="9525">
            <a:noFill/>
            <a:miter lim="800000"/>
            <a:headEnd/>
            <a:tailEnd/>
          </a:ln>
          <a:effectLst/>
        </p:spPr>
        <p:txBody>
          <a:bodyPr anchor="ctr"/>
          <a:lstStyle/>
          <a:p>
            <a:r>
              <a:rPr lang="vi-VN" sz="2800" smtClean="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Hoa bị vấp ngã, đau chân không đi lại được. Cơ đùi, khớp gối và xương chân đã bị tổn thương. Em sẽ giúp đỡ bạn đi lại và luyện tập cho các cơ và khớp sớm hồi phục lại.</a:t>
            </a:r>
            <a:endParaRPr lang="vi-VN" sz="2800" i="1">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65" y="803543"/>
            <a:ext cx="900752" cy="1017733"/>
          </a:xfrm>
          <a:prstGeom prst="rect">
            <a:avLst/>
          </a:prstGeom>
        </p:spPr>
      </p:pic>
      <p:sp>
        <p:nvSpPr>
          <p:cNvPr id="12" name="Rectangle 11">
            <a:extLst>
              <a:ext uri="{FF2B5EF4-FFF2-40B4-BE49-F238E27FC236}">
                <a16:creationId xmlns:a16="http://schemas.microsoft.com/office/drawing/2014/main" id="{A9B0E66E-7819-4B71-AE7B-37D2FD92BFEF}"/>
              </a:ext>
            </a:extLst>
          </p:cNvPr>
          <p:cNvSpPr/>
          <p:nvPr/>
        </p:nvSpPr>
        <p:spPr>
          <a:xfrm>
            <a:off x="1139205" y="1084621"/>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b="1"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vận dụng</a:t>
            </a:r>
            <a:endParaRPr lang="zh-CN" altLang="en-US" sz="2800" b="1"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13363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9B0E66E-7819-4B71-AE7B-37D2FD92BFEF}"/>
              </a:ext>
            </a:extLst>
          </p:cNvPr>
          <p:cNvSpPr/>
          <p:nvPr/>
        </p:nvSpPr>
        <p:spPr>
          <a:xfrm>
            <a:off x="1139205" y="1084621"/>
            <a:ext cx="5663377"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smtClean="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dẫn dắt, nhắc nhở</a:t>
            </a:r>
            <a:endParaRPr lang="zh-CN" altLang="en-US" sz="2800" dirty="0">
              <a:solidFill>
                <a:schemeClr val="accent5">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pic>
        <p:nvPicPr>
          <p:cNvPr id="4" name="Picture 3"/>
          <p:cNvPicPr>
            <a:picLocks noChangeAspect="1"/>
          </p:cNvPicPr>
          <p:nvPr/>
        </p:nvPicPr>
        <p:blipFill>
          <a:blip r:embed="rId2"/>
          <a:stretch>
            <a:fillRect/>
          </a:stretch>
        </p:blipFill>
        <p:spPr>
          <a:xfrm>
            <a:off x="1139205" y="1620974"/>
            <a:ext cx="10803413" cy="5237026"/>
          </a:xfrm>
          <a:prstGeom prst="rect">
            <a:avLst/>
          </a:prstGeom>
        </p:spPr>
      </p:pic>
    </p:spTree>
    <p:extLst>
      <p:ext uri="{BB962C8B-B14F-4D97-AF65-F5344CB8AC3E}">
        <p14:creationId xmlns:p14="http://schemas.microsoft.com/office/powerpoint/2010/main" val="1620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5326" y="1230203"/>
            <a:ext cx="4988319"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4511675" y="2955290"/>
            <a:ext cx="353949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300" normalizeH="0" baseline="0" noProof="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Tiết </a:t>
            </a:r>
            <a:r>
              <a:rPr kumimoji="0" lang="en-US" altLang="zh-CN" sz="6000" b="1" i="0" u="none" strike="noStrike" kern="1200" cap="none" spc="300" normalizeH="0" baseline="0" noProof="0" smtClean="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rPr>
              <a:t>2</a:t>
            </a:r>
            <a:endParaRPr kumimoji="0" lang="zh-CN" altLang="en-US" sz="2400" b="1" i="0" u="none" strike="noStrike" kern="1200" cap="none" spc="300" normalizeH="0" baseline="0" noProof="0" dirty="0">
              <a:ln>
                <a:noFill/>
              </a:ln>
              <a:solidFill>
                <a:srgbClr val="ED81A1"/>
              </a:solidFill>
              <a:effectLst/>
              <a:uLnTx/>
              <a:uFillTx/>
              <a:latin typeface="Microsoft YaHei" panose="020B0503020204020204" charset="-122"/>
              <a:ea typeface="Microsoft YaHei" panose="020B0503020204020204" charset="-122"/>
              <a:cs typeface="Aharoni" panose="02010803020104030203" pitchFamily="2" charset="-79"/>
            </a:endParaRPr>
          </a:p>
        </p:txBody>
      </p:sp>
    </p:spTree>
    <p:extLst>
      <p:ext uri="{BB962C8B-B14F-4D97-AF65-F5344CB8AC3E}">
        <p14:creationId xmlns:p14="http://schemas.microsoft.com/office/powerpoint/2010/main" val="271167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1" name="Rectangle 2"/>
          <p:cNvSpPr txBox="1">
            <a:spLocks noChangeArrowheads="1"/>
          </p:cNvSpPr>
          <p:nvPr/>
        </p:nvSpPr>
        <p:spPr bwMode="auto">
          <a:xfrm>
            <a:off x="6650302" y="2743214"/>
            <a:ext cx="5541698" cy="2078173"/>
          </a:xfrm>
          <a:prstGeom prst="rect">
            <a:avLst/>
          </a:prstGeom>
          <a:noFill/>
          <a:ln w="9525">
            <a:noFill/>
            <a:miter lim="800000"/>
            <a:headEnd/>
            <a:tailEnd/>
          </a:ln>
          <a:effectLst/>
        </p:spPr>
        <p:txBody>
          <a:bodyPr anchor="ctr"/>
          <a:lstStyle/>
          <a:p>
            <a:pPr>
              <a:spcBef>
                <a:spcPts val="600"/>
              </a:spcBef>
              <a:spcAft>
                <a:spcPts val="600"/>
              </a:spcAft>
            </a:pPr>
            <a:r>
              <a:rPr lang="vi-VN" sz="2800">
                <a:latin typeface="Times New Roman" panose="02020603050405020304" pitchFamily="18" charset="0"/>
                <a:cs typeface="Times New Roman" panose="02020603050405020304" pitchFamily="18" charset="0"/>
              </a:rPr>
              <a:t>- Khi tay co hoặc duỗi các cơ ở cánh tay thay đổi như thế nào?</a:t>
            </a:r>
          </a:p>
          <a:p>
            <a:pPr marL="285750" indent="-285750">
              <a:spcBef>
                <a:spcPts val="600"/>
              </a:spcBef>
              <a:spcAft>
                <a:spcPts val="600"/>
              </a:spcAft>
              <a:buFont typeface="Wingdings" panose="05000000000000000000" pitchFamily="2" charset="2"/>
              <a:buChar char="Ø"/>
            </a:pPr>
            <a:r>
              <a:rPr lang="vi-VN" sz="2800" smtClean="0">
                <a:solidFill>
                  <a:srgbClr val="FF0000"/>
                </a:solidFill>
                <a:latin typeface="+mj-lt"/>
              </a:rPr>
              <a:t>Khi </a:t>
            </a:r>
            <a:r>
              <a:rPr lang="vi-VN" sz="2800">
                <a:solidFill>
                  <a:srgbClr val="FF0000"/>
                </a:solidFill>
                <a:latin typeface="+mj-lt"/>
              </a:rPr>
              <a:t>tay co hoặc duỗi, các cơ ở cánh tay thay đổi to lên hơn</a:t>
            </a:r>
            <a:r>
              <a:rPr lang="vi-VN" sz="2800" smtClean="0">
                <a:solidFill>
                  <a:srgbClr val="FF0000"/>
                </a:solidFill>
                <a:latin typeface="+mj-lt"/>
              </a:rPr>
              <a:t>.</a:t>
            </a:r>
            <a:endParaRPr lang="en-US" sz="2800" smtClean="0">
              <a:solidFill>
                <a:srgbClr val="FF0000"/>
              </a:solidFill>
              <a:latin typeface="+mj-lt"/>
            </a:endParaRPr>
          </a:p>
        </p:txBody>
      </p:sp>
    </p:spTree>
    <p:extLst>
      <p:ext uri="{BB962C8B-B14F-4D97-AF65-F5344CB8AC3E}">
        <p14:creationId xmlns:p14="http://schemas.microsoft.com/office/powerpoint/2010/main" val="16722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circle(in)">
                                      <p:cBhvr>
                                        <p:cTn id="24" dur="20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circle(in)">
                                      <p:cBhvr>
                                        <p:cTn id="29"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2"/>
          <p:cNvSpPr txBox="1">
            <a:spLocks noChangeArrowheads="1"/>
          </p:cNvSpPr>
          <p:nvPr/>
        </p:nvSpPr>
        <p:spPr bwMode="auto">
          <a:xfrm>
            <a:off x="6497782" y="2798624"/>
            <a:ext cx="5694218" cy="3657596"/>
          </a:xfrm>
          <a:prstGeom prst="rect">
            <a:avLst/>
          </a:prstGeom>
          <a:noFill/>
          <a:ln w="9525">
            <a:noFill/>
            <a:miter lim="800000"/>
            <a:headEnd/>
            <a:tailEnd/>
          </a:ln>
          <a:effectLst/>
        </p:spPr>
        <p:txBody>
          <a:bodyPr anchor="ctr"/>
          <a:lstStyle/>
          <a:p>
            <a:r>
              <a:rPr lang="vi-VN" sz="2800">
                <a:latin typeface="Times New Roman" panose="02020603050405020304" pitchFamily="18" charset="0"/>
                <a:cs typeface="Times New Roman" panose="02020603050405020304" pitchFamily="18" charset="0"/>
              </a:rPr>
              <a:t>- Cử động của tay sẽ bị ảnh hưởng như thế nào nếu xương cánh tay bị gãy?</a:t>
            </a:r>
          </a:p>
          <a:p>
            <a:pPr marL="285750" indent="-285750">
              <a:spcBef>
                <a:spcPts val="600"/>
              </a:spcBef>
              <a:spcAft>
                <a:spcPts val="600"/>
              </a:spcAft>
              <a:buFont typeface="Wingdings" panose="05000000000000000000" pitchFamily="2" charset="2"/>
              <a:buChar char="Ø"/>
            </a:pPr>
            <a:r>
              <a:rPr lang="vi-VN" sz="2800">
                <a:solidFill>
                  <a:srgbClr val="FF0000"/>
                </a:solidFill>
                <a:latin typeface="Times New Roman" panose="02020603050405020304" pitchFamily="18" charset="0"/>
                <a:cs typeface="Times New Roman" panose="02020603050405020304" pitchFamily="18" charset="0"/>
              </a:rPr>
              <a:t>Nếu xương cánh tay bị gãy, cử động của tay sẽ bị ảnh hưởng nghiêm trọng, chúng ta sẽ không cử động được tay và gây đau nhức.</a:t>
            </a:r>
            <a:endParaRPr lang="en-US" sz="280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4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heel(1)">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eaLnBrk="1" hangingPunct="1">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ĐỘNG (tiết 2)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1052938" y="1440872"/>
            <a:ext cx="10917389" cy="1108864"/>
          </a:xfrm>
          <a:prstGeom prst="rect">
            <a:avLst/>
          </a:prstGeom>
          <a:noFill/>
          <a:ln w="9525">
            <a:noFill/>
            <a:miter lim="800000"/>
            <a:headEnd/>
            <a:tailEnd/>
          </a:ln>
          <a:effectLst/>
        </p:spPr>
        <p:txBody>
          <a:bodyPr anchor="ctr"/>
          <a:lstStyle/>
          <a:p>
            <a:pPr>
              <a:spcBef>
                <a:spcPts val="600"/>
              </a:spcBef>
            </a:pPr>
            <a:r>
              <a:rPr lang="en-US" sz="2800" smtClean="0">
                <a:solidFill>
                  <a:srgbClr val="002060"/>
                </a:solidFill>
                <a:latin typeface="Times New Roman" panose="02020603050405020304" pitchFamily="18" charset="0"/>
                <a:cs typeface="Times New Roman" panose="02020603050405020304" pitchFamily="18" charset="0"/>
              </a:rPr>
              <a:t>Hoạt động 1: </a:t>
            </a:r>
            <a:r>
              <a:rPr lang="vi-VN" sz="2800" smtClean="0">
                <a:solidFill>
                  <a:srgbClr val="002060"/>
                </a:solidFill>
                <a:latin typeface="Times New Roman" panose="02020603050405020304" pitchFamily="18" charset="0"/>
                <a:cs typeface="Times New Roman" panose="02020603050405020304" pitchFamily="18" charset="0"/>
              </a:rPr>
              <a:t>Làm </a:t>
            </a:r>
            <a:r>
              <a:rPr lang="vi-VN" sz="2800">
                <a:solidFill>
                  <a:srgbClr val="002060"/>
                </a:solidFill>
                <a:latin typeface="Times New Roman" panose="02020603050405020304" pitchFamily="18" charset="0"/>
                <a:cs typeface="Times New Roman" panose="02020603050405020304" pitchFamily="18" charset="0"/>
              </a:rPr>
              <a:t>động tác co và duỗi tay như hình vẽ. Theo dõi sự thay đổi của các cơ cánh tay kết hợp với quan sát các hình dưới đây và cho </a:t>
            </a:r>
            <a:r>
              <a:rPr lang="vi-VN" sz="2800" smtClean="0">
                <a:solidFill>
                  <a:srgbClr val="002060"/>
                </a:solidFill>
                <a:latin typeface="Times New Roman" panose="02020603050405020304" pitchFamily="18" charset="0"/>
                <a:cs typeface="Times New Roman" panose="02020603050405020304" pitchFamily="18" charset="0"/>
              </a:rPr>
              <a:t>biết</a:t>
            </a:r>
            <a:r>
              <a:rPr lang="en-US" sz="2800" smtClean="0">
                <a:solidFill>
                  <a:srgbClr val="002060"/>
                </a:solidFill>
                <a:latin typeface="Times New Roman" panose="02020603050405020304" pitchFamily="18" charset="0"/>
                <a:cs typeface="Times New Roman" panose="02020603050405020304" pitchFamily="18" charset="0"/>
              </a:rPr>
              <a:t>:</a:t>
            </a:r>
          </a:p>
        </p:txBody>
      </p:sp>
      <p:pic>
        <p:nvPicPr>
          <p:cNvPr id="8" name="Picture 7" descr="Bài 21: Tìm hiểu cơ quan vận động"/>
          <p:cNvPicPr/>
          <p:nvPr/>
        </p:nvPicPr>
        <p:blipFill>
          <a:blip r:embed="rId2">
            <a:extLst>
              <a:ext uri="{28A0092B-C50C-407E-A947-70E740481C1C}">
                <a14:useLocalDpi xmlns:a14="http://schemas.microsoft.com/office/drawing/2010/main" val="0"/>
              </a:ext>
            </a:extLst>
          </a:blip>
          <a:srcRect/>
          <a:stretch>
            <a:fillRect/>
          </a:stretch>
        </p:blipFill>
        <p:spPr bwMode="auto">
          <a:xfrm>
            <a:off x="1177762" y="2396842"/>
            <a:ext cx="5472540" cy="4350324"/>
          </a:xfrm>
          <a:prstGeom prst="rect">
            <a:avLst/>
          </a:prstGeom>
          <a:noFill/>
          <a:ln>
            <a:noFill/>
          </a:ln>
        </p:spPr>
      </p:pic>
      <p:pic>
        <p:nvPicPr>
          <p:cNvPr id="10" name="Picture 9">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sp>
        <p:nvSpPr>
          <p:cNvPr id="7" name="Rectangle 6">
            <a:extLst>
              <a:ext uri="{FF2B5EF4-FFF2-40B4-BE49-F238E27FC236}">
                <a16:creationId xmlns:a16="http://schemas.microsoft.com/office/drawing/2014/main"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1" name="Rectangle 2"/>
          <p:cNvSpPr txBox="1">
            <a:spLocks noChangeArrowheads="1"/>
          </p:cNvSpPr>
          <p:nvPr/>
        </p:nvSpPr>
        <p:spPr bwMode="auto">
          <a:xfrm>
            <a:off x="6525491" y="2493823"/>
            <a:ext cx="5652661" cy="2230578"/>
          </a:xfrm>
          <a:prstGeom prst="rect">
            <a:avLst/>
          </a:prstGeom>
          <a:noFill/>
          <a:ln w="9525">
            <a:noFill/>
            <a:miter lim="800000"/>
            <a:headEnd/>
            <a:tailEnd/>
          </a:ln>
          <a:effectLst/>
        </p:spPr>
        <p:txBody>
          <a:bodyPr anchor="ctr"/>
          <a:lstStyle/>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Bộ xương, hệ xương và khớp có chức năng gì?</a:t>
            </a:r>
            <a:endParaRPr lang="en-US" sz="2800">
              <a:latin typeface="Times New Roman" panose="02020603050405020304" pitchFamily="18" charset="0"/>
              <a:cs typeface="Times New Roman" panose="02020603050405020304" pitchFamily="18" charset="0"/>
            </a:endParaRPr>
          </a:p>
          <a:p>
            <a:pPr marL="285750" indent="-285750">
              <a:spcBef>
                <a:spcPts val="600"/>
              </a:spcBef>
              <a:spcAft>
                <a:spcPts val="600"/>
              </a:spcAft>
              <a:buFont typeface="Wingdings" panose="05000000000000000000" pitchFamily="2" charset="2"/>
              <a:buChar char="Ø"/>
            </a:pPr>
            <a:r>
              <a:rPr lang="en-US" sz="2800">
                <a:solidFill>
                  <a:srgbClr val="FF0000"/>
                </a:solidFill>
                <a:latin typeface="Times New Roman" panose="02020603050405020304" pitchFamily="18" charset="0"/>
                <a:cs typeface="Times New Roman" panose="02020603050405020304" pitchFamily="18" charset="0"/>
              </a:rPr>
              <a:t> </a:t>
            </a:r>
            <a:r>
              <a:rPr lang="vi-VN" sz="2800" smtClean="0">
                <a:solidFill>
                  <a:srgbClr val="FF0000"/>
                </a:solidFill>
                <a:latin typeface="Times New Roman" panose="02020603050405020304" pitchFamily="18" charset="0"/>
                <a:cs typeface="Times New Roman" panose="02020603050405020304" pitchFamily="18" charset="0"/>
              </a:rPr>
              <a:t>Bộ </a:t>
            </a:r>
            <a:r>
              <a:rPr lang="vi-VN" sz="2800">
                <a:solidFill>
                  <a:srgbClr val="FF0000"/>
                </a:solidFill>
                <a:latin typeface="Times New Roman" panose="02020603050405020304" pitchFamily="18" charset="0"/>
                <a:cs typeface="Times New Roman" panose="02020603050405020304" pitchFamily="18" charset="0"/>
              </a:rPr>
              <a:t>xương, hệ cơ và khớp giúp cơ thể chúng ta cử động và di chuyển.</a:t>
            </a:r>
            <a:endParaRPr lang="en-US" sz="280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1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sp>
        <p:nvSpPr>
          <p:cNvPr id="9" name="Rectangle 2"/>
          <p:cNvSpPr txBox="1">
            <a:spLocks noChangeArrowheads="1"/>
          </p:cNvSpPr>
          <p:nvPr/>
        </p:nvSpPr>
        <p:spPr bwMode="auto">
          <a:xfrm>
            <a:off x="831270" y="1565572"/>
            <a:ext cx="10889672" cy="693652"/>
          </a:xfrm>
          <a:prstGeom prst="rect">
            <a:avLst/>
          </a:prstGeom>
          <a:noFill/>
          <a:ln w="9525">
            <a:noFill/>
            <a:miter lim="800000"/>
            <a:headEnd/>
            <a:tailEnd/>
          </a:ln>
          <a:effectLst/>
        </p:spPr>
        <p:txBody>
          <a:bodyPr anchor="ctr"/>
          <a:lstStyle/>
          <a:p>
            <a:pPr>
              <a:spcBef>
                <a:spcPts val="600"/>
              </a:spcBef>
            </a:pPr>
            <a:r>
              <a:rPr lang="en-US" sz="2800" smtClean="0">
                <a:latin typeface="Times New Roman" panose="02020603050405020304" pitchFamily="18" charset="0"/>
                <a:cs typeface="Times New Roman" panose="02020603050405020304" pitchFamily="18" charset="0"/>
              </a:rPr>
              <a:t>Hoạt động 2:</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Quan sát các hình sau và cho biết cơ mặt đang biểu lộ cảm xúc nào.</a:t>
            </a:r>
            <a:endParaRPr lang="en-US" sz="2800" smtClean="0">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2147458" y="5209329"/>
            <a:ext cx="8659091" cy="1620972"/>
          </a:xfrm>
          <a:prstGeom prst="rect">
            <a:avLst/>
          </a:prstGeom>
          <a:noFill/>
          <a:ln w="9525">
            <a:noFill/>
            <a:miter lim="800000"/>
            <a:headEnd/>
            <a:tailEnd/>
          </a:ln>
          <a:effectLst/>
        </p:spPr>
        <p:txBody>
          <a:bodyPr anchor="ctr"/>
          <a:lstStyle/>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3: cơ mặt đang biểu lộ cảm xúc vui.</a:t>
            </a:r>
          </a:p>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4: cơ mặt đang biểu lộ cảm xúc buồn.</a:t>
            </a:r>
          </a:p>
          <a:p>
            <a:pPr>
              <a:spcBef>
                <a:spcPts val="600"/>
              </a:spcBef>
              <a:spcAft>
                <a:spcPts val="600"/>
              </a:spcAft>
            </a:pPr>
            <a:r>
              <a:rPr lang="vi-VN" sz="2800">
                <a:solidFill>
                  <a:schemeClr val="accent5">
                    <a:lumMod val="50000"/>
                  </a:schemeClr>
                </a:solidFill>
                <a:latin typeface="Times New Roman" panose="02020603050405020304" pitchFamily="18" charset="0"/>
                <a:cs typeface="Times New Roman" panose="02020603050405020304" pitchFamily="18" charset="0"/>
              </a:rPr>
              <a:t>- Hình 5: cơ mặt đang biểu lộ cảm xúc tức giận.</a:t>
            </a:r>
          </a:p>
        </p:txBody>
      </p:sp>
      <p:pic>
        <p:nvPicPr>
          <p:cNvPr id="10" name="Picture 9">
            <a:extLst>
              <a:ext uri="{FF2B5EF4-FFF2-40B4-BE49-F238E27FC236}">
                <a16:creationId xmlns:a16="http://schemas.microsoft.com/office/drawing/2014/main" id="{9AD187A5-3AD7-4BF7-83A3-FAC4A37F29FE}"/>
              </a:ext>
            </a:extLst>
          </p:cNvPr>
          <p:cNvPicPr>
            <a:picLocks noChangeAspect="1"/>
          </p:cNvPicPr>
          <p:nvPr/>
        </p:nvPicPr>
        <p:blipFill>
          <a:blip r:embed="rId3"/>
          <a:stretch>
            <a:fillRect/>
          </a:stretch>
        </p:blipFill>
        <p:spPr>
          <a:xfrm>
            <a:off x="136482" y="858969"/>
            <a:ext cx="819482" cy="1081170"/>
          </a:xfrm>
          <a:prstGeom prst="rect">
            <a:avLst/>
          </a:prstGeom>
        </p:spPr>
      </p:pic>
      <p:pic>
        <p:nvPicPr>
          <p:cNvPr id="2050" name="Picture 2" descr="Bài 21: Tìm hiểu cơ quan vận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184" y="2354856"/>
            <a:ext cx="9282545" cy="28544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9B0E66E-7819-4B71-AE7B-37D2FD92BFEF}"/>
              </a:ext>
            </a:extLst>
          </p:cNvPr>
          <p:cNvSpPr/>
          <p:nvPr/>
        </p:nvSpPr>
        <p:spPr>
          <a:xfrm>
            <a:off x="1177762" y="963655"/>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6">
                  <a:lumMod val="50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28711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3283529" y="1551705"/>
            <a:ext cx="4267200" cy="706587"/>
          </a:xfrm>
          <a:prstGeom prst="rect">
            <a:avLst/>
          </a:prstGeom>
          <a:noFill/>
          <a:ln w="9525">
            <a:noFill/>
            <a:miter lim="800000"/>
            <a:headEnd/>
            <a:tailEnd/>
          </a:ln>
          <a:effectLst/>
        </p:spPr>
        <p:txBody>
          <a:bodyPr anchor="ctr"/>
          <a:lstStyle/>
          <a:p>
            <a:r>
              <a:rPr lang="vi-VN" sz="2800" smtClean="0">
                <a:latin typeface="Times New Roman" panose="02020603050405020304" pitchFamily="18" charset="0"/>
                <a:cs typeface="Times New Roman" panose="02020603050405020304" pitchFamily="18" charset="0"/>
              </a:rPr>
              <a:t>Chơi </a:t>
            </a:r>
            <a:r>
              <a:rPr lang="vi-VN" sz="2800">
                <a:latin typeface="Times New Roman" panose="02020603050405020304" pitchFamily="18" charset="0"/>
                <a:cs typeface="Times New Roman" panose="02020603050405020304" pitchFamily="18" charset="0"/>
              </a:rPr>
              <a:t>trò chơi: </a:t>
            </a:r>
            <a:r>
              <a:rPr lang="vi-VN" sz="2800" i="1">
                <a:solidFill>
                  <a:srgbClr val="FF0000"/>
                </a:solidFill>
                <a:latin typeface="Times New Roman" panose="02020603050405020304" pitchFamily="18" charset="0"/>
                <a:cs typeface="Times New Roman" panose="02020603050405020304" pitchFamily="18" charset="0"/>
              </a:rPr>
              <a:t>Vật tay</a:t>
            </a:r>
          </a:p>
        </p:txBody>
      </p:sp>
      <p:pic>
        <p:nvPicPr>
          <p:cNvPr id="3074" name="Picture 2" descr="Bài 21: Tìm hiểu cơ quan vận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06" y="2590377"/>
            <a:ext cx="7258050"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80367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1066802" y="1620988"/>
            <a:ext cx="11139062" cy="789706"/>
          </a:xfrm>
          <a:prstGeom prst="rect">
            <a:avLst/>
          </a:prstGeom>
          <a:noFill/>
          <a:ln w="9525">
            <a:noFill/>
            <a:miter lim="800000"/>
            <a:headEnd/>
            <a:tailEnd/>
          </a:ln>
          <a:effectLst/>
        </p:spPr>
        <p:txBody>
          <a:bodyPr anchor="ctr"/>
          <a:lstStyle/>
          <a:p>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Có </a:t>
            </a:r>
            <a:r>
              <a:rPr lang="vi-VN" sz="2800">
                <a:latin typeface="Times New Roman" panose="02020603050405020304" pitchFamily="18" charset="0"/>
                <a:cs typeface="Times New Roman" panose="02020603050405020304" pitchFamily="18" charset="0"/>
              </a:rPr>
              <a:t>những cơ, xương và khớp nào tham gia thực hiện động tác vật tay</a:t>
            </a:r>
            <a:r>
              <a:rPr lang="vi-VN" sz="2800" smtClean="0">
                <a:latin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cs typeface="Times New Roman" panose="02020603050405020304" pitchFamily="18" charset="0"/>
            </a:endParaRPr>
          </a:p>
          <a:p>
            <a:pPr marL="457200" indent="-457200">
              <a:buFontTx/>
              <a:buChar char="-"/>
            </a:pPr>
            <a:endParaRPr lang="vi-VN" sz="2800" i="1">
              <a:solidFill>
                <a:srgbClr val="FF0000"/>
              </a:solidFill>
              <a:latin typeface="Times New Roman" panose="02020603050405020304" pitchFamily="18" charset="0"/>
              <a:cs typeface="Times New Roman" panose="02020603050405020304" pitchFamily="18" charset="0"/>
            </a:endParaRPr>
          </a:p>
        </p:txBody>
      </p:sp>
      <p:pic>
        <p:nvPicPr>
          <p:cNvPr id="3074" name="Picture 2" descr="Bài 21: Tìm hiểu cơ quan vận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959" y="2590800"/>
            <a:ext cx="7258050"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066803" y="2147431"/>
            <a:ext cx="10903526" cy="1025748"/>
          </a:xfrm>
          <a:prstGeom prst="rect">
            <a:avLst/>
          </a:prstGeom>
          <a:noFill/>
          <a:ln w="9525">
            <a:noFill/>
            <a:miter lim="800000"/>
            <a:headEnd/>
            <a:tailEnd/>
          </a:ln>
          <a:effectLst/>
        </p:spPr>
        <p:txBody>
          <a:bodyPr anchor="ctr"/>
          <a:lstStyle/>
          <a:p>
            <a:r>
              <a:rPr lang="vi-VN" sz="2800">
                <a:solidFill>
                  <a:srgbClr val="FF0000"/>
                </a:solidFill>
                <a:latin typeface="Times New Roman" panose="02020603050405020304" pitchFamily="18" charset="0"/>
                <a:cs typeface="Times New Roman" panose="02020603050405020304" pitchFamily="18" charset="0"/>
              </a:rPr>
              <a:t>- Khi tham gia thực hiện động tác vật tay có cơ cánh tay, khớp khuỷu tay, khớp vai và xương tay.</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34455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nodeType="clickEffect">
                                  <p:stCondLst>
                                    <p:cond delay="0"/>
                                  </p:stCondLst>
                                  <p:childTnLst>
                                    <p:animEffect transition="out" filter="wheel(1)">
                                      <p:cBhvr>
                                        <p:cTn id="10" dur="2000"/>
                                        <p:tgtEl>
                                          <p:spTgt spid="3074"/>
                                        </p:tgtEl>
                                      </p:cBhvr>
                                    </p:animEffect>
                                    <p:set>
                                      <p:cBhvr>
                                        <p:cTn id="11" dur="1" fill="hold">
                                          <p:stCondLst>
                                            <p:cond delay="1999"/>
                                          </p:stCondLst>
                                        </p:cTn>
                                        <p:tgtEl>
                                          <p:spTgt spid="307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4178" y="-12928"/>
            <a:ext cx="10454662" cy="983251"/>
          </a:xfrm>
          <a:prstGeom prst="rect">
            <a:avLst/>
          </a:prstGeom>
          <a:noFill/>
          <a:ln w="9525">
            <a:noFill/>
            <a:miter lim="800000"/>
            <a:headEnd/>
            <a:tailEnd/>
          </a:ln>
          <a:effectLst/>
        </p:spPr>
        <p:txBody>
          <a:bodyPr anchor="ctr"/>
          <a:lstStyle/>
          <a:p>
            <a:pPr algn="ctr">
              <a:defRPr/>
            </a:pPr>
            <a:r>
              <a:rPr lang="en-US" sz="3200" smtClean="0">
                <a:solidFill>
                  <a:srgbClr val="FF0000"/>
                </a:solidFill>
                <a:latin typeface="Times New Roman" panose="02020603050405020304" pitchFamily="18" charset="0"/>
                <a:cs typeface="Times New Roman" panose="02020603050405020304" pitchFamily="18" charset="0"/>
              </a:rPr>
              <a:t>Bài 21: TÌM HIỂU VỀ CƠ QUAN VẬN </a:t>
            </a:r>
            <a:r>
              <a:rPr lang="en-US" sz="3200">
                <a:solidFill>
                  <a:srgbClr val="FF0000"/>
                </a:solidFill>
                <a:latin typeface="Times New Roman" panose="02020603050405020304" pitchFamily="18" charset="0"/>
                <a:cs typeface="Times New Roman" panose="02020603050405020304" pitchFamily="18" charset="0"/>
              </a:rPr>
              <a:t>ĐỘNG (tiết 2) </a:t>
            </a:r>
          </a:p>
        </p:txBody>
      </p:sp>
      <p:pic>
        <p:nvPicPr>
          <p:cNvPr id="6" name="Picture 5">
            <a:extLst>
              <a:ext uri="{FF2B5EF4-FFF2-40B4-BE49-F238E27FC236}">
                <a16:creationId xmlns:a16="http://schemas.microsoft.com/office/drawing/2014/main" id="{2836F688-6470-4084-8246-8C4B6B1B228B}"/>
              </a:ext>
            </a:extLst>
          </p:cNvPr>
          <p:cNvPicPr>
            <a:picLocks noChangeAspect="1"/>
          </p:cNvPicPr>
          <p:nvPr/>
        </p:nvPicPr>
        <p:blipFill>
          <a:blip r:embed="rId2"/>
          <a:stretch>
            <a:fillRect/>
          </a:stretch>
        </p:blipFill>
        <p:spPr>
          <a:xfrm>
            <a:off x="223672" y="865974"/>
            <a:ext cx="704708" cy="727626"/>
          </a:xfrm>
          <a:prstGeom prst="rect">
            <a:avLst/>
          </a:prstGeom>
        </p:spPr>
      </p:pic>
      <p:sp>
        <p:nvSpPr>
          <p:cNvPr id="9" name="Rectangle 2"/>
          <p:cNvSpPr txBox="1">
            <a:spLocks noChangeArrowheads="1"/>
          </p:cNvSpPr>
          <p:nvPr/>
        </p:nvSpPr>
        <p:spPr bwMode="auto">
          <a:xfrm>
            <a:off x="955960" y="1704114"/>
            <a:ext cx="8853054" cy="540325"/>
          </a:xfrm>
          <a:prstGeom prst="rect">
            <a:avLst/>
          </a:prstGeom>
          <a:noFill/>
          <a:ln w="9525">
            <a:noFill/>
            <a:miter lim="800000"/>
            <a:headEnd/>
            <a:tailEnd/>
          </a:ln>
          <a:effectLst/>
        </p:spPr>
        <p:txBody>
          <a:bodyPr anchor="ctr"/>
          <a:lstStyle/>
          <a:p>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Em cảm thấy tay mình thế nào nếu chơi vật tay quá lâu?</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bwMode="auto">
          <a:xfrm>
            <a:off x="1288473" y="2507653"/>
            <a:ext cx="10903527" cy="1025748"/>
          </a:xfrm>
          <a:prstGeom prst="rect">
            <a:avLst/>
          </a:prstGeom>
          <a:noFill/>
          <a:ln w="9525">
            <a:noFill/>
            <a:miter lim="800000"/>
            <a:headEnd/>
            <a:tailEnd/>
          </a:ln>
          <a:effectLst/>
        </p:spPr>
        <p:txBody>
          <a:bodyPr anchor="ctr"/>
          <a:lstStyle/>
          <a:p>
            <a:r>
              <a:rPr lang="vi-VN" sz="2800">
                <a:solidFill>
                  <a:srgbClr val="FF0000"/>
                </a:solidFill>
                <a:latin typeface="Times New Roman" panose="02020603050405020304" pitchFamily="18" charset="0"/>
                <a:cs typeface="Times New Roman" panose="02020603050405020304" pitchFamily="18" charset="0"/>
              </a:rPr>
              <a:t>- Em sẽ thấy mình sẽ bị mỏi cổ tay hoặc đau cơ cánh tay nếu chơi vật tay quá lâu.</a:t>
            </a:r>
            <a:endParaRPr lang="vi-VN" sz="2800" i="1">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9B0E66E-7819-4B71-AE7B-37D2FD92BFEF}"/>
              </a:ext>
            </a:extLst>
          </p:cNvPr>
          <p:cNvSpPr/>
          <p:nvPr/>
        </p:nvSpPr>
        <p:spPr>
          <a:xfrm>
            <a:off x="928380" y="991366"/>
            <a:ext cx="3960421" cy="5402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defRPr/>
            </a:pP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thực hành</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415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636</Words>
  <Application>Microsoft Office PowerPoint</Application>
  <PresentationFormat>Widescreen</PresentationFormat>
  <Paragraphs>44</Paragraphs>
  <Slides>11</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Microsoft YaHei</vt:lpstr>
      <vt:lpstr>SimSun</vt:lpstr>
      <vt:lpstr>Aharoni</vt:lpstr>
      <vt:lpstr>Arial</vt:lpstr>
      <vt:lpstr>Arial-Rounded</vt:lpstr>
      <vt:lpstr>Calibri</vt:lpstr>
      <vt:lpstr>Calibri Light</vt:lpstr>
      <vt:lpstr>等线</vt:lpstr>
      <vt:lpstr>Times New Roman</vt:lpstr>
      <vt:lpstr>Wingdings</vt:lpstr>
      <vt:lpstr>字魂59号-创粗黑</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33</cp:revision>
  <dcterms:created xsi:type="dcterms:W3CDTF">2021-05-08T02:21:00Z</dcterms:created>
  <dcterms:modified xsi:type="dcterms:W3CDTF">2024-02-19T03:17:34Z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