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9"/>
  </p:notesMasterIdLst>
  <p:sldIdLst>
    <p:sldId id="11088401" r:id="rId4"/>
    <p:sldId id="11088439" r:id="rId5"/>
    <p:sldId id="11088403" r:id="rId6"/>
    <p:sldId id="11088435" r:id="rId7"/>
    <p:sldId id="1108844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9" d="100"/>
          <a:sy n="69" d="100"/>
        </p:scale>
        <p:origin x="8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19/01/2024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luongtran8495@gmail.com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0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19/01/2024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19/01/2024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19/01/2024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19/01/2024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19/01/2024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19/01/2024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19/01/2024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sp>
        <p:nvSpPr>
          <p:cNvPr id="6" name="Rectangle 5"/>
          <p:cNvSpPr/>
          <p:nvPr/>
        </p:nvSpPr>
        <p:spPr>
          <a:xfrm>
            <a:off x="2743253" y="1274227"/>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8"/>
          <a:stretch>
            <a:fillRect/>
          </a:stretch>
        </p:blipFill>
        <p:spPr>
          <a:xfrm>
            <a:off x="4935853" y="3415699"/>
            <a:ext cx="2005965" cy="2819400"/>
          </a:xfrm>
          <a:prstGeom prst="rect">
            <a:avLst/>
          </a:prstGeom>
        </p:spPr>
      </p:pic>
    </p:spTree>
    <p:extLst>
      <p:ext uri="{BB962C8B-B14F-4D97-AF65-F5344CB8AC3E}">
        <p14:creationId xmlns:p14="http://schemas.microsoft.com/office/powerpoint/2010/main" val="29803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19: </a:t>
            </a:r>
            <a:r>
              <a:rPr lang="en-US" sz="3200" dirty="0" err="1" smtClean="0">
                <a:solidFill>
                  <a:srgbClr val="FF0000"/>
                </a:solidFill>
                <a:latin typeface="Times New Roman" panose="02020603050405020304" pitchFamily="18" charset="0"/>
                <a:cs typeface="Times New Roman" panose="02020603050405020304" pitchFamily="18" charset="0"/>
              </a:rPr>
              <a:t>Thực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động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quanh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Tiết</a:t>
            </a:r>
            <a:r>
              <a:rPr lang="en-US" sz="3200" smtClean="0">
                <a:solidFill>
                  <a:srgbClr val="FF0000"/>
                </a:solidFill>
                <a:latin typeface="Times New Roman" panose="02020603050405020304" pitchFamily="18" charset="0"/>
                <a:cs typeface="Times New Roman" panose="02020603050405020304" pitchFamily="18" charset="0"/>
              </a:rPr>
              <a:t> 1)</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7" y="981140"/>
            <a:ext cx="928254" cy="1013915"/>
          </a:xfrm>
          <a:prstGeom prst="rect">
            <a:avLst/>
          </a:prstGeom>
        </p:spPr>
      </p:pic>
      <p:sp>
        <p:nvSpPr>
          <p:cNvPr id="11" name="Rectangle 2"/>
          <p:cNvSpPr txBox="1">
            <a:spLocks noChangeArrowheads="1"/>
          </p:cNvSpPr>
          <p:nvPr/>
        </p:nvSpPr>
        <p:spPr bwMode="auto">
          <a:xfrm>
            <a:off x="1343890" y="1044747"/>
            <a:ext cx="10571019" cy="1099753"/>
          </a:xfrm>
          <a:prstGeom prst="rect">
            <a:avLst/>
          </a:prstGeom>
          <a:noFill/>
          <a:ln w="9525">
            <a:noFill/>
            <a:miter lim="800000"/>
            <a:headEnd/>
            <a:tailEnd/>
          </a:ln>
          <a:effectLst/>
        </p:spPr>
        <p:txBody>
          <a:bodyPr anchor="ctr"/>
          <a:lstStyle/>
          <a:p>
            <a:r>
              <a:rPr lang="vi-VN" sz="2800" smtClean="0">
                <a:solidFill>
                  <a:srgbClr val="00B050"/>
                </a:solidFill>
                <a:latin typeface="Times New Roman" panose="02020603050405020304" pitchFamily="18" charset="0"/>
                <a:cs typeface="Times New Roman" panose="02020603050405020304" pitchFamily="18" charset="0"/>
              </a:rPr>
              <a:t>Em </a:t>
            </a:r>
            <a:r>
              <a:rPr lang="vi-VN" sz="2800">
                <a:solidFill>
                  <a:srgbClr val="00B050"/>
                </a:solidFill>
                <a:latin typeface="Times New Roman" panose="02020603050405020304" pitchFamily="18" charset="0"/>
                <a:cs typeface="Times New Roman" panose="02020603050405020304" pitchFamily="18" charset="0"/>
              </a:rPr>
              <a:t>cần chuẩn bị trang phục và đồ dùng như thế nào cho buổi quan sát, tìm hiểu môi trường sống của thực vật và động </a:t>
            </a:r>
            <a:r>
              <a:rPr lang="vi-VN" sz="2800" smtClean="0">
                <a:solidFill>
                  <a:srgbClr val="00B050"/>
                </a:solidFill>
                <a:latin typeface="Times New Roman" panose="02020603050405020304" pitchFamily="18" charset="0"/>
                <a:cs typeface="Times New Roman" panose="02020603050405020304" pitchFamily="18" charset="0"/>
              </a:rPr>
              <a:t>vậ</a:t>
            </a:r>
            <a:r>
              <a:rPr lang="en-US" sz="2800" smtClean="0">
                <a:solidFill>
                  <a:srgbClr val="00B050"/>
                </a:solidFill>
                <a:latin typeface="Times New Roman" panose="02020603050405020304" pitchFamily="18" charset="0"/>
                <a:cs typeface="Times New Roman" panose="02020603050405020304" pitchFamily="18" charset="0"/>
              </a:rPr>
              <a:t>t?</a:t>
            </a:r>
            <a:endParaRPr lang="vi-VN" sz="2800">
              <a:solidFill>
                <a:srgbClr val="00B050"/>
              </a:solidFill>
              <a:latin typeface="Times New Roman" panose="02020603050405020304" pitchFamily="18" charset="0"/>
              <a:cs typeface="Times New Roman" panose="02020603050405020304" pitchFamily="18" charset="0"/>
            </a:endParaRPr>
          </a:p>
        </p:txBody>
      </p:sp>
      <p:pic>
        <p:nvPicPr>
          <p:cNvPr id="1026" name="Picture 2" descr="Giải hoạt động khám phá trang 72 bài 19 SGK Tự nhiên và xã hội lớp 2 Kết  nối tri thức | Tự nhiên và xã hội lớp 2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982" y="2068305"/>
            <a:ext cx="6802582" cy="444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1842654" y="2227622"/>
            <a:ext cx="8936185" cy="2843141"/>
          </a:xfrm>
          <a:prstGeom prst="rect">
            <a:avLst/>
          </a:prstGeom>
          <a:noFill/>
          <a:ln w="9525">
            <a:noFill/>
            <a:miter lim="800000"/>
            <a:headEnd/>
            <a:tailEnd/>
          </a:ln>
          <a:effectLst/>
        </p:spPr>
        <p:txBody>
          <a:bodyPr anchor="ctr"/>
          <a:lstStyle/>
          <a:p>
            <a:r>
              <a:rPr lang="vi-VN" sz="2800">
                <a:solidFill>
                  <a:srgbClr val="7030A0"/>
                </a:solidFill>
                <a:latin typeface="Times New Roman" panose="02020603050405020304" pitchFamily="18" charset="0"/>
                <a:cs typeface="Times New Roman" panose="02020603050405020304" pitchFamily="18" charset="0"/>
              </a:rPr>
              <a:t>- Em cần chuẩn bị trang phục thoải mái, gọn gàng (có thể là đồng phục lớp hoặc trường), giày, mũ và bình nước cá nhân. Em cũng cần mang theo giấy, bút và phiếu quan sát để ghi chép cho buổi quan sát, tìm hiểu môi trường sống của thực vật và động vật</a:t>
            </a:r>
          </a:p>
        </p:txBody>
      </p:sp>
    </p:spTree>
    <p:extLst>
      <p:ext uri="{BB962C8B-B14F-4D97-AF65-F5344CB8AC3E}">
        <p14:creationId xmlns:p14="http://schemas.microsoft.com/office/powerpoint/2010/main" val="404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AutoShape 2" descr="SBT Scan] ✓ Bài 19 Thực vật và động vật quanh em - Sách Bài Tập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928380" y="1481662"/>
            <a:ext cx="4793546" cy="5379793"/>
          </a:xfrm>
          <a:prstGeom prst="rect">
            <a:avLst/>
          </a:prstGeom>
        </p:spPr>
      </p:pic>
      <p:sp>
        <p:nvSpPr>
          <p:cNvPr id="13" name="Rectangle 2"/>
          <p:cNvSpPr txBox="1">
            <a:spLocks noChangeArrowheads="1"/>
          </p:cNvSpPr>
          <p:nvPr/>
        </p:nvSpPr>
        <p:spPr bwMode="auto">
          <a:xfrm>
            <a:off x="5918306" y="1052166"/>
            <a:ext cx="6024312" cy="3104196"/>
          </a:xfrm>
          <a:prstGeom prst="rect">
            <a:avLst/>
          </a:prstGeom>
          <a:noFill/>
          <a:ln w="9525">
            <a:noFill/>
            <a:miter lim="800000"/>
            <a:headEnd/>
            <a:tailEnd/>
          </a:ln>
          <a:effectLst/>
        </p:spPr>
        <p:txBody>
          <a:bodyPr anchor="ctr"/>
          <a:lstStyle/>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500" b="1" smtClean="0">
                <a:solidFill>
                  <a:srgbClr val="00B050"/>
                </a:solidFill>
                <a:latin typeface="Times New Roman" panose="02020603050405020304" pitchFamily="18" charset="0"/>
                <a:cs typeface="Times New Roman" panose="02020603050405020304" pitchFamily="18" charset="0"/>
              </a:rPr>
              <a:t>Câu 1.</a:t>
            </a:r>
            <a:r>
              <a:rPr lang="en-US" sz="2500">
                <a:solidFill>
                  <a:srgbClr val="00B050"/>
                </a:solidFill>
                <a:latin typeface="Times New Roman" panose="02020603050405020304" pitchFamily="18" charset="0"/>
                <a:cs typeface="Times New Roman" panose="02020603050405020304" pitchFamily="18" charset="0"/>
              </a:rPr>
              <a:t> Tìm kiếm các cây và con vật sống ở khu vực </a:t>
            </a:r>
            <a:r>
              <a:rPr lang="en-US" sz="2500" smtClean="0">
                <a:solidFill>
                  <a:srgbClr val="00B050"/>
                </a:solidFill>
                <a:latin typeface="Times New Roman" panose="02020603050405020304" pitchFamily="18" charset="0"/>
                <a:cs typeface="Times New Roman" panose="02020603050405020304" pitchFamily="18" charset="0"/>
              </a:rPr>
              <a:t>đó</a:t>
            </a:r>
          </a:p>
          <a:p>
            <a:r>
              <a:rPr lang="vi-VN" sz="2500" b="1">
                <a:solidFill>
                  <a:srgbClr val="00B0F0"/>
                </a:solidFill>
                <a:latin typeface="Times New Roman" panose="02020603050405020304" pitchFamily="18" charset="0"/>
                <a:cs typeface="Times New Roman" panose="02020603050405020304" pitchFamily="18" charset="0"/>
              </a:rPr>
              <a:t>Câu </a:t>
            </a:r>
            <a:r>
              <a:rPr lang="vi-VN" sz="2500" b="1" smtClean="0">
                <a:solidFill>
                  <a:srgbClr val="00B0F0"/>
                </a:solidFill>
                <a:latin typeface="Times New Roman" panose="02020603050405020304" pitchFamily="18" charset="0"/>
                <a:cs typeface="Times New Roman" panose="02020603050405020304" pitchFamily="18" charset="0"/>
              </a:rPr>
              <a:t>2</a:t>
            </a:r>
            <a:r>
              <a:rPr lang="en-US" sz="2500" b="1" smtClean="0">
                <a:solidFill>
                  <a:srgbClr val="00B0F0"/>
                </a:solidFill>
                <a:latin typeface="Times New Roman" panose="02020603050405020304" pitchFamily="18" charset="0"/>
                <a:cs typeface="Times New Roman" panose="02020603050405020304" pitchFamily="18" charset="0"/>
              </a:rPr>
              <a:t>. </a:t>
            </a:r>
            <a:r>
              <a:rPr lang="vi-VN" sz="2500" smtClean="0">
                <a:solidFill>
                  <a:srgbClr val="00B0F0"/>
                </a:solidFill>
                <a:latin typeface="Times New Roman" panose="02020603050405020304" pitchFamily="18" charset="0"/>
                <a:cs typeface="Times New Roman" panose="02020603050405020304" pitchFamily="18" charset="0"/>
              </a:rPr>
              <a:t>Mô </a:t>
            </a:r>
            <a:r>
              <a:rPr lang="vi-VN" sz="2500">
                <a:solidFill>
                  <a:srgbClr val="00B0F0"/>
                </a:solidFill>
                <a:latin typeface="Times New Roman" panose="02020603050405020304" pitchFamily="18" charset="0"/>
                <a:cs typeface="Times New Roman" panose="02020603050405020304" pitchFamily="18" charset="0"/>
              </a:rPr>
              <a:t>tả môi trường sống của thực vật và động vật nơi em quan </a:t>
            </a:r>
            <a:r>
              <a:rPr lang="vi-VN" sz="2500" smtClean="0">
                <a:solidFill>
                  <a:srgbClr val="00B0F0"/>
                </a:solidFill>
                <a:latin typeface="Times New Roman" panose="02020603050405020304" pitchFamily="18" charset="0"/>
                <a:cs typeface="Times New Roman" panose="02020603050405020304" pitchFamily="18" charset="0"/>
              </a:rPr>
              <a:t>sát</a:t>
            </a:r>
            <a:r>
              <a:rPr lang="en-US" sz="2500" smtClean="0">
                <a:solidFill>
                  <a:srgbClr val="00B0F0"/>
                </a:solidFill>
                <a:latin typeface="Times New Roman" panose="02020603050405020304" pitchFamily="18" charset="0"/>
                <a:cs typeface="Times New Roman" panose="02020603050405020304" pitchFamily="18" charset="0"/>
              </a:rPr>
              <a:t>.</a:t>
            </a:r>
          </a:p>
          <a:p>
            <a:r>
              <a:rPr lang="vi-VN" sz="2500" b="1">
                <a:solidFill>
                  <a:srgbClr val="002060"/>
                </a:solidFill>
                <a:latin typeface="Times New Roman" panose="02020603050405020304" pitchFamily="18" charset="0"/>
                <a:cs typeface="Times New Roman" panose="02020603050405020304" pitchFamily="18" charset="0"/>
              </a:rPr>
              <a:t>Câu </a:t>
            </a:r>
            <a:r>
              <a:rPr lang="vi-VN" sz="2500" b="1" smtClean="0">
                <a:solidFill>
                  <a:srgbClr val="002060"/>
                </a:solidFill>
                <a:latin typeface="Times New Roman" panose="02020603050405020304" pitchFamily="18" charset="0"/>
                <a:cs typeface="Times New Roman" panose="02020603050405020304" pitchFamily="18" charset="0"/>
              </a:rPr>
              <a:t>3</a:t>
            </a:r>
            <a:r>
              <a:rPr lang="en-US" sz="2500" b="1" smtClean="0">
                <a:solidFill>
                  <a:srgbClr val="002060"/>
                </a:solidFill>
                <a:latin typeface="Times New Roman" panose="02020603050405020304" pitchFamily="18" charset="0"/>
                <a:cs typeface="Times New Roman" panose="02020603050405020304" pitchFamily="18" charset="0"/>
              </a:rPr>
              <a:t>.</a:t>
            </a:r>
            <a:r>
              <a:rPr lang="vi-VN" sz="2500">
                <a:solidFill>
                  <a:srgbClr val="002060"/>
                </a:solidFill>
                <a:latin typeface="Times New Roman" panose="02020603050405020304" pitchFamily="18" charset="0"/>
                <a:cs typeface="Times New Roman" panose="02020603050405020304" pitchFamily="18" charset="0"/>
              </a:rPr>
              <a:t> Tìm hiểu việc làm của con người làm cho môi trường sống của thực vật và động vật ở đó thay </a:t>
            </a:r>
            <a:r>
              <a:rPr lang="vi-VN" sz="2500" smtClean="0">
                <a:solidFill>
                  <a:srgbClr val="002060"/>
                </a:solidFill>
                <a:latin typeface="Times New Roman" panose="02020603050405020304" pitchFamily="18" charset="0"/>
                <a:cs typeface="Times New Roman" panose="02020603050405020304" pitchFamily="18" charset="0"/>
              </a:rPr>
              <a:t>đổi</a:t>
            </a:r>
            <a:r>
              <a:rPr lang="en-US" sz="2500" smtClean="0">
                <a:solidFill>
                  <a:srgbClr val="002060"/>
                </a:solidFill>
                <a:latin typeface="Times New Roman" panose="02020603050405020304" pitchFamily="18" charset="0"/>
                <a:cs typeface="Times New Roman" panose="02020603050405020304" pitchFamily="18" charset="0"/>
              </a:rPr>
              <a:t>.</a:t>
            </a:r>
            <a:endParaRPr lang="en-US" sz="2500" smtClean="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smtClean="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vi-VN" sz="2800">
              <a:solidFill>
                <a:srgbClr val="00B050"/>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5721926" y="4017814"/>
            <a:ext cx="6470074" cy="2840185"/>
          </a:xfrm>
          <a:prstGeom prst="rect">
            <a:avLst/>
          </a:prstGeom>
          <a:noFill/>
          <a:ln w="9525">
            <a:noFill/>
            <a:miter lim="800000"/>
            <a:headEnd/>
            <a:tailEnd/>
          </a:ln>
          <a:effectLst/>
        </p:spPr>
        <p:txBody>
          <a:bodyPr anchor="ctr"/>
          <a:lstStyle/>
          <a:p>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Những việc làm của con người làm cho môi trường sống của thực vật và động vật ở đó thay đổi:</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Vứt rác ra ao, hồ, bụi rậm,…</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Đổ nước bẩn xuống ao, hồ, sông, suối,…</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Xây dựng trung tâm thương mại.</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Chặt cây.</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5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xEl>
                                              <p:pRg st="4" end="4"/>
                                            </p:txEl>
                                          </p:spTgt>
                                        </p:tgtEl>
                                      </p:cBhvr>
                                    </p:animEffect>
                                    <p:set>
                                      <p:cBhvr>
                                        <p:cTn id="30" dur="1" fill="hold">
                                          <p:stCondLst>
                                            <p:cond delay="499"/>
                                          </p:stCondLst>
                                        </p:cTn>
                                        <p:tgtEl>
                                          <p:spTgt spid="13">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xEl>
                                              <p:pRg st="5" end="5"/>
                                            </p:txEl>
                                          </p:spTgt>
                                        </p:tgtEl>
                                      </p:cBhvr>
                                    </p:animEffect>
                                    <p:set>
                                      <p:cBhvr>
                                        <p:cTn id="33" dur="1" fill="hold">
                                          <p:stCondLst>
                                            <p:cond delay="499"/>
                                          </p:stCondLst>
                                        </p:cTn>
                                        <p:tgtEl>
                                          <p:spTgt spid="13">
                                            <p:txEl>
                                              <p:pRg st="5" end="5"/>
                                            </p:txEl>
                                          </p:spTgt>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a:t>
            </a:r>
            <a:r>
              <a:rPr lang="en-US" sz="2800" b="1" smtClean="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53491" y="2207941"/>
            <a:ext cx="8520547" cy="3754845"/>
          </a:xfrm>
          <a:prstGeom prst="rect">
            <a:avLst/>
          </a:prstGeom>
        </p:spPr>
      </p:pic>
    </p:spTree>
    <p:extLst>
      <p:ext uri="{BB962C8B-B14F-4D97-AF65-F5344CB8AC3E}">
        <p14:creationId xmlns:p14="http://schemas.microsoft.com/office/powerpoint/2010/main" val="1840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4098" name="Picture 2" descr="Giải Tự nhiên và Xã hội lớp 2 Bài 19: Thực vật và động vật quanh em - Hay  nhất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45" y="2131367"/>
            <a:ext cx="8506693" cy="45188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a:t>
            </a:r>
            <a:r>
              <a:rPr lang="en-US" sz="2800" b="1" smtClean="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8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236</Words>
  <Application>Microsoft Office PowerPoint</Application>
  <PresentationFormat>Widescreen</PresentationFormat>
  <Paragraphs>30</Paragraphs>
  <Slides>5</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vt:i4>
      </vt:variant>
    </vt:vector>
  </HeadingPairs>
  <TitlesOfParts>
    <vt:vector size="18" baseType="lpstr">
      <vt:lpstr>Arial</vt:lpstr>
      <vt:lpstr>Arial-Rounded</vt:lpstr>
      <vt:lpstr>Arial-SGK-TV</vt:lpstr>
      <vt:lpstr>Averta Std CY Bold</vt:lpstr>
      <vt:lpstr>Calibri</vt:lpstr>
      <vt:lpstr>Calibri Light</vt:lpstr>
      <vt:lpstr>等线</vt:lpstr>
      <vt:lpstr>Quicksand Medium</vt:lpstr>
      <vt:lpstr>Times New Roman</vt:lpstr>
      <vt:lpstr>字魂59号-创粗黑</vt:lpstr>
      <vt:lpstr>2_Office Theme</vt:lpstr>
      <vt:lpstr>4_Office Theme</vt:lpstr>
      <vt:lpstr>Hoạt động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Techsi.vn</cp:lastModifiedBy>
  <cp:revision>168</cp:revision>
  <dcterms:created xsi:type="dcterms:W3CDTF">2021-06-23T08:03:30Z</dcterms:created>
  <dcterms:modified xsi:type="dcterms:W3CDTF">2024-01-19T07:20:37Z</dcterms:modified>
</cp:coreProperties>
</file>