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0" r:id="rId2"/>
    <p:sldMasterId id="2147483722" r:id="rId3"/>
  </p:sldMasterIdLst>
  <p:notesMasterIdLst>
    <p:notesMasterId r:id="rId14"/>
  </p:notesMasterIdLst>
  <p:sldIdLst>
    <p:sldId id="11088401" r:id="rId4"/>
    <p:sldId id="11088403" r:id="rId5"/>
    <p:sldId id="11088435" r:id="rId6"/>
    <p:sldId id="11088426" r:id="rId7"/>
    <p:sldId id="11088427" r:id="rId8"/>
    <p:sldId id="11088436" r:id="rId9"/>
    <p:sldId id="11088437" r:id="rId10"/>
    <p:sldId id="11088428" r:id="rId11"/>
    <p:sldId id="11088430" r:id="rId12"/>
    <p:sldId id="1108843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D8FF"/>
    <a:srgbClr val="8CCB4D"/>
    <a:srgbClr val="70B7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12" autoAdjust="0"/>
    <p:restoredTop sz="94660"/>
  </p:normalViewPr>
  <p:slideViewPr>
    <p:cSldViewPr snapToGrid="0">
      <p:cViewPr varScale="1">
        <p:scale>
          <a:sx n="69" d="100"/>
          <a:sy n="69" d="100"/>
        </p:scale>
        <p:origin x="8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F6C3A4-E07D-4C41-8C45-BB1A8EB039D9}" type="datetimeFigureOut">
              <a:rPr lang="en-US" smtClean="0"/>
              <a:t>19/01/2024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31D3EC-047C-455B-96E0-1A1AF9835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788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4030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19/01/2024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508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19/01/2024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157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19/01/2024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375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4820305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002744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987878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282049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316019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024633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27818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487744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19/01/2024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0021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773718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191009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200574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/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/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354447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291269792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2844185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4539561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601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19/01/2024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285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19/01/2024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66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19/01/2024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022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19/01/2024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008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19/01/2024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459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19/01/2024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202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19/01/2024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862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/>
              <a:t>19/01/2024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018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62976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399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44" y="3705726"/>
            <a:ext cx="12209444" cy="3152274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9477" y="2437339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7745106" y="3583818"/>
            <a:ext cx="3773430" cy="2705180"/>
          </a:xfrm>
          <a:prstGeom prst="rect">
            <a:avLst/>
          </a:prstGeom>
        </p:spPr>
      </p:pic>
      <p:pic>
        <p:nvPicPr>
          <p:cNvPr id="5" name="5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1037226" y="-46485"/>
            <a:ext cx="9803219" cy="3061301"/>
          </a:xfrm>
          <a:prstGeom prst="rect">
            <a:avLst/>
          </a:prstGeom>
        </p:spPr>
      </p:pic>
      <p:pic>
        <p:nvPicPr>
          <p:cNvPr id="19" name="6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8588453" y="450638"/>
            <a:ext cx="3603548" cy="19867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80138" y="916870"/>
            <a:ext cx="668804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Chào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mừng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các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em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đến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với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tiết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Tự</a:t>
            </a:r>
            <a:r>
              <a:rPr lang="en-US" altLang="zh-CN" sz="44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nhiên</a:t>
            </a:r>
            <a:r>
              <a:rPr lang="en-US" altLang="zh-CN" sz="44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i="1" kern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và</a:t>
            </a:r>
            <a:r>
              <a:rPr lang="en-US" altLang="zh-CN" sz="4400" b="1" i="1" kern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i="1" kern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Xã</a:t>
            </a:r>
            <a:r>
              <a:rPr lang="en-US" altLang="zh-CN" sz="4400" b="1" i="1" kern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hội</a:t>
            </a:r>
            <a:endParaRPr kumimoji="0" lang="en-US" altLang="zh-CN" sz="44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79201" y="4283202"/>
            <a:ext cx="2005965" cy="257479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C8F52C8-7D58-449D-8B44-72497312C0C3}"/>
              </a:ext>
            </a:extLst>
          </p:cNvPr>
          <p:cNvSpPr/>
          <p:nvPr/>
        </p:nvSpPr>
        <p:spPr>
          <a:xfrm>
            <a:off x="1479177" y="2770214"/>
            <a:ext cx="8862666" cy="137963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18: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baseline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31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D187A5-3AD7-4BF7-83A3-FAC4A37F2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8" y="991366"/>
            <a:ext cx="692502" cy="795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928380" y="991366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khám phá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00" y="1786461"/>
            <a:ext cx="10794253" cy="440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02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D187A5-3AD7-4BF7-83A3-FAC4A37F2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8" y="991366"/>
            <a:ext cx="692502" cy="795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928380" y="991366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</a:t>
            </a:r>
            <a:r>
              <a:rPr lang="en-US" altLang="zh-CN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động</a:t>
            </a:r>
            <a:r>
              <a:rPr lang="en-US" altLang="zh-CN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khám</a:t>
            </a:r>
            <a:r>
              <a:rPr lang="en-US" altLang="zh-CN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phá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8F52C8-7D58-449D-8B44-72497312C0C3}"/>
              </a:ext>
            </a:extLst>
          </p:cNvPr>
          <p:cNvSpPr/>
          <p:nvPr/>
        </p:nvSpPr>
        <p:spPr>
          <a:xfrm>
            <a:off x="858209" y="1559488"/>
            <a:ext cx="10723764" cy="42226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2861782"/>
            <a:ext cx="6091138" cy="39962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902" y="2861782"/>
            <a:ext cx="6076098" cy="399621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1" y="2025948"/>
            <a:ext cx="12192001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vi-VN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ình 1</a:t>
            </a:r>
            <a:r>
              <a:rPr lang="en-US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môi </a:t>
            </a: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 trong xanh, sạch sẽ, các con vật bay lượn khắp </a:t>
            </a:r>
            <a:r>
              <a:rPr lang="vi-VN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vi-VN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ình 2</a:t>
            </a:r>
            <a:r>
              <a:rPr lang="en-US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môi </a:t>
            </a: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 bị ô nhiễm, đầy rác thải, không </a:t>
            </a:r>
            <a:r>
              <a:rPr lang="vi-VN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lang="vi-VN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 </a:t>
            </a:r>
            <a:r>
              <a:rPr lang="vi-VN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 sống.</a:t>
            </a:r>
            <a:endParaRPr lang="vi-VN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51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D187A5-3AD7-4BF7-83A3-FAC4A37F2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8" y="991366"/>
            <a:ext cx="692502" cy="795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928380" y="991366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khám phá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2861782"/>
            <a:ext cx="6091138" cy="39962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684" y="2861781"/>
            <a:ext cx="6076098" cy="3996217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5C8F52C8-7D58-449D-8B44-72497312C0C3}"/>
              </a:ext>
            </a:extLst>
          </p:cNvPr>
          <p:cNvSpPr/>
          <p:nvPr/>
        </p:nvSpPr>
        <p:spPr>
          <a:xfrm>
            <a:off x="750038" y="1510222"/>
            <a:ext cx="10723764" cy="42226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009930"/>
            <a:ext cx="12192000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vi-VN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 </a:t>
            </a: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 nhau đó là do </a:t>
            </a:r>
            <a:r>
              <a:rPr lang="en-US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người xả </a:t>
            </a:r>
            <a:r>
              <a:rPr lang="vi-VN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rác </a:t>
            </a: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thải làm ô nhiễm môi trường sống của động vật</a:t>
            </a:r>
            <a:r>
              <a:rPr lang="vi-VN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8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D187A5-3AD7-4BF7-83A3-FAC4A37F2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8" y="991366"/>
            <a:ext cx="692502" cy="795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928380" y="991366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khám phá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6" y="2867879"/>
            <a:ext cx="6091138" cy="35193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636" y="2867879"/>
            <a:ext cx="6076098" cy="3519324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5C8F52C8-7D58-449D-8B44-72497312C0C3}"/>
              </a:ext>
            </a:extLst>
          </p:cNvPr>
          <p:cNvSpPr/>
          <p:nvPr/>
        </p:nvSpPr>
        <p:spPr>
          <a:xfrm>
            <a:off x="0" y="1813739"/>
            <a:ext cx="12152502" cy="8343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 gì sẽ xảy ra nếu môi trường sống của thực vật và động vật tiếp tục bị tàn phá? 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7452" y="1564390"/>
            <a:ext cx="11486368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vi-VN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</a:t>
            </a:r>
            <a:r>
              <a:rPr lang="vi-VN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môi trường sống của thực vật và động vật tiếp tục bị tàn phá thì chúng sẽ không còn nơi cư trú và sinh </a:t>
            </a:r>
            <a:r>
              <a:rPr lang="vi-VN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sút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mất</a:t>
            </a:r>
            <a:r>
              <a:rPr lang="vi-VN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8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09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D187A5-3AD7-4BF7-83A3-FAC4A37F2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8" y="991366"/>
            <a:ext cx="692502" cy="795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928380" y="991366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khám phá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C8F52C8-7D58-449D-8B44-72497312C0C3}"/>
              </a:ext>
            </a:extLst>
          </p:cNvPr>
          <p:cNvSpPr/>
          <p:nvPr/>
        </p:nvSpPr>
        <p:spPr>
          <a:xfrm>
            <a:off x="732000" y="1481062"/>
            <a:ext cx="11435186" cy="98711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Những việc làm trong từng hình sau có tác hại gì đối với môi trường sống của thực vật và động vật?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7252"/>
            <a:ext cx="5936776" cy="43507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776" y="2570350"/>
            <a:ext cx="6230410" cy="428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05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16" y="1"/>
            <a:ext cx="9358025" cy="6857999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-1" y="4080680"/>
            <a:ext cx="6155141" cy="2777319"/>
          </a:xfrm>
          <a:prstGeom prst="wedgeEllipseCallout">
            <a:avLst>
              <a:gd name="adj1" fmla="val 31649"/>
              <a:gd name="adj2" fmla="val -6087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vi-VN" sz="2800" smtClean="0">
                <a:latin typeface="Arial" panose="020B0604020202020204" pitchFamily="34" charset="0"/>
                <a:cs typeface="Arial" panose="020B0604020202020204" pitchFamily="34" charset="0"/>
              </a:rPr>
              <a:t>ả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nhiều rác và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vứt rác</a:t>
            </a:r>
            <a:r>
              <a:rPr lang="vi-VN" sz="28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bừa bãi gây ô nhiễm đất, nước, không khí. Làm mất nơi ở của sinh vật.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6400800" y="1"/>
            <a:ext cx="5791200" cy="2680137"/>
          </a:xfrm>
          <a:prstGeom prst="wedgeEllipseCallout">
            <a:avLst>
              <a:gd name="adj1" fmla="val -28497"/>
              <a:gd name="adj2" fmla="val 56683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2800" smtClean="0">
                <a:latin typeface="Arial" panose="020B0604020202020204" pitchFamily="34" charset="0"/>
                <a:cs typeface="Arial" panose="020B0604020202020204" pitchFamily="34" charset="0"/>
              </a:rPr>
              <a:t>hặt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phá rừng làm mất rừng, chết cây, mất nơi ở của các con vật.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68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781" y="1"/>
            <a:ext cx="9965402" cy="6858000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-1" y="3807724"/>
            <a:ext cx="6823882" cy="3050275"/>
          </a:xfrm>
          <a:prstGeom prst="wedgeEllipseCallout">
            <a:avLst>
              <a:gd name="adj1" fmla="val 5539"/>
              <a:gd name="adj2" fmla="val -83703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</a:t>
            </a:r>
            <a:r>
              <a:rPr lang="vi-VN" sz="2800" dirty="0" smtClean="0"/>
              <a:t>ử </a:t>
            </a:r>
            <a:r>
              <a:rPr lang="vi-VN" sz="2800" dirty="0"/>
              <a:t>dụng quá nhiều thuốc trừ sâu có thể gây chết động vật, thực </a:t>
            </a:r>
            <a:r>
              <a:rPr lang="vi-VN" sz="2800" dirty="0" smtClean="0"/>
              <a:t>vật</a:t>
            </a:r>
            <a:r>
              <a:rPr lang="en-US" sz="2800" dirty="0" smtClean="0"/>
              <a:t>;</a:t>
            </a:r>
            <a:r>
              <a:rPr lang="vi-VN" sz="2800" dirty="0" smtClean="0"/>
              <a:t> </a:t>
            </a:r>
            <a:r>
              <a:rPr lang="vi-VN" sz="2800" dirty="0"/>
              <a:t>ô </a:t>
            </a:r>
            <a:r>
              <a:rPr lang="vi-VN" sz="2800" dirty="0" smtClean="0"/>
              <a:t>nh</a:t>
            </a:r>
            <a:r>
              <a:rPr lang="en-US" sz="2800" dirty="0" err="1" smtClean="0"/>
              <a:t>iễm</a:t>
            </a:r>
            <a:r>
              <a:rPr lang="vi-VN" sz="2800" dirty="0" smtClean="0"/>
              <a:t> </a:t>
            </a:r>
            <a:r>
              <a:rPr lang="vi-VN" sz="2800" dirty="0"/>
              <a:t>môi trường sống của động vật, thực vật.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6053959" y="1"/>
            <a:ext cx="6138041" cy="2224584"/>
          </a:xfrm>
          <a:prstGeom prst="wedgeEllipseCallout">
            <a:avLst>
              <a:gd name="adj1" fmla="val -14792"/>
              <a:gd name="adj2" fmla="val 76101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T</a:t>
            </a:r>
            <a:r>
              <a:rPr lang="vi-VN" sz="2800" smtClean="0"/>
              <a:t>hải </a:t>
            </a:r>
            <a:r>
              <a:rPr lang="vi-VN" sz="2800"/>
              <a:t>nước bẩn ra môi trường làm ảnh hưởng đến môi trường sống của thực vật và động vật.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49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D187A5-3AD7-4BF7-83A3-FAC4A37F2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8" y="991366"/>
            <a:ext cx="692502" cy="795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928380" y="991366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khám phá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C8F52C8-7D58-449D-8B44-72497312C0C3}"/>
              </a:ext>
            </a:extLst>
          </p:cNvPr>
          <p:cNvSpPr/>
          <p:nvPr/>
        </p:nvSpPr>
        <p:spPr>
          <a:xfrm>
            <a:off x="732000" y="1515892"/>
            <a:ext cx="11435186" cy="98711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Những việc làm trong từng hình sau có tác hại gì đối với môi trường sống của thực vật và động vật?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32000" y="3015706"/>
            <a:ext cx="11127475" cy="1815882"/>
          </a:xfrm>
          <a:prstGeom prst="rect">
            <a:avLst/>
          </a:prstGeom>
          <a:solidFill>
            <a:srgbClr val="69D8FF"/>
          </a:solidFill>
          <a:ln>
            <a:solidFill>
              <a:srgbClr val="69D8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 </a:t>
            </a: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 làm </a:t>
            </a:r>
            <a:r>
              <a:rPr lang="vi-VN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vứt </a:t>
            </a: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rác bừa bãi, chặt phá rừng, sử dụng thuốc trừ sâu và xả nước thải trực tiếp ra môi </a:t>
            </a:r>
            <a:r>
              <a:rPr lang="vi-VN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gây </a:t>
            </a: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 hưởng nghiêm trọng tới môi trường, không chỉ vậy nó còn đang hủy hoại đi môi trường sống của thực vật và động vật.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35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D187A5-3AD7-4BF7-83A3-FAC4A37F2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8" y="137124"/>
            <a:ext cx="692502" cy="795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732000" y="84034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</a:t>
            </a:r>
            <a:r>
              <a:rPr lang="en-US" altLang="zh-CN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động</a:t>
            </a:r>
            <a:r>
              <a:rPr lang="en-US" altLang="zh-CN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khám</a:t>
            </a:r>
            <a:r>
              <a:rPr lang="en-US" altLang="zh-CN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phá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C8F52C8-7D58-449D-8B44-72497312C0C3}"/>
              </a:ext>
            </a:extLst>
          </p:cNvPr>
          <p:cNvSpPr/>
          <p:nvPr/>
        </p:nvSpPr>
        <p:spPr>
          <a:xfrm>
            <a:off x="732000" y="620007"/>
            <a:ext cx="8047178" cy="47446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8" y="1107123"/>
            <a:ext cx="3067145" cy="30018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643" y="1107123"/>
            <a:ext cx="3020816" cy="29839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276" y="1107124"/>
            <a:ext cx="3012146" cy="30018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460" y="1107124"/>
            <a:ext cx="2961950" cy="300180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C8F52C8-7D58-449D-8B44-72497312C0C3}"/>
              </a:ext>
            </a:extLst>
          </p:cNvPr>
          <p:cNvSpPr/>
          <p:nvPr/>
        </p:nvSpPr>
        <p:spPr>
          <a:xfrm>
            <a:off x="208230" y="4166168"/>
            <a:ext cx="11847412" cy="89880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8230" y="4951843"/>
            <a:ext cx="11480586" cy="1692771"/>
          </a:xfrm>
          <a:prstGeom prst="rect">
            <a:avLst/>
          </a:prstGeom>
          <a:solidFill>
            <a:srgbClr val="69D8FF"/>
          </a:solidFill>
          <a:ln>
            <a:solidFill>
              <a:srgbClr val="69D8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</a:t>
            </a:r>
            <a:r>
              <a:rPr lang="vi-VN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 làm </a:t>
            </a:r>
            <a:r>
              <a:rPr lang="vi-VN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 </a:t>
            </a:r>
            <a:r>
              <a:rPr lang="vi-VN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chăm sóc rừng, nhặt rác, bảo tồn thiên nhiên và xử lí rác </a:t>
            </a:r>
            <a:r>
              <a:rPr lang="vi-VN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 </a:t>
            </a:r>
            <a:r>
              <a:rPr lang="vi-VN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 lợi ích cho môi trường sống của thực vật và động vật </a:t>
            </a:r>
            <a:r>
              <a:rPr lang="vi-VN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ạo </a:t>
            </a:r>
            <a:r>
              <a:rPr lang="vi-VN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 trường sống </a:t>
            </a:r>
            <a:r>
              <a:rPr lang="vi-VN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26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 </a:t>
            </a:r>
            <a:r>
              <a:rPr lang="vi-VN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 và không hủy hoại đi môi trường sống của </a:t>
            </a:r>
            <a:r>
              <a:rPr lang="vi-VN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ực</a:t>
            </a:r>
            <a:r>
              <a:rPr lang="en-US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vật.</a:t>
            </a:r>
          </a:p>
        </p:txBody>
      </p:sp>
    </p:spTree>
    <p:extLst>
      <p:ext uri="{BB962C8B-B14F-4D97-AF65-F5344CB8AC3E}">
        <p14:creationId xmlns:p14="http://schemas.microsoft.com/office/powerpoint/2010/main" val="27966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389</Words>
  <Application>Microsoft Office PowerPoint</Application>
  <PresentationFormat>Widescreen</PresentationFormat>
  <Paragraphs>32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Arial</vt:lpstr>
      <vt:lpstr>Arial-Rounded</vt:lpstr>
      <vt:lpstr>Arial-SGK-TV</vt:lpstr>
      <vt:lpstr>Averta Std CY Bold</vt:lpstr>
      <vt:lpstr>Calibri</vt:lpstr>
      <vt:lpstr>Calibri Light</vt:lpstr>
      <vt:lpstr>等线</vt:lpstr>
      <vt:lpstr>Quicksand Medium</vt:lpstr>
      <vt:lpstr>Times New Roman</vt:lpstr>
      <vt:lpstr>字魂59号-创粗黑</vt:lpstr>
      <vt:lpstr>2_Office Theme</vt:lpstr>
      <vt:lpstr>4_Office Theme</vt:lpstr>
      <vt:lpstr>Hoạt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hong luong</dc:creator>
  <cp:lastModifiedBy>Techsi.vn</cp:lastModifiedBy>
  <cp:revision>164</cp:revision>
  <dcterms:created xsi:type="dcterms:W3CDTF">2021-06-23T08:03:30Z</dcterms:created>
  <dcterms:modified xsi:type="dcterms:W3CDTF">2024-01-19T07:18:17Z</dcterms:modified>
</cp:coreProperties>
</file>