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sldIdLst>
    <p:sldId id="257" r:id="rId2"/>
    <p:sldId id="259" r:id="rId3"/>
    <p:sldId id="262" r:id="rId4"/>
    <p:sldId id="263" r:id="rId5"/>
    <p:sldId id="265" r:id="rId6"/>
    <p:sldId id="271" r:id="rId7"/>
    <p:sldId id="275" r:id="rId8"/>
    <p:sldId id="276" r:id="rId9"/>
    <p:sldId id="273" r:id="rId10"/>
    <p:sldId id="278" r:id="rId11"/>
    <p:sldId id="280" r:id="rId12"/>
    <p:sldId id="281" r:id="rId13"/>
    <p:sldId id="283" r:id="rId14"/>
    <p:sldId id="284" r:id="rId15"/>
    <p:sldId id="285" r:id="rId16"/>
    <p:sldId id="287" r:id="rId17"/>
    <p:sldId id="288" r:id="rId18"/>
    <p:sldId id="289" r:id="rId19"/>
    <p:sldId id="292" r:id="rId20"/>
    <p:sldId id="294" r:id="rId21"/>
    <p:sldId id="297" r:id="rId22"/>
    <p:sldId id="299" r:id="rId23"/>
    <p:sldId id="309" r:id="rId24"/>
    <p:sldId id="300" r:id="rId25"/>
    <p:sldId id="302" r:id="rId26"/>
    <p:sldId id="305" r:id="rId27"/>
    <p:sldId id="30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706F9-C439-4481-AFCF-7643BC0572C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4EA0B-B6F4-4E64-8746-DB65ED2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A5973-EE69-45C1-8483-414855C3C1C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0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A5973-EE69-45C1-8483-414855C3C1C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7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9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8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8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3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0ABA-8707-483E-90E8-6CCD5F1B96D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7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26" y="58674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200400" y="2438400"/>
            <a:ext cx="64770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3636"/>
              </a:avLst>
            </a:prstTxWarp>
          </a:bodyPr>
          <a:lstStyle/>
          <a:p>
            <a:pPr algn="ctr"/>
            <a:r>
              <a:rPr lang="en-US" sz="54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</a:p>
        </p:txBody>
      </p:sp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2514600" y="838201"/>
            <a:ext cx="72961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3600" kern="1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600" kern="10" smtClean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 AM</a:t>
            </a:r>
            <a:endParaRPr lang="en-US" sz="3600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96300" y="-2667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0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03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04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60960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0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06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07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8" name="Text Box 408"/>
          <p:cNvSpPr txBox="1">
            <a:spLocks noChangeArrowheads="1"/>
          </p:cNvSpPr>
          <p:nvPr/>
        </p:nvSpPr>
        <p:spPr bwMode="auto">
          <a:xfrm>
            <a:off x="3581400" y="4572001"/>
            <a:ext cx="5867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33CC"/>
                </a:solidFill>
                <a:latin typeface="+mn-lt"/>
              </a:rPr>
              <a:t>MÔN :TIẾNG VIỆT -  Lớp 1</a:t>
            </a:r>
          </a:p>
        </p:txBody>
      </p:sp>
    </p:spTree>
    <p:extLst>
      <p:ext uri="{BB962C8B-B14F-4D97-AF65-F5344CB8AC3E}">
        <p14:creationId xmlns:p14="http://schemas.microsoft.com/office/powerpoint/2010/main" val="32358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835150"/>
            <a:ext cx="7391400" cy="198120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>
                <a:solidFill>
                  <a:srgbClr val="FF3300"/>
                </a:solidFill>
              </a:rPr>
              <a:t>GIẢI LAO</a:t>
            </a:r>
            <a:endParaRPr lang="en-US" altLang="en-US" sz="8000" b="1">
              <a:solidFill>
                <a:srgbClr val="FF3300"/>
              </a:solidFill>
            </a:endParaRPr>
          </a:p>
        </p:txBody>
      </p:sp>
      <p:pic>
        <p:nvPicPr>
          <p:cNvPr id="15363" name="Picture 3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79726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8" name="Picture 8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2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9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050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02407" y="2588455"/>
            <a:ext cx="77871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7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7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4BB3E4-9F7B-4599-A518-7E7DDDBFC516}"/>
              </a:ext>
            </a:extLst>
          </p:cNvPr>
          <p:cNvGrpSpPr/>
          <p:nvPr/>
        </p:nvGrpSpPr>
        <p:grpSpPr>
          <a:xfrm>
            <a:off x="90267" y="227524"/>
            <a:ext cx="12169973" cy="6614491"/>
            <a:chOff x="0" y="119270"/>
            <a:chExt cx="12169973" cy="66144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06596A-B0AA-4077-8B67-C5E2E742B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" t="51043" r="-99" b="10261"/>
            <a:stretch/>
          </p:blipFill>
          <p:spPr>
            <a:xfrm>
              <a:off x="0" y="124238"/>
              <a:ext cx="12169973" cy="660952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150E0F-0306-4754-B903-CA7D07CB5CED}"/>
                </a:ext>
              </a:extLst>
            </p:cNvPr>
            <p:cNvSpPr/>
            <p:nvPr/>
          </p:nvSpPr>
          <p:spPr>
            <a:xfrm>
              <a:off x="3597965" y="119270"/>
              <a:ext cx="8517835" cy="516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44205" y="5240741"/>
            <a:ext cx="2347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</a:rPr>
              <a:t>t</a:t>
            </a:r>
            <a:r>
              <a:rPr lang="en-US" sz="2600" b="1" dirty="0" err="1" smtClean="0">
                <a:solidFill>
                  <a:srgbClr val="FF0000"/>
                </a:solidFill>
              </a:rPr>
              <a:t>hiu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thiu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7467" y="2744587"/>
            <a:ext cx="15694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</a:rPr>
              <a:t>l</a:t>
            </a:r>
            <a:r>
              <a:rPr lang="en-US" sz="2600" b="1" dirty="0" err="1" smtClean="0">
                <a:solidFill>
                  <a:srgbClr val="FF0000"/>
                </a:solidFill>
              </a:rPr>
              <a:t>im</a:t>
            </a:r>
            <a:r>
              <a:rPr lang="en-US" sz="2600" b="1" dirty="0" smtClean="0">
                <a:solidFill>
                  <a:srgbClr val="FF0000"/>
                </a:solidFill>
              </a:rPr>
              <a:t> dim</a:t>
            </a:r>
            <a:endParaRPr lang="en-US" sz="26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913195" y="3411939"/>
            <a:ext cx="109182" cy="286603"/>
          </a:xfrm>
          <a:prstGeom prst="line">
            <a:avLst/>
          </a:prstGeom>
          <a:ln w="285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44955" y="3411939"/>
            <a:ext cx="109182" cy="286603"/>
          </a:xfrm>
          <a:prstGeom prst="line">
            <a:avLst/>
          </a:prstGeom>
          <a:ln w="285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34083" y="6000996"/>
            <a:ext cx="109182" cy="286603"/>
          </a:xfrm>
          <a:prstGeom prst="line">
            <a:avLst/>
          </a:prstGeom>
          <a:ln w="285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543265" y="6005247"/>
            <a:ext cx="109182" cy="286603"/>
          </a:xfrm>
          <a:prstGeom prst="line">
            <a:avLst/>
          </a:prstGeom>
          <a:ln w="285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348717" y="3398290"/>
            <a:ext cx="109182" cy="286603"/>
          </a:xfrm>
          <a:prstGeom prst="line">
            <a:avLst/>
          </a:prstGeom>
          <a:ln w="285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9416957" y="3398290"/>
            <a:ext cx="109182" cy="286603"/>
          </a:xfrm>
          <a:prstGeom prst="line">
            <a:avLst/>
          </a:prstGeom>
          <a:ln w="285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992438" y="5993281"/>
            <a:ext cx="109182" cy="286603"/>
          </a:xfrm>
          <a:prstGeom prst="line">
            <a:avLst/>
          </a:prstGeom>
          <a:ln w="285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074327" y="6006926"/>
            <a:ext cx="109182" cy="286603"/>
          </a:xfrm>
          <a:prstGeom prst="line">
            <a:avLst/>
          </a:prstGeom>
          <a:ln w="285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06472" y="5237260"/>
            <a:ext cx="1883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Ngấn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nắng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54BB3E4-9F7B-4599-A518-7E7DDDBFC516}"/>
              </a:ext>
            </a:extLst>
          </p:cNvPr>
          <p:cNvGrpSpPr/>
          <p:nvPr/>
        </p:nvGrpSpPr>
        <p:grpSpPr>
          <a:xfrm>
            <a:off x="0" y="119270"/>
            <a:ext cx="12169973" cy="6614491"/>
            <a:chOff x="0" y="119270"/>
            <a:chExt cx="12169973" cy="66144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06596A-B0AA-4077-8B67-C5E2E742B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" t="51043" r="-99" b="10261"/>
            <a:stretch/>
          </p:blipFill>
          <p:spPr>
            <a:xfrm>
              <a:off x="0" y="124238"/>
              <a:ext cx="12169973" cy="660952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3150E0F-0306-4754-B903-CA7D07CB5CED}"/>
                </a:ext>
              </a:extLst>
            </p:cNvPr>
            <p:cNvSpPr/>
            <p:nvPr/>
          </p:nvSpPr>
          <p:spPr>
            <a:xfrm>
              <a:off x="3597965" y="119270"/>
              <a:ext cx="8517835" cy="516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34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F76387-E787-462B-A427-A2BC01FB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8406" r="-203" b="73008"/>
          <a:stretch/>
        </p:blipFill>
        <p:spPr>
          <a:xfrm>
            <a:off x="261732" y="1071017"/>
            <a:ext cx="11668535" cy="304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4858604" y="1610436"/>
            <a:ext cx="1351128" cy="4503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7970294" y="320722"/>
            <a:ext cx="3166280" cy="3029804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561834" y="320722"/>
            <a:ext cx="3166280" cy="3029804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33668" y="1537592"/>
            <a:ext cx="122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ction Button: Help 12">
            <a:hlinkClick r:id="" action="ppaction://noaction" highlightClick="1"/>
          </p:cNvPr>
          <p:cNvSpPr/>
          <p:nvPr/>
        </p:nvSpPr>
        <p:spPr>
          <a:xfrm>
            <a:off x="9144001" y="1348825"/>
            <a:ext cx="818866" cy="900754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561834" y="3598460"/>
            <a:ext cx="3166280" cy="3029804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45124" y="4851752"/>
            <a:ext cx="122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560628" y="4924596"/>
            <a:ext cx="1351128" cy="4503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8095399" y="3746310"/>
            <a:ext cx="3166280" cy="3029804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elp 17">
            <a:hlinkClick r:id="" action="ppaction://noaction" highlightClick="1"/>
          </p:cNvPr>
          <p:cNvSpPr/>
          <p:nvPr/>
        </p:nvSpPr>
        <p:spPr>
          <a:xfrm>
            <a:off x="9269106" y="4888231"/>
            <a:ext cx="818866" cy="900754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3762376" y="1676401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8888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54BB3E4-9F7B-4599-A518-7E7DDDBFC516}"/>
              </a:ext>
            </a:extLst>
          </p:cNvPr>
          <p:cNvGrpSpPr/>
          <p:nvPr/>
        </p:nvGrpSpPr>
        <p:grpSpPr>
          <a:xfrm>
            <a:off x="0" y="119270"/>
            <a:ext cx="12169973" cy="6614491"/>
            <a:chOff x="0" y="119270"/>
            <a:chExt cx="12169973" cy="66144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06596A-B0AA-4077-8B67-C5E2E742B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" t="51043" r="-99" b="10261"/>
            <a:stretch/>
          </p:blipFill>
          <p:spPr>
            <a:xfrm>
              <a:off x="0" y="124238"/>
              <a:ext cx="12169973" cy="660952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3150E0F-0306-4754-B903-CA7D07CB5CED}"/>
                </a:ext>
              </a:extLst>
            </p:cNvPr>
            <p:cNvSpPr/>
            <p:nvPr/>
          </p:nvSpPr>
          <p:spPr>
            <a:xfrm>
              <a:off x="3597965" y="119270"/>
              <a:ext cx="8517835" cy="516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83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F76387-E787-462B-A427-A2BC01FB0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1" b="59111"/>
          <a:stretch/>
        </p:blipFill>
        <p:spPr>
          <a:xfrm>
            <a:off x="319584" y="1111100"/>
            <a:ext cx="10515600" cy="36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91270" y="1035626"/>
            <a:ext cx="942719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791270" y="3931226"/>
            <a:ext cx="6614615" cy="179561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B050"/>
                </a:solidFill>
              </a:rPr>
              <a:t> 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3762376" y="1676401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805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21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62334" y="1035626"/>
            <a:ext cx="10222173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162334" y="3603008"/>
            <a:ext cx="8620836" cy="200167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B050"/>
                </a:solidFill>
              </a:rPr>
              <a:t>      </a:t>
            </a:r>
            <a:r>
              <a:rPr lang="vi-VN" sz="4400" b="1" dirty="0">
                <a:solidFill>
                  <a:srgbClr val="00B050"/>
                </a:solidFill>
                <a:latin typeface="+mj-lt"/>
              </a:rPr>
              <a:t>Bạn nhỏ </a:t>
            </a:r>
            <a:r>
              <a:rPr lang="vi-VN" sz="4400" b="1" dirty="0" smtClean="0">
                <a:solidFill>
                  <a:srgbClr val="00B050"/>
                </a:solidFill>
                <a:latin typeface="+mj-lt"/>
              </a:rPr>
              <a:t>rất </a:t>
            </a:r>
            <a:r>
              <a:rPr lang="vi-VN" sz="4400" b="1" dirty="0">
                <a:solidFill>
                  <a:srgbClr val="00B050"/>
                </a:solidFill>
                <a:latin typeface="+mj-lt"/>
              </a:rPr>
              <a:t>yêu quý, thương và kính trọng bà mình</a:t>
            </a:r>
            <a:r>
              <a:rPr lang="vi-VN" sz="4400" b="1" dirty="0" smtClean="0">
                <a:solidFill>
                  <a:srgbClr val="00B050"/>
                </a:solidFill>
                <a:latin typeface="+mj-lt"/>
              </a:rPr>
              <a:t>.</a:t>
            </a:r>
            <a:endParaRPr lang="en-US" sz="44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334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21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23831" y="1392740"/>
            <a:ext cx="6209734" cy="12003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793844" y="3002506"/>
            <a:ext cx="8620836" cy="200167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B050"/>
                </a:solidFill>
              </a:rPr>
              <a:t>     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4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3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43200" y="685800"/>
            <a:ext cx="71628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B050"/>
                </a:solidFill>
                <a:latin typeface="+mj-lt"/>
              </a:rPr>
              <a:t>Qua bài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81200" y="3048000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33800" y="2895600"/>
            <a:ext cx="5791200" cy="3581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cảm yêu thương, hiếu thảo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bạn nhỏ đối với b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à.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835150"/>
            <a:ext cx="7391400" cy="198120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>
                <a:solidFill>
                  <a:srgbClr val="FF3300"/>
                </a:solidFill>
              </a:rPr>
              <a:t>GIẢI LAO</a:t>
            </a:r>
            <a:endParaRPr lang="en-US" altLang="en-US" sz="8000" b="1">
              <a:solidFill>
                <a:srgbClr val="FF3300"/>
              </a:solidFill>
            </a:endParaRPr>
          </a:p>
        </p:txBody>
      </p:sp>
      <p:pic>
        <p:nvPicPr>
          <p:cNvPr id="15363" name="Picture 3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79726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8" name="Picture 8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2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3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F76387-E787-462B-A427-A2BC01FB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2" b="54134"/>
          <a:stretch/>
        </p:blipFill>
        <p:spPr>
          <a:xfrm>
            <a:off x="261732" y="1071017"/>
            <a:ext cx="11668535" cy="85717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1A5658-3B04-4427-8235-6137FAE08725}"/>
              </a:ext>
            </a:extLst>
          </p:cNvPr>
          <p:cNvGrpSpPr/>
          <p:nvPr/>
        </p:nvGrpSpPr>
        <p:grpSpPr>
          <a:xfrm>
            <a:off x="-69574" y="2335695"/>
            <a:ext cx="12169973" cy="3130744"/>
            <a:chOff x="-69574" y="2335695"/>
            <a:chExt cx="12169973" cy="31307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638160-D49C-4FBF-BF39-645D7E4D18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" t="55261" r="-99" b="27108"/>
            <a:stretch/>
          </p:blipFill>
          <p:spPr>
            <a:xfrm>
              <a:off x="-69574" y="2335695"/>
              <a:ext cx="12169973" cy="301155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080489C-CFDB-46C4-90E2-C17D4FF7A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" t="72427" r="51261" b="11649"/>
            <a:stretch/>
          </p:blipFill>
          <p:spPr>
            <a:xfrm>
              <a:off x="0" y="2865782"/>
              <a:ext cx="5679632" cy="2600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60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667000" y="504565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51520" y="1165927"/>
            <a:ext cx="41841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924800" y="6248401"/>
            <a:ext cx="1612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Qùy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876800" y="7239000"/>
            <a:ext cx="76200" cy="76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76400" y="2514601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09800" y="2514601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chòe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62400" y="2514601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676400" y="2971801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114800" y="2971801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667000" y="29718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676400" y="3352801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209800" y="33528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667000" y="3352801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76400" y="381000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2209800" y="38100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276600" y="3810001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752600" y="4495801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62200" y="4495801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048000" y="4495801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752600" y="4953001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2438400" y="4953001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276600" y="4953001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1752600" y="533400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Ngấn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743200" y="533400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733800" y="5334001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1752600" y="57912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Đậu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2514600" y="5791201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3276600" y="5791201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6096000" y="2590800"/>
            <a:ext cx="0" cy="3733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6096000" y="25146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6858000" y="2514601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7620000" y="2514601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5943600" y="2971801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6705600" y="2971801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chén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7543800" y="29718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6096000" y="34290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6858000" y="34290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7620000" y="3429001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dim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5943600" y="38100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6705600" y="3810001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7772400" y="38100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6096000" y="4495801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7010400" y="44958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cam,</a:t>
            </a: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7848600" y="4495801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6096000" y="4953001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6934200" y="495300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7772400" y="4953001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6096000" y="54102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6477000" y="54102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7239000" y="54102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57"/>
          <p:cNvSpPr txBox="1">
            <a:spLocks noChangeArrowheads="1"/>
          </p:cNvSpPr>
          <p:nvPr/>
        </p:nvSpPr>
        <p:spPr bwMode="auto">
          <a:xfrm>
            <a:off x="6019800" y="617220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6096000" y="579120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59"/>
          <p:cNvSpPr txBox="1">
            <a:spLocks noChangeArrowheads="1"/>
          </p:cNvSpPr>
          <p:nvPr/>
        </p:nvSpPr>
        <p:spPr bwMode="auto">
          <a:xfrm>
            <a:off x="7010400" y="57912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60"/>
          <p:cNvSpPr txBox="1">
            <a:spLocks noChangeArrowheads="1"/>
          </p:cNvSpPr>
          <p:nvPr/>
        </p:nvSpPr>
        <p:spPr bwMode="auto">
          <a:xfrm>
            <a:off x="7620000" y="5791201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9" name="Text Box 63"/>
          <p:cNvSpPr txBox="1">
            <a:spLocks noChangeArrowheads="1"/>
          </p:cNvSpPr>
          <p:nvPr/>
        </p:nvSpPr>
        <p:spPr bwMode="auto">
          <a:xfrm>
            <a:off x="2895600" y="4267201"/>
            <a:ext cx="15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F76387-E787-462B-A427-A2BC01FB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3" b="12200"/>
          <a:stretch/>
        </p:blipFill>
        <p:spPr>
          <a:xfrm>
            <a:off x="261732" y="146889"/>
            <a:ext cx="11668535" cy="6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452998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523611" y="0"/>
            <a:ext cx="9144778" cy="6858000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  <a:extLst/>
        </p:spPr>
      </p:pic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2438400" y="2209801"/>
            <a:ext cx="4686300" cy="2232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2724150" y="457201"/>
            <a:ext cx="4457700" cy="160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13611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7519"/>
            <a:ext cx="8229600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2144974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tuýp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huỵch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0"/>
            <a:ext cx="9405582" cy="1295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3060511"/>
            <a:ext cx="9405582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đọc, em thấy tình cảm của bố mẹ dành cho con như thế nào?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06596A-B0AA-4077-8B67-C5E2E742B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/>
        </p:blipFill>
        <p:spPr>
          <a:xfrm>
            <a:off x="1073197" y="1103984"/>
            <a:ext cx="10028789" cy="5059017"/>
          </a:xfrm>
          <a:prstGeom prst="rect">
            <a:avLst/>
          </a:prstGeom>
        </p:spPr>
      </p:pic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520060" y="211620"/>
            <a:ext cx="412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14" y="-13648"/>
            <a:ext cx="11746172" cy="6858000"/>
          </a:xfrm>
        </p:spPr>
      </p:pic>
      <p:sp>
        <p:nvSpPr>
          <p:cNvPr id="7" name="TextBox 6"/>
          <p:cNvSpPr txBox="1"/>
          <p:nvPr/>
        </p:nvSpPr>
        <p:spPr>
          <a:xfrm>
            <a:off x="2202976" y="898479"/>
            <a:ext cx="3582538" cy="3693319"/>
          </a:xfrm>
          <a:prstGeom prst="rect">
            <a:avLst/>
          </a:prstGeom>
          <a:solidFill>
            <a:srgbClr val="FFCF37"/>
          </a:solidFill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Ơi chích choè ơi!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Chim đừng hót nữa,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 em ốm rồi,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Lặng cho bà ngủ.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Bàn tay bé nhỏ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Vẫy quạt thật đều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Ngấn nắng thiu thiu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Đậu trên tường trắng.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8027" y="2055813"/>
            <a:ext cx="3903260" cy="3693319"/>
          </a:xfrm>
          <a:prstGeom prst="rect">
            <a:avLst/>
          </a:prstGeom>
          <a:solidFill>
            <a:srgbClr val="FFCF37"/>
          </a:solidFill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+mj-lt"/>
              </a:rPr>
              <a:t>Căn nhà đã vắng</a:t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Cốc chén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vi-VN" sz="2600" b="1" dirty="0" smtClean="0">
                <a:latin typeface="+mj-lt"/>
              </a:rPr>
              <a:t> im</a:t>
            </a:r>
            <a:r>
              <a:rPr lang="vi-VN" sz="2600" b="1" dirty="0">
                <a:latin typeface="+mj-lt"/>
              </a:rPr>
              <a:t/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Đôi mắt lim dim</a:t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Ngủ ngon bà nhé.</a:t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/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Hoa cam, hoa khế</a:t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Chín lặng trong vườn,</a:t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Bà mơ tay cháu </a:t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Quạt đầy hương thơm.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2976" y="3650586"/>
            <a:ext cx="19789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7058" y="3654664"/>
            <a:ext cx="23747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hiu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0167" y="2854078"/>
            <a:ext cx="24332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9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89" y="-136478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67301" y="2222255"/>
            <a:ext cx="2317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 err="1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3200" b="1" dirty="0" err="1" smtClean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</a:rPr>
              <a:t>gấn</a:t>
            </a:r>
            <a:r>
              <a:rPr lang="en-US" altLang="en-US" sz="3200" b="1" dirty="0" smtClean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</a:rPr>
              <a:t>nắng</a:t>
            </a:r>
            <a:endParaRPr lang="en-US" altLang="en-US" sz="3200" b="1" dirty="0">
              <a:latin typeface="Times New Roman" panose="02020603050405020304" pitchFamily="18" charset="0"/>
              <a:ea typeface="UVnAvant-Narrow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19840" y="2222255"/>
            <a:ext cx="3016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 err="1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3200" b="1" dirty="0" err="1" smtClean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hiu</a:t>
            </a:r>
            <a:r>
              <a:rPr lang="en-US" altLang="en-US" sz="3200" b="1" dirty="0" smtClean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thiu</a:t>
            </a:r>
            <a:endParaRPr lang="en-US" altLang="en-US" sz="3200" b="1" dirty="0">
              <a:latin typeface="Times New Roman" panose="02020603050405020304" pitchFamily="18" charset="0"/>
              <a:ea typeface="UVnAvant-Narrow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480519" y="2223187"/>
            <a:ext cx="2714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 err="1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en-US" sz="3200" b="1" dirty="0" err="1" smtClean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im</a:t>
            </a:r>
            <a:r>
              <a:rPr lang="en-US" altLang="en-US" sz="3200" b="1" dirty="0" smtClean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dim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UVnAvant-Narrow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247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81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20202" y="2505670"/>
            <a:ext cx="75153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6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6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14" y="0"/>
            <a:ext cx="11746172" cy="6858000"/>
          </a:xfrm>
        </p:spPr>
      </p:pic>
      <p:sp>
        <p:nvSpPr>
          <p:cNvPr id="7" name="TextBox 6"/>
          <p:cNvSpPr txBox="1"/>
          <p:nvPr/>
        </p:nvSpPr>
        <p:spPr>
          <a:xfrm>
            <a:off x="2202976" y="898479"/>
            <a:ext cx="3582538" cy="3693319"/>
          </a:xfrm>
          <a:prstGeom prst="rect">
            <a:avLst/>
          </a:prstGeom>
          <a:solidFill>
            <a:srgbClr val="FFCF37"/>
          </a:solidFill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chích choè ơi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Chim đừng hót nữa,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 em ốm rồi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Lặng cho bà ngủ.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Bàn tay bé nhỏ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Vẫy quạt thật đều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Ngấn nắng thiu thiu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Đậu trên tường trắng.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8027" y="2055813"/>
            <a:ext cx="3903260" cy="3693319"/>
          </a:xfrm>
          <a:prstGeom prst="rect">
            <a:avLst/>
          </a:prstGeom>
          <a:solidFill>
            <a:srgbClr val="FFCF37"/>
          </a:solidFill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+mj-lt"/>
              </a:rPr>
              <a:t>Căn nhà đã vắng</a:t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Cốc chén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vi-VN" sz="2600" b="1" dirty="0" smtClean="0">
                <a:latin typeface="+mj-lt"/>
              </a:rPr>
              <a:t> im</a:t>
            </a:r>
            <a:r>
              <a:rPr lang="vi-VN" sz="2600" b="1" dirty="0">
                <a:latin typeface="+mj-lt"/>
              </a:rPr>
              <a:t/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Đôi mắt lim dim</a:t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Ngủ ngon bà nhé.</a:t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/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Hoa cam, </a:t>
            </a:r>
            <a:r>
              <a:rPr lang="en-US" sz="2600" b="1" dirty="0" smtClean="0">
                <a:latin typeface="+mj-lt"/>
              </a:rPr>
              <a:t> </a:t>
            </a:r>
            <a:r>
              <a:rPr lang="vi-VN" sz="2600" b="1" dirty="0" smtClean="0">
                <a:latin typeface="+mj-lt"/>
              </a:rPr>
              <a:t>hoa </a:t>
            </a:r>
            <a:r>
              <a:rPr lang="vi-VN" sz="2600" b="1" dirty="0">
                <a:latin typeface="+mj-lt"/>
              </a:rPr>
              <a:t>khế</a:t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Chín lặng trong vườn,</a:t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Bà mơ tay cháu </a:t>
            </a:r>
            <a:br>
              <a:rPr lang="vi-VN" sz="2600" b="1" dirty="0">
                <a:latin typeface="+mj-lt"/>
              </a:rPr>
            </a:br>
            <a:r>
              <a:rPr lang="vi-VN" sz="2600" b="1" dirty="0" smtClean="0">
                <a:latin typeface="+mj-lt"/>
              </a:rPr>
              <a:t>Quạt</a:t>
            </a:r>
            <a:r>
              <a:rPr lang="en-US" sz="2600" b="1" dirty="0" smtClean="0">
                <a:latin typeface="+mj-lt"/>
              </a:rPr>
              <a:t> </a:t>
            </a:r>
            <a:r>
              <a:rPr lang="vi-VN" sz="2600" b="1" dirty="0" smtClean="0">
                <a:latin typeface="+mj-lt"/>
              </a:rPr>
              <a:t> </a:t>
            </a:r>
            <a:r>
              <a:rPr lang="vi-VN" sz="2600" b="1" dirty="0">
                <a:latin typeface="+mj-lt"/>
              </a:rPr>
              <a:t>đầy hương thơm.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706203" y="948071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58854" y="1395578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339988" y="1737365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776715" y="2205302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39267" y="2224042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465092" y="2949631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839267" y="3338403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221406" y="3743248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475025" y="4119126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37577" y="4119126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187217" y="2146744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199726" y="2523750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121249" y="2941203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9246353" y="3310135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9324830" y="3338403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308905" y="4124788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899175" y="4591798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094245" y="4124788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996145" y="4910246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961727" y="5305456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024279" y="5334074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702256" y="948071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029803" y="2196097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424382" y="5305456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51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316</Words>
  <Application>Microsoft Office PowerPoint</Application>
  <PresentationFormat>Màn hình rộng</PresentationFormat>
  <Paragraphs>97</Paragraphs>
  <Slides>27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5" baseType="lpstr">
      <vt:lpstr>.VnTime</vt:lpstr>
      <vt:lpstr>Arial</vt:lpstr>
      <vt:lpstr>Calibri</vt:lpstr>
      <vt:lpstr>Calibri Light</vt:lpstr>
      <vt:lpstr>Symbol</vt:lpstr>
      <vt:lpstr>Times New Roman</vt:lpstr>
      <vt:lpstr>UVnAvant-Narrow</vt:lpstr>
      <vt:lpstr>Office Theme</vt:lpstr>
      <vt:lpstr>Bản trình bày PowerPoint</vt:lpstr>
      <vt:lpstr>Bản trình bày PowerPoint</vt:lpstr>
      <vt:lpstr>Cả nhà đi chơi núi</vt:lpstr>
      <vt:lpstr>Bản trình bày PowerPoint</vt:lpstr>
      <vt:lpstr>Bản trình bày PowerPoint</vt:lpstr>
      <vt:lpstr>Bản trình bày PowerPoint</vt:lpstr>
      <vt:lpstr>Từ khó: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Admins</dc:creator>
  <cp:lastModifiedBy>PC</cp:lastModifiedBy>
  <cp:revision>35</cp:revision>
  <dcterms:created xsi:type="dcterms:W3CDTF">2020-08-21T13:35:54Z</dcterms:created>
  <dcterms:modified xsi:type="dcterms:W3CDTF">2025-03-18T05:11:15Z</dcterms:modified>
</cp:coreProperties>
</file>