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7" r:id="rId2"/>
    <p:sldId id="258" r:id="rId3"/>
    <p:sldId id="261" r:id="rId4"/>
    <p:sldId id="262" r:id="rId5"/>
    <p:sldId id="268" r:id="rId6"/>
    <p:sldId id="269" r:id="rId7"/>
    <p:sldId id="270" r:id="rId8"/>
    <p:sldId id="271" r:id="rId9"/>
    <p:sldId id="273" r:id="rId10"/>
    <p:sldId id="276" r:id="rId11"/>
    <p:sldId id="277" r:id="rId12"/>
    <p:sldId id="278" r:id="rId13"/>
    <p:sldId id="280" r:id="rId14"/>
    <p:sldId id="281" r:id="rId15"/>
    <p:sldId id="279" r:id="rId16"/>
    <p:sldId id="282" r:id="rId17"/>
    <p:sldId id="263" r:id="rId18"/>
    <p:sldId id="264" r:id="rId19"/>
    <p:sldId id="267" r:id="rId20"/>
    <p:sldId id="284" r:id="rId21"/>
    <p:sldId id="290" r:id="rId22"/>
    <p:sldId id="286" r:id="rId23"/>
    <p:sldId id="289" r:id="rId24"/>
    <p:sldId id="291" r:id="rId25"/>
    <p:sldId id="292" r:id="rId26"/>
    <p:sldId id="285" r:id="rId27"/>
    <p:sldId id="293" r:id="rId28"/>
    <p:sldId id="287" r:id="rId29"/>
    <p:sldId id="283" r:id="rId30"/>
    <p:sldId id="294" r:id="rId31"/>
    <p:sldId id="295" r:id="rId32"/>
    <p:sldId id="298" r:id="rId33"/>
    <p:sldId id="299" r:id="rId34"/>
    <p:sldId id="300" r:id="rId35"/>
    <p:sldId id="301" r:id="rId36"/>
    <p:sldId id="296" r:id="rId37"/>
    <p:sldId id="302" r:id="rId38"/>
    <p:sldId id="30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42" autoAdjust="0"/>
    <p:restoredTop sz="94660"/>
  </p:normalViewPr>
  <p:slideViewPr>
    <p:cSldViewPr snapToGrid="0">
      <p:cViewPr varScale="1">
        <p:scale>
          <a:sx n="46" d="100"/>
          <a:sy n="46" d="100"/>
        </p:scale>
        <p:origin x="29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3B56B-FDCE-40E4-B446-766886C3017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048FD-6D77-4B43-9E34-2B937FDB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7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4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4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8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4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7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7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8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9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9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7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C6D6E5"/>
            </a:gs>
            <a:gs pos="100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67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4797E-DCB3-4877-A31B-FC9B620DF316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8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3.wdp"/><Relationship Id="rId4" Type="http://schemas.openxmlformats.org/officeDocument/2006/relationships/image" Target="../media/image6.jpe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605157" cy="1470025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00B050"/>
                </a:solidFill>
              </a:rPr>
              <a:t>TNXH</a:t>
            </a:r>
            <a:endParaRPr lang="en-US" sz="8800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98775"/>
            <a:ext cx="8839199" cy="17526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CON VẬT QUANH EM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62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76" t="77931" r="7428" b="4827"/>
          <a:stretch/>
        </p:blipFill>
        <p:spPr>
          <a:xfrm>
            <a:off x="0" y="1671145"/>
            <a:ext cx="9144000" cy="28699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377" y="4729655"/>
            <a:ext cx="1907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o</a:t>
            </a:r>
            <a:r>
              <a:rPr lang="en-US" sz="4800" b="1" dirty="0" err="1" smtClean="0"/>
              <a:t>ng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59417" y="4755876"/>
            <a:ext cx="1907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 </a:t>
            </a:r>
            <a:r>
              <a:rPr lang="en-US" sz="4800" b="1" dirty="0" err="1"/>
              <a:t>ế</a:t>
            </a:r>
            <a:r>
              <a:rPr lang="en-US" sz="4800" b="1" dirty="0" err="1" smtClean="0"/>
              <a:t>ch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58264" y="4729653"/>
            <a:ext cx="1907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c</a:t>
            </a:r>
            <a:r>
              <a:rPr lang="en-US" sz="4800" b="1" dirty="0" err="1" smtClean="0"/>
              <a:t>á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236373" y="4729654"/>
            <a:ext cx="1907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tôm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9438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76" t="77931" r="7428" b="4827"/>
          <a:stretch/>
        </p:blipFill>
        <p:spPr>
          <a:xfrm>
            <a:off x="0" y="63013"/>
            <a:ext cx="9144000" cy="28699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377" y="3121523"/>
            <a:ext cx="1907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o</a:t>
            </a:r>
            <a:r>
              <a:rPr lang="en-US" sz="4800" b="1" dirty="0" err="1" smtClean="0"/>
              <a:t>ng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59417" y="3147744"/>
            <a:ext cx="1907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 </a:t>
            </a:r>
            <a:r>
              <a:rPr lang="en-US" sz="4800" b="1" dirty="0" err="1"/>
              <a:t>ế</a:t>
            </a:r>
            <a:r>
              <a:rPr lang="en-US" sz="4800" b="1" dirty="0" err="1" smtClean="0"/>
              <a:t>ch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58264" y="3121521"/>
            <a:ext cx="1907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c</a:t>
            </a:r>
            <a:r>
              <a:rPr lang="en-US" sz="4800" b="1" dirty="0" err="1" smtClean="0"/>
              <a:t>á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236373" y="3121522"/>
            <a:ext cx="1907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tôm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655" y="3978741"/>
            <a:ext cx="1986455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000" b="1" dirty="0" err="1" smtClean="0">
                <a:solidFill>
                  <a:srgbClr val="FF0000"/>
                </a:solidFill>
              </a:rPr>
              <a:t>Cánh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000" b="1" dirty="0" err="1" smtClean="0">
                <a:solidFill>
                  <a:srgbClr val="FF0000"/>
                </a:solidFill>
              </a:rPr>
              <a:t>chân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8344" y="3978741"/>
            <a:ext cx="1986455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000" b="1" dirty="0" err="1" smtClean="0">
                <a:solidFill>
                  <a:srgbClr val="FF0000"/>
                </a:solidFill>
              </a:rPr>
              <a:t>chân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7044" y="3952518"/>
            <a:ext cx="19864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000" b="1" dirty="0" err="1" smtClean="0">
                <a:solidFill>
                  <a:srgbClr val="FF0000"/>
                </a:solidFill>
              </a:rPr>
              <a:t>Vây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000" b="1" dirty="0" err="1" smtClean="0">
                <a:solidFill>
                  <a:srgbClr val="FF0000"/>
                </a:solidFill>
              </a:rPr>
              <a:t>đuôi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0121" y="3924432"/>
            <a:ext cx="19864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000" b="1" dirty="0" err="1" smtClean="0">
                <a:solidFill>
                  <a:srgbClr val="FF0000"/>
                </a:solidFill>
              </a:rPr>
              <a:t>chân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000" b="1" dirty="0" err="1" smtClean="0">
                <a:solidFill>
                  <a:srgbClr val="FF0000"/>
                </a:solidFill>
              </a:rPr>
              <a:t>đuôi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520261" y="725214"/>
            <a:ext cx="8513379" cy="4524703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Mỗi</a:t>
            </a:r>
            <a:r>
              <a:rPr lang="en-US" sz="4400" b="1" dirty="0">
                <a:solidFill>
                  <a:srgbClr val="FF0000"/>
                </a:solidFill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</a:rPr>
              <a:t>vật</a:t>
            </a:r>
            <a:r>
              <a:rPr lang="en-US" sz="4400" b="1" dirty="0">
                <a:solidFill>
                  <a:srgbClr val="FF0000"/>
                </a:solidFill>
              </a:rPr>
              <a:t> di </a:t>
            </a:r>
            <a:r>
              <a:rPr lang="en-US" sz="4400" b="1" dirty="0" err="1">
                <a:solidFill>
                  <a:srgbClr val="FF0000"/>
                </a:solidFill>
              </a:rPr>
              <a:t>chuyển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bằng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những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bộ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phận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khác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nhau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như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chân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cánh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đuôi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vây</a:t>
            </a:r>
            <a:r>
              <a:rPr lang="en-US" sz="4400" b="1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4522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76" t="77931" r="7428" b="4827"/>
          <a:stretch/>
        </p:blipFill>
        <p:spPr>
          <a:xfrm>
            <a:off x="0" y="472929"/>
            <a:ext cx="9144000" cy="28699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377" y="3783695"/>
            <a:ext cx="1907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o</a:t>
            </a:r>
            <a:r>
              <a:rPr lang="en-US" sz="4800" b="1" dirty="0" err="1" smtClean="0"/>
              <a:t>ng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59417" y="3809916"/>
            <a:ext cx="1907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 </a:t>
            </a:r>
            <a:r>
              <a:rPr lang="en-US" sz="4800" b="1" dirty="0" err="1"/>
              <a:t>ế</a:t>
            </a:r>
            <a:r>
              <a:rPr lang="en-US" sz="4800" b="1" dirty="0" err="1" smtClean="0"/>
              <a:t>ch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58264" y="3783693"/>
            <a:ext cx="1907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c</a:t>
            </a:r>
            <a:r>
              <a:rPr lang="en-US" sz="4800" b="1" dirty="0" err="1" smtClean="0"/>
              <a:t>á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236373" y="3783694"/>
            <a:ext cx="1907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tôm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78377" y="5155324"/>
            <a:ext cx="8434547" cy="11824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B050"/>
                </a:solidFill>
              </a:rPr>
              <a:t>Các</a:t>
            </a:r>
            <a:r>
              <a:rPr lang="en-US" sz="5400" b="1" dirty="0" smtClean="0">
                <a:solidFill>
                  <a:srgbClr val="00B050"/>
                </a:solidFill>
              </a:rPr>
              <a:t> con </a:t>
            </a:r>
            <a:r>
              <a:rPr lang="en-US" sz="5400" b="1" dirty="0" err="1" smtClean="0">
                <a:solidFill>
                  <a:srgbClr val="00B050"/>
                </a:solidFill>
              </a:rPr>
              <a:t>vật</a:t>
            </a:r>
            <a:r>
              <a:rPr lang="en-US" sz="5400" b="1" dirty="0" smtClean="0">
                <a:solidFill>
                  <a:srgbClr val="00B050"/>
                </a:solidFill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</a:rPr>
              <a:t>trên</a:t>
            </a:r>
            <a:r>
              <a:rPr lang="en-US" sz="5400" b="1" dirty="0" smtClean="0">
                <a:solidFill>
                  <a:srgbClr val="00B050"/>
                </a:solidFill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</a:rPr>
              <a:t>sống</a:t>
            </a:r>
            <a:r>
              <a:rPr lang="en-US" sz="5400" b="1" dirty="0" smtClean="0">
                <a:solidFill>
                  <a:srgbClr val="00B050"/>
                </a:solidFill>
              </a:rPr>
              <a:t> ở </a:t>
            </a:r>
            <a:r>
              <a:rPr lang="en-US" sz="5400" b="1" dirty="0" err="1" smtClean="0">
                <a:solidFill>
                  <a:srgbClr val="00B050"/>
                </a:solidFill>
              </a:rPr>
              <a:t>đâu</a:t>
            </a:r>
            <a:r>
              <a:rPr lang="en-US" sz="5400" b="1" dirty="0" smtClean="0">
                <a:solidFill>
                  <a:srgbClr val="00B050"/>
                </a:solidFill>
              </a:rPr>
              <a:t>?</a:t>
            </a:r>
            <a:endParaRPr lang="en-US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9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76" t="77931" r="7428" b="4827"/>
          <a:stretch/>
        </p:blipFill>
        <p:spPr>
          <a:xfrm>
            <a:off x="0" y="78779"/>
            <a:ext cx="9144000" cy="28699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377" y="2806203"/>
            <a:ext cx="1907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o</a:t>
            </a:r>
            <a:r>
              <a:rPr lang="en-US" sz="4800" b="1" dirty="0" err="1" smtClean="0"/>
              <a:t>ng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59417" y="2832424"/>
            <a:ext cx="1907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 </a:t>
            </a:r>
            <a:r>
              <a:rPr lang="en-US" sz="4800" b="1" dirty="0" err="1"/>
              <a:t>ế</a:t>
            </a:r>
            <a:r>
              <a:rPr lang="en-US" sz="4800" b="1" dirty="0" err="1" smtClean="0"/>
              <a:t>ch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58264" y="2806201"/>
            <a:ext cx="1907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c</a:t>
            </a:r>
            <a:r>
              <a:rPr lang="en-US" sz="4800" b="1" dirty="0" err="1" smtClean="0"/>
              <a:t>á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236373" y="2806202"/>
            <a:ext cx="1907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tôm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78377" y="3783724"/>
            <a:ext cx="8434547" cy="89863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B050"/>
                </a:solidFill>
              </a:rPr>
              <a:t>Các</a:t>
            </a:r>
            <a:r>
              <a:rPr lang="en-US" sz="5400" b="1" dirty="0" smtClean="0">
                <a:solidFill>
                  <a:srgbClr val="00B050"/>
                </a:solidFill>
              </a:rPr>
              <a:t> con </a:t>
            </a:r>
            <a:r>
              <a:rPr lang="en-US" sz="5400" b="1" dirty="0" err="1" smtClean="0">
                <a:solidFill>
                  <a:srgbClr val="00B050"/>
                </a:solidFill>
              </a:rPr>
              <a:t>vật</a:t>
            </a:r>
            <a:r>
              <a:rPr lang="en-US" sz="5400" b="1" dirty="0" smtClean="0">
                <a:solidFill>
                  <a:srgbClr val="00B050"/>
                </a:solidFill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</a:rPr>
              <a:t>trên</a:t>
            </a:r>
            <a:r>
              <a:rPr lang="en-US" sz="5400" b="1" dirty="0" smtClean="0">
                <a:solidFill>
                  <a:srgbClr val="00B050"/>
                </a:solidFill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</a:rPr>
              <a:t>sống</a:t>
            </a:r>
            <a:r>
              <a:rPr lang="en-US" sz="5400" b="1" dirty="0" smtClean="0">
                <a:solidFill>
                  <a:srgbClr val="00B050"/>
                </a:solidFill>
              </a:rPr>
              <a:t> ở </a:t>
            </a:r>
            <a:r>
              <a:rPr lang="en-US" sz="5400" b="1" dirty="0" err="1" smtClean="0">
                <a:solidFill>
                  <a:srgbClr val="00B050"/>
                </a:solidFill>
              </a:rPr>
              <a:t>đâu</a:t>
            </a:r>
            <a:r>
              <a:rPr lang="en-US" sz="5400" b="1" dirty="0" smtClean="0">
                <a:solidFill>
                  <a:srgbClr val="00B050"/>
                </a:solidFill>
              </a:rPr>
              <a:t>?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0166" y="4934607"/>
            <a:ext cx="7425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b="1" dirty="0" smtClean="0">
                <a:solidFill>
                  <a:srgbClr val="FF0000"/>
                </a:solidFill>
              </a:rPr>
              <a:t>Con </a:t>
            </a:r>
            <a:r>
              <a:rPr lang="en-US" sz="3600" b="1" dirty="0" err="1" smtClean="0">
                <a:solidFill>
                  <a:srgbClr val="FF0000"/>
                </a:solidFill>
              </a:rPr>
              <a:t>ong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sống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trên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cạn</a:t>
            </a:r>
            <a:r>
              <a:rPr lang="en-US" sz="3600" b="1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600" b="1" dirty="0" smtClean="0">
                <a:solidFill>
                  <a:srgbClr val="FF0000"/>
                </a:solidFill>
              </a:rPr>
              <a:t>Con </a:t>
            </a:r>
            <a:r>
              <a:rPr lang="en-US" sz="3600" b="1" dirty="0" err="1" smtClean="0">
                <a:solidFill>
                  <a:srgbClr val="FF0000"/>
                </a:solidFill>
              </a:rPr>
              <a:t>ếch</a:t>
            </a:r>
            <a:r>
              <a:rPr lang="en-US" sz="3600" b="1" dirty="0" smtClean="0">
                <a:solidFill>
                  <a:srgbClr val="FF0000"/>
                </a:solidFill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</a:rPr>
              <a:t>cá</a:t>
            </a:r>
            <a:r>
              <a:rPr lang="en-US" sz="3600" b="1" dirty="0" smtClean="0">
                <a:solidFill>
                  <a:srgbClr val="FF0000"/>
                </a:solidFill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</a:rPr>
              <a:t>tôm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sống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dưới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nước</a:t>
            </a:r>
            <a:r>
              <a:rPr lang="en-US" sz="3600" b="1" dirty="0" smtClean="0">
                <a:solidFill>
                  <a:srgbClr val="FF0000"/>
                </a:solidFill>
              </a:rPr>
              <a:t> (</a:t>
            </a:r>
            <a:r>
              <a:rPr lang="en-US" sz="3600" b="1" dirty="0" smtClean="0">
                <a:solidFill>
                  <a:srgbClr val="00B0F0"/>
                </a:solidFill>
              </a:rPr>
              <a:t>Con </a:t>
            </a:r>
            <a:r>
              <a:rPr lang="en-US" sz="3600" b="1" dirty="0" err="1" smtClean="0">
                <a:solidFill>
                  <a:srgbClr val="00B0F0"/>
                </a:solidFill>
              </a:rPr>
              <a:t>ếch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có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thể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sống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cả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trên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cạn</a:t>
            </a:r>
            <a:r>
              <a:rPr lang="en-US" sz="3600" b="1" dirty="0" smtClean="0">
                <a:solidFill>
                  <a:srgbClr val="FF0000"/>
                </a:solidFill>
              </a:rPr>
              <a:t>)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5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" r="20291"/>
          <a:stretch/>
        </p:blipFill>
        <p:spPr>
          <a:xfrm>
            <a:off x="0" y="-3731"/>
            <a:ext cx="2743200" cy="33895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5" r="6161"/>
          <a:stretch/>
        </p:blipFill>
        <p:spPr>
          <a:xfrm>
            <a:off x="2743199" y="-35684"/>
            <a:ext cx="3342291" cy="3502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490" y="0"/>
            <a:ext cx="3058510" cy="3467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r="11848"/>
          <a:stretch/>
        </p:blipFill>
        <p:spPr>
          <a:xfrm>
            <a:off x="2743200" y="3389586"/>
            <a:ext cx="3342290" cy="3468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r="10048"/>
          <a:stretch/>
        </p:blipFill>
        <p:spPr>
          <a:xfrm>
            <a:off x="0" y="3381703"/>
            <a:ext cx="2743200" cy="3428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3" t="-2034" r="24913" b="2034"/>
          <a:stretch/>
        </p:blipFill>
        <p:spPr>
          <a:xfrm>
            <a:off x="6085490" y="3350170"/>
            <a:ext cx="3058510" cy="350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4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" y="740980"/>
            <a:ext cx="9033640" cy="51080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</a:rPr>
              <a:t>Các</a:t>
            </a:r>
            <a:r>
              <a:rPr lang="en-US" sz="4400" b="1" dirty="0">
                <a:solidFill>
                  <a:srgbClr val="FFFF00"/>
                </a:solidFill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</a:rPr>
              <a:t>vật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có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nơi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sinh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sống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khác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nhau</a:t>
            </a:r>
            <a:r>
              <a:rPr lang="en-US" sz="4400" b="1" dirty="0">
                <a:solidFill>
                  <a:srgbClr val="FFFF00"/>
                </a:solidFill>
              </a:rPr>
              <a:t>, </a:t>
            </a:r>
            <a:r>
              <a:rPr lang="en-US" sz="4400" b="1" dirty="0" err="1">
                <a:solidFill>
                  <a:srgbClr val="FFFF00"/>
                </a:solidFill>
              </a:rPr>
              <a:t>có</a:t>
            </a:r>
            <a:r>
              <a:rPr lang="en-US" sz="4400" b="1" dirty="0">
                <a:solidFill>
                  <a:srgbClr val="FFFF00"/>
                </a:solidFill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</a:rPr>
              <a:t>sống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trên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cạn</a:t>
            </a:r>
            <a:r>
              <a:rPr lang="en-US" sz="4400" b="1" dirty="0">
                <a:solidFill>
                  <a:srgbClr val="FFFF00"/>
                </a:solidFill>
              </a:rPr>
              <a:t>, </a:t>
            </a:r>
            <a:r>
              <a:rPr lang="en-US" sz="4400" b="1" dirty="0" err="1">
                <a:solidFill>
                  <a:srgbClr val="FFFF00"/>
                </a:solidFill>
              </a:rPr>
              <a:t>có</a:t>
            </a:r>
            <a:r>
              <a:rPr lang="en-US" sz="4400" b="1" dirty="0">
                <a:solidFill>
                  <a:srgbClr val="FFFF00"/>
                </a:solidFill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</a:rPr>
              <a:t>sống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dưới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nước</a:t>
            </a:r>
            <a:r>
              <a:rPr lang="en-US" sz="4400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073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0" y="756744"/>
            <a:ext cx="9144000" cy="526305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-1718455" y="1471012"/>
            <a:ext cx="13006551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4200"/>
              </a:spcBef>
            </a:pPr>
            <a:r>
              <a:rPr lang="en-US" sz="7200" b="1" dirty="0" err="1" smtClean="0">
                <a:solidFill>
                  <a:srgbClr val="FF0000"/>
                </a:solidFill>
                <a:latin typeface="+mn-lt"/>
              </a:rPr>
              <a:t>Trò</a:t>
            </a:r>
            <a:r>
              <a:rPr lang="en-US" sz="7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+mn-lt"/>
              </a:rPr>
              <a:t>chơi</a:t>
            </a:r>
            <a:r>
              <a:rPr lang="en-US" sz="7200" b="1" dirty="0" smtClean="0">
                <a:solidFill>
                  <a:srgbClr val="FF0000"/>
                </a:solidFill>
                <a:latin typeface="+mn-lt"/>
              </a:rPr>
              <a:t>: </a:t>
            </a:r>
          </a:p>
          <a:p>
            <a:pPr algn="ctr" eaLnBrk="1" hangingPunct="1">
              <a:spcBef>
                <a:spcPts val="4200"/>
              </a:spcBef>
            </a:pPr>
            <a:r>
              <a:rPr lang="en-US" sz="8000" b="1" dirty="0" err="1" smtClean="0">
                <a:solidFill>
                  <a:srgbClr val="002060"/>
                </a:solidFill>
                <a:latin typeface="+mn-lt"/>
              </a:rPr>
              <a:t>Đố</a:t>
            </a:r>
            <a:r>
              <a:rPr lang="en-US" sz="8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+mn-lt"/>
              </a:rPr>
              <a:t>bạn</a:t>
            </a:r>
            <a:r>
              <a:rPr lang="en-US" sz="8000" b="1" dirty="0" smtClean="0">
                <a:solidFill>
                  <a:srgbClr val="002060"/>
                </a:solidFill>
                <a:latin typeface="+mn-lt"/>
              </a:rPr>
              <a:t> con </a:t>
            </a:r>
            <a:r>
              <a:rPr lang="en-US" sz="8000" b="1" dirty="0" err="1" smtClean="0">
                <a:solidFill>
                  <a:srgbClr val="002060"/>
                </a:solidFill>
                <a:latin typeface="+mn-lt"/>
              </a:rPr>
              <a:t>gì</a:t>
            </a:r>
            <a:r>
              <a:rPr lang="en-US" sz="8000" b="1" dirty="0" smtClean="0">
                <a:solidFill>
                  <a:srgbClr val="002060"/>
                </a:solidFill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920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483056" y="2656758"/>
            <a:ext cx="6477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 dirty="0" err="1" smtClean="0">
                <a:solidFill>
                  <a:srgbClr val="FF3300"/>
                </a:solidFill>
                <a:latin typeface="+mn-lt"/>
              </a:rPr>
              <a:t>Củng</a:t>
            </a:r>
            <a:r>
              <a:rPr lang="en-US" sz="72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7200" b="1" dirty="0" err="1" smtClean="0">
                <a:solidFill>
                  <a:srgbClr val="FF3300"/>
                </a:solidFill>
                <a:latin typeface="+mn-lt"/>
              </a:rPr>
              <a:t>cố</a:t>
            </a:r>
            <a:r>
              <a:rPr lang="en-US" sz="7200" b="1" dirty="0" smtClean="0">
                <a:solidFill>
                  <a:srgbClr val="FF3300"/>
                </a:solidFill>
                <a:latin typeface="+mn-lt"/>
              </a:rPr>
              <a:t> - </a:t>
            </a:r>
            <a:r>
              <a:rPr lang="en-US" sz="7200" b="1" dirty="0" err="1" smtClean="0">
                <a:solidFill>
                  <a:srgbClr val="FF3300"/>
                </a:solidFill>
                <a:latin typeface="+mn-lt"/>
              </a:rPr>
              <a:t>dặn</a:t>
            </a:r>
            <a:r>
              <a:rPr lang="en-US" sz="72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7200" b="1" dirty="0" err="1" smtClean="0">
                <a:solidFill>
                  <a:srgbClr val="FF3300"/>
                </a:solidFill>
                <a:latin typeface="+mn-lt"/>
              </a:rPr>
              <a:t>dò</a:t>
            </a:r>
            <a:endParaRPr lang="en-US" sz="7200" b="1" dirty="0" smtClean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920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bckgrnd0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bckgrnd0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289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2238375" y="1676400"/>
            <a:ext cx="4848225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TiÕt</a:t>
            </a: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 </a:t>
            </a:r>
            <a:r>
              <a:rPr lang="en-US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3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Bodoni"/>
            </a:endParaRPr>
          </a:p>
        </p:txBody>
      </p:sp>
    </p:spTree>
    <p:extLst>
      <p:ext uri="{BB962C8B-B14F-4D97-AF65-F5344CB8AC3E}">
        <p14:creationId xmlns:p14="http://schemas.microsoft.com/office/powerpoint/2010/main" val="353904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bckgrnd0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bckgrnd0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289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2238375" y="1676400"/>
            <a:ext cx="4848225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TiÕt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22008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err="1" smtClean="0">
                <a:solidFill>
                  <a:srgbClr val="FF3300"/>
                </a:solidFill>
                <a:latin typeface="+mn-lt"/>
              </a:rPr>
              <a:t>Khởi</a:t>
            </a:r>
            <a:r>
              <a:rPr lang="en-US" sz="96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 smtClean="0">
                <a:solidFill>
                  <a:srgbClr val="FF3300"/>
                </a:solidFill>
                <a:latin typeface="+mn-lt"/>
              </a:rPr>
              <a:t>động</a:t>
            </a:r>
            <a:endParaRPr lang="en-US" sz="9600" b="1" dirty="0" smtClean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597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819807" y="331076"/>
            <a:ext cx="7520152" cy="214411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Nêu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bộ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phận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chính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</a:rPr>
              <a:t> con </a:t>
            </a:r>
            <a:r>
              <a:rPr lang="en-US" sz="3600" b="1" dirty="0" err="1" smtClean="0">
                <a:solidFill>
                  <a:srgbClr val="FF0000"/>
                </a:solidFill>
              </a:rPr>
              <a:t>vật</a:t>
            </a:r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01111" y="2711669"/>
            <a:ext cx="7441324" cy="31846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</a:rPr>
              <a:t>Các</a:t>
            </a:r>
            <a:r>
              <a:rPr lang="en-US" sz="4400" b="1" dirty="0" smtClean="0">
                <a:solidFill>
                  <a:srgbClr val="FFFF00"/>
                </a:solidFill>
              </a:rPr>
              <a:t> con </a:t>
            </a:r>
            <a:r>
              <a:rPr lang="en-US" sz="4400" b="1" dirty="0" err="1" smtClean="0">
                <a:solidFill>
                  <a:srgbClr val="FFFF00"/>
                </a:solidFill>
              </a:rPr>
              <a:t>vật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</a:rPr>
              <a:t>phần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</a:rPr>
              <a:t>lớn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</a:rPr>
              <a:t>đều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</a:rPr>
              <a:t>có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</a:rPr>
              <a:t>đầu</a:t>
            </a:r>
            <a:r>
              <a:rPr lang="en-US" sz="4400" b="1" dirty="0" smtClean="0">
                <a:solidFill>
                  <a:srgbClr val="FFFF00"/>
                </a:solidFill>
              </a:rPr>
              <a:t>, </a:t>
            </a:r>
            <a:r>
              <a:rPr lang="en-US" sz="4400" b="1" dirty="0" err="1" smtClean="0">
                <a:solidFill>
                  <a:srgbClr val="FFFF00"/>
                </a:solidFill>
              </a:rPr>
              <a:t>thân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</a:rPr>
              <a:t>và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</a:rPr>
              <a:t>cơ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</a:rPr>
              <a:t>quan</a:t>
            </a:r>
            <a:r>
              <a:rPr lang="en-US" sz="4400" b="1" dirty="0" smtClean="0">
                <a:solidFill>
                  <a:srgbClr val="FFFF00"/>
                </a:solidFill>
              </a:rPr>
              <a:t> di </a:t>
            </a:r>
            <a:r>
              <a:rPr lang="en-US" sz="4400" b="1" dirty="0" err="1" smtClean="0">
                <a:solidFill>
                  <a:srgbClr val="FFFF00"/>
                </a:solidFill>
              </a:rPr>
              <a:t>chuyển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2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err="1" smtClean="0">
                <a:solidFill>
                  <a:srgbClr val="FF3300"/>
                </a:solidFill>
                <a:latin typeface="+mn-lt"/>
              </a:rPr>
              <a:t>Khám</a:t>
            </a:r>
            <a:r>
              <a:rPr lang="en-US" sz="96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 smtClean="0">
                <a:solidFill>
                  <a:srgbClr val="FF3300"/>
                </a:solidFill>
                <a:latin typeface="+mn-lt"/>
              </a:rPr>
              <a:t>phá</a:t>
            </a:r>
            <a:endParaRPr lang="en-US" sz="9600" b="1" dirty="0" smtClean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513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49" t="24563" r="38363" b="40302"/>
          <a:stretch/>
        </p:blipFill>
        <p:spPr bwMode="auto">
          <a:xfrm>
            <a:off x="0" y="0"/>
            <a:ext cx="9144001" cy="496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4365" y="4950371"/>
            <a:ext cx="86552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+ </a:t>
            </a:r>
            <a:r>
              <a:rPr lang="en-US" sz="4000" b="1" dirty="0" err="1"/>
              <a:t>Tranh</a:t>
            </a:r>
            <a:r>
              <a:rPr lang="en-US" sz="4000" b="1" dirty="0"/>
              <a:t> </a:t>
            </a:r>
            <a:r>
              <a:rPr lang="en-US" sz="4000" b="1" dirty="0" err="1"/>
              <a:t>vẽ</a:t>
            </a:r>
            <a:r>
              <a:rPr lang="en-US" sz="4000" b="1" dirty="0"/>
              <a:t> </a:t>
            </a:r>
            <a:r>
              <a:rPr lang="en-US" sz="4000" b="1" dirty="0" err="1"/>
              <a:t>gì</a:t>
            </a:r>
            <a:r>
              <a:rPr lang="en-US" sz="4000" b="1" dirty="0"/>
              <a:t>?</a:t>
            </a:r>
          </a:p>
          <a:p>
            <a:r>
              <a:rPr lang="en-US" sz="4000" b="1" dirty="0"/>
              <a:t>+ </a:t>
            </a:r>
            <a:r>
              <a:rPr lang="en-US" sz="4000" b="1" dirty="0" err="1"/>
              <a:t>Trong</a:t>
            </a:r>
            <a:r>
              <a:rPr lang="en-US" sz="4000" b="1" dirty="0"/>
              <a:t> </a:t>
            </a:r>
            <a:r>
              <a:rPr lang="en-US" sz="4000" b="1" dirty="0" err="1"/>
              <a:t>tranh</a:t>
            </a:r>
            <a:r>
              <a:rPr lang="en-US" sz="4000" b="1" dirty="0"/>
              <a:t> </a:t>
            </a:r>
            <a:r>
              <a:rPr lang="en-US" sz="4000" b="1" dirty="0" err="1"/>
              <a:t>có</a:t>
            </a:r>
            <a:r>
              <a:rPr lang="en-US" sz="4000" b="1" dirty="0"/>
              <a:t> </a:t>
            </a:r>
            <a:r>
              <a:rPr lang="en-US" sz="4000" b="1" dirty="0" err="1"/>
              <a:t>những</a:t>
            </a:r>
            <a:r>
              <a:rPr lang="en-US" sz="4000" b="1" dirty="0"/>
              <a:t> con </a:t>
            </a:r>
            <a:r>
              <a:rPr lang="en-US" sz="4000" b="1" dirty="0" err="1"/>
              <a:t>vật</a:t>
            </a:r>
            <a:r>
              <a:rPr lang="en-US" sz="4000" b="1" dirty="0"/>
              <a:t> </a:t>
            </a:r>
            <a:r>
              <a:rPr lang="en-US" sz="4000" b="1" dirty="0" err="1"/>
              <a:t>gì</a:t>
            </a:r>
            <a:r>
              <a:rPr lang="en-US" sz="4000" b="1" dirty="0"/>
              <a:t>? </a:t>
            </a:r>
          </a:p>
          <a:p>
            <a:r>
              <a:rPr lang="en-US" sz="4000" b="1" dirty="0"/>
              <a:t>+ </a:t>
            </a:r>
            <a:r>
              <a:rPr lang="en-US" sz="4000" b="1" dirty="0" err="1"/>
              <a:t>Các</a:t>
            </a:r>
            <a:r>
              <a:rPr lang="en-US" sz="4000" b="1" dirty="0"/>
              <a:t> con </a:t>
            </a:r>
            <a:r>
              <a:rPr lang="en-US" sz="4000" b="1" dirty="0" err="1"/>
              <a:t>vật</a:t>
            </a:r>
            <a:r>
              <a:rPr lang="en-US" sz="4000" b="1" dirty="0"/>
              <a:t> </a:t>
            </a:r>
            <a:r>
              <a:rPr lang="en-US" sz="4000" b="1" dirty="0" err="1"/>
              <a:t>đó</a:t>
            </a:r>
            <a:r>
              <a:rPr lang="en-US" sz="4000" b="1" dirty="0"/>
              <a:t> </a:t>
            </a:r>
            <a:r>
              <a:rPr lang="en-US" sz="4000" b="1" dirty="0" err="1"/>
              <a:t>có</a:t>
            </a:r>
            <a:r>
              <a:rPr lang="en-US" sz="4000" b="1" dirty="0"/>
              <a:t> </a:t>
            </a:r>
            <a:r>
              <a:rPr lang="en-US" sz="4000" b="1" dirty="0" err="1"/>
              <a:t>những</a:t>
            </a:r>
            <a:r>
              <a:rPr lang="en-US" sz="4000" b="1" dirty="0"/>
              <a:t> </a:t>
            </a:r>
            <a:r>
              <a:rPr lang="en-US" sz="4000" b="1" dirty="0" err="1"/>
              <a:t>lợi</a:t>
            </a:r>
            <a:r>
              <a:rPr lang="en-US" sz="4000" b="1" dirty="0"/>
              <a:t> </a:t>
            </a:r>
            <a:r>
              <a:rPr lang="en-US" sz="4000" b="1" dirty="0" err="1"/>
              <a:t>ích</a:t>
            </a:r>
            <a:r>
              <a:rPr lang="en-US" sz="4000" b="1" dirty="0"/>
              <a:t> </a:t>
            </a:r>
            <a:r>
              <a:rPr lang="en-US" sz="4000" b="1" dirty="0" err="1"/>
              <a:t>gì</a:t>
            </a:r>
            <a:r>
              <a:rPr lang="en-US" sz="4000" b="1" dirty="0" smtClean="0"/>
              <a:t>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8470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414"/>
            <a:ext cx="4745420" cy="35078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72933"/>
            <a:ext cx="4745421" cy="33850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0" r="22145"/>
          <a:stretch/>
        </p:blipFill>
        <p:spPr>
          <a:xfrm>
            <a:off x="4745421" y="-39414"/>
            <a:ext cx="4650828" cy="3512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1" r="15988"/>
          <a:stretch/>
        </p:blipFill>
        <p:spPr>
          <a:xfrm>
            <a:off x="4745420" y="3472933"/>
            <a:ext cx="4650828" cy="338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36483" y="583324"/>
            <a:ext cx="8513379" cy="498190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Các</a:t>
            </a:r>
            <a:r>
              <a:rPr lang="en-US" sz="4400" b="1" dirty="0">
                <a:solidFill>
                  <a:srgbClr val="FF0000"/>
                </a:solidFill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</a:rPr>
              <a:t>vật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có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rất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nhiều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lợi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ích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như</a:t>
            </a:r>
            <a:r>
              <a:rPr lang="en-US" sz="4400" b="1" dirty="0">
                <a:solidFill>
                  <a:srgbClr val="FF0000"/>
                </a:solidFill>
              </a:rPr>
              <a:t>: </a:t>
            </a:r>
            <a:r>
              <a:rPr lang="en-US" sz="4400" b="1" dirty="0" err="1">
                <a:solidFill>
                  <a:srgbClr val="FF0000"/>
                </a:solidFill>
              </a:rPr>
              <a:t>Làm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thức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ăn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làm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cảnh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lấy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sức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kéo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lấy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lông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làm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xiếc</a:t>
            </a:r>
            <a:r>
              <a:rPr lang="en-US" sz="4400" b="1" dirty="0">
                <a:solidFill>
                  <a:srgbClr val="FF0000"/>
                </a:solidFill>
              </a:rPr>
              <a:t>... </a:t>
            </a:r>
          </a:p>
        </p:txBody>
      </p:sp>
    </p:spTree>
    <p:extLst>
      <p:ext uri="{BB962C8B-B14F-4D97-AF65-F5344CB8AC3E}">
        <p14:creationId xmlns:p14="http://schemas.microsoft.com/office/powerpoint/2010/main" val="419666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err="1" smtClean="0">
                <a:solidFill>
                  <a:srgbClr val="FF3300"/>
                </a:solidFill>
                <a:latin typeface="+mn-lt"/>
              </a:rPr>
              <a:t>Thực</a:t>
            </a:r>
            <a:r>
              <a:rPr lang="en-US" sz="96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 smtClean="0">
                <a:solidFill>
                  <a:srgbClr val="FF3300"/>
                </a:solidFill>
                <a:latin typeface="+mn-lt"/>
              </a:rPr>
              <a:t>hành</a:t>
            </a:r>
            <a:endParaRPr lang="en-US" sz="9600" b="1" dirty="0" smtClean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513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C6D6E5"/>
            </a:gs>
            <a:gs pos="100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67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517" b="6207"/>
          <a:stretch/>
        </p:blipFill>
        <p:spPr>
          <a:xfrm>
            <a:off x="0" y="472965"/>
            <a:ext cx="9144000" cy="523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1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err="1" smtClean="0">
                <a:solidFill>
                  <a:srgbClr val="FF3300"/>
                </a:solidFill>
                <a:latin typeface="+mn-lt"/>
              </a:rPr>
              <a:t>Vận</a:t>
            </a:r>
            <a:r>
              <a:rPr lang="en-US" sz="96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 smtClean="0">
                <a:solidFill>
                  <a:srgbClr val="FF3300"/>
                </a:solidFill>
                <a:latin typeface="+mn-lt"/>
              </a:rPr>
              <a:t>dụng</a:t>
            </a:r>
            <a:endParaRPr lang="en-US" sz="9600" b="1" dirty="0" smtClean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326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3" t="4610" b="627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err="1" smtClean="0">
                <a:solidFill>
                  <a:srgbClr val="FF3300"/>
                </a:solidFill>
                <a:latin typeface="+mn-lt"/>
              </a:rPr>
              <a:t>Khám</a:t>
            </a:r>
            <a:r>
              <a:rPr lang="en-US" sz="96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 smtClean="0">
                <a:solidFill>
                  <a:srgbClr val="FF3300"/>
                </a:solidFill>
                <a:latin typeface="+mn-lt"/>
              </a:rPr>
              <a:t>phá</a:t>
            </a:r>
            <a:endParaRPr lang="en-US" sz="9600" b="1" dirty="0" smtClean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309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26124" y="220717"/>
            <a:ext cx="8560675" cy="53602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</a:rPr>
              <a:t>Ngoài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các</a:t>
            </a:r>
            <a:r>
              <a:rPr lang="en-US" sz="4000" b="1" dirty="0">
                <a:solidFill>
                  <a:srgbClr val="FFFF00"/>
                </a:solidFill>
              </a:rPr>
              <a:t> con </a:t>
            </a:r>
            <a:r>
              <a:rPr lang="en-US" sz="4000" b="1" dirty="0" err="1">
                <a:solidFill>
                  <a:srgbClr val="FFFF00"/>
                </a:solidFill>
              </a:rPr>
              <a:t>vật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đem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lại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lợi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ích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cho</a:t>
            </a:r>
            <a:r>
              <a:rPr lang="en-US" sz="4000" b="1" dirty="0">
                <a:solidFill>
                  <a:srgbClr val="FFFF00"/>
                </a:solidFill>
              </a:rPr>
              <a:t> con </a:t>
            </a:r>
            <a:r>
              <a:rPr lang="en-US" sz="4000" b="1" dirty="0" err="1">
                <a:solidFill>
                  <a:srgbClr val="FFFF00"/>
                </a:solidFill>
              </a:rPr>
              <a:t>người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còn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có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những</a:t>
            </a:r>
            <a:r>
              <a:rPr lang="en-US" sz="4000" b="1" dirty="0">
                <a:solidFill>
                  <a:srgbClr val="FFFF00"/>
                </a:solidFill>
              </a:rPr>
              <a:t> con </a:t>
            </a:r>
            <a:r>
              <a:rPr lang="en-US" sz="4000" b="1" dirty="0" err="1">
                <a:solidFill>
                  <a:srgbClr val="FFFF00"/>
                </a:solidFill>
              </a:rPr>
              <a:t>vật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gây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hại</a:t>
            </a:r>
            <a:r>
              <a:rPr lang="en-US" sz="4000" b="1" dirty="0">
                <a:solidFill>
                  <a:srgbClr val="FFFF00"/>
                </a:solidFill>
              </a:rPr>
              <a:t>, </a:t>
            </a:r>
            <a:r>
              <a:rPr lang="en-US" sz="4000" b="1" dirty="0" err="1">
                <a:solidFill>
                  <a:srgbClr val="FFFF00"/>
                </a:solidFill>
              </a:rPr>
              <a:t>ảnh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hưởng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đến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sức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khỏe</a:t>
            </a:r>
            <a:r>
              <a:rPr lang="en-US" sz="4000" b="1" dirty="0">
                <a:solidFill>
                  <a:srgbClr val="FFFF00"/>
                </a:solidFill>
              </a:rPr>
              <a:t>, </a:t>
            </a:r>
            <a:r>
              <a:rPr lang="en-US" sz="4000" b="1" dirty="0" err="1">
                <a:solidFill>
                  <a:srgbClr val="FFFF00"/>
                </a:solidFill>
              </a:rPr>
              <a:t>đời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sống</a:t>
            </a:r>
            <a:r>
              <a:rPr lang="en-US" sz="4000" b="1" dirty="0">
                <a:solidFill>
                  <a:srgbClr val="FFFF00"/>
                </a:solidFill>
              </a:rPr>
              <a:t> con </a:t>
            </a:r>
            <a:r>
              <a:rPr lang="en-US" sz="4000" b="1" dirty="0" err="1">
                <a:solidFill>
                  <a:srgbClr val="FFFF00"/>
                </a:solidFill>
              </a:rPr>
              <a:t>người</a:t>
            </a:r>
            <a:r>
              <a:rPr lang="en-US" sz="4000" b="1" dirty="0">
                <a:solidFill>
                  <a:srgbClr val="FFFF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7759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2" t="45552" r="5602" b="34483"/>
          <a:stretch/>
        </p:blipFill>
        <p:spPr>
          <a:xfrm>
            <a:off x="488731" y="236482"/>
            <a:ext cx="8371490" cy="51710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7462" y="5423341"/>
            <a:ext cx="78827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000" b="1" dirty="0" err="1" smtClean="0"/>
              <a:t>Tranh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vẽ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gì</a:t>
            </a:r>
            <a:r>
              <a:rPr lang="en-US" sz="4000" b="1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en-US" sz="4000" b="1" dirty="0" err="1" smtClean="0"/>
              <a:t>Vì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sao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chúng</a:t>
            </a:r>
            <a:r>
              <a:rPr lang="en-US" sz="4000" b="1" dirty="0" smtClean="0"/>
              <a:t> ta </a:t>
            </a:r>
            <a:r>
              <a:rPr lang="en-US" sz="4000" b="1" dirty="0" err="1" smtClean="0"/>
              <a:t>phải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ngủ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màn</a:t>
            </a:r>
            <a:r>
              <a:rPr lang="en-US" sz="4000" b="1" dirty="0" smtClean="0"/>
              <a:t>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516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2" t="45552" r="5602" b="34483"/>
          <a:stretch/>
        </p:blipFill>
        <p:spPr>
          <a:xfrm>
            <a:off x="488731" y="0"/>
            <a:ext cx="8371490" cy="517109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88731" y="5328745"/>
            <a:ext cx="8371490" cy="12297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phòng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tránh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bị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muỗi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đốt</a:t>
            </a:r>
            <a:r>
              <a:rPr lang="en-US" sz="3200" b="1" dirty="0">
                <a:solidFill>
                  <a:srgbClr val="FF0000"/>
                </a:solidFill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</a:rPr>
              <a:t>mắc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bệnh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xuất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huyết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khi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ngủ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chúng</a:t>
            </a:r>
            <a:r>
              <a:rPr lang="en-US" sz="3200" b="1" dirty="0">
                <a:solidFill>
                  <a:srgbClr val="FF0000"/>
                </a:solidFill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</a:rPr>
              <a:t>phải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ngủ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màn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1523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6028" y="204952"/>
            <a:ext cx="7977351" cy="1529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phòng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tránh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bệnh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xuất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huyết</a:t>
            </a:r>
            <a:r>
              <a:rPr lang="en-US" sz="3600" b="1" dirty="0">
                <a:solidFill>
                  <a:srgbClr val="FFFF00"/>
                </a:solidFill>
              </a:rPr>
              <a:t>, </a:t>
            </a:r>
            <a:r>
              <a:rPr lang="en-US" sz="3600" b="1" dirty="0" err="1">
                <a:solidFill>
                  <a:srgbClr val="FFFF00"/>
                </a:solidFill>
              </a:rPr>
              <a:t>ngoài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việc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ngủ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màn</a:t>
            </a:r>
            <a:r>
              <a:rPr lang="en-US" sz="3600" b="1" dirty="0" smtClean="0">
                <a:solidFill>
                  <a:srgbClr val="FFFF00"/>
                </a:solidFill>
              </a:rPr>
              <a:t> ta </a:t>
            </a:r>
            <a:r>
              <a:rPr lang="en-US" sz="3600" b="1" dirty="0" err="1">
                <a:solidFill>
                  <a:srgbClr val="FFFF00"/>
                </a:solidFill>
              </a:rPr>
              <a:t>cần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phải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94593" y="2175641"/>
            <a:ext cx="1497724" cy="472966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9186" y="3137338"/>
            <a:ext cx="89548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         </a:t>
            </a:r>
            <a:r>
              <a:rPr lang="en-US" sz="4400" b="1" dirty="0" err="1" smtClean="0">
                <a:solidFill>
                  <a:srgbClr val="FF0000"/>
                </a:solidFill>
              </a:rPr>
              <a:t>Để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phòng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tránh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bệnh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sốt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xuất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huyết</a:t>
            </a:r>
            <a:r>
              <a:rPr lang="en-US" sz="4400" b="1" dirty="0" smtClean="0">
                <a:solidFill>
                  <a:srgbClr val="FF0000"/>
                </a:solidFill>
              </a:rPr>
              <a:t> ta </a:t>
            </a:r>
            <a:r>
              <a:rPr lang="en-US" sz="4400" b="1" dirty="0" err="1" smtClean="0">
                <a:solidFill>
                  <a:srgbClr val="FF0000"/>
                </a:solidFill>
              </a:rPr>
              <a:t>cần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diệt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muỗi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diệt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bọ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gậy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vệ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sinh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nhà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cửa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sạch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sẽ</a:t>
            </a:r>
            <a:r>
              <a:rPr lang="en-US" sz="4400" b="1" dirty="0">
                <a:solidFill>
                  <a:srgbClr val="FF0000"/>
                </a:solidFill>
              </a:rPr>
              <a:t>,...</a:t>
            </a:r>
          </a:p>
          <a:p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47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6028" y="204952"/>
            <a:ext cx="7977351" cy="1529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FF00"/>
                </a:solidFill>
              </a:rPr>
              <a:t>Đề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phòng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tránh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các</a:t>
            </a:r>
            <a:r>
              <a:rPr lang="en-US" sz="4000" b="1" dirty="0">
                <a:solidFill>
                  <a:srgbClr val="FFFF00"/>
                </a:solidFill>
              </a:rPr>
              <a:t> con </a:t>
            </a:r>
            <a:r>
              <a:rPr lang="en-US" sz="4000" b="1" dirty="0" err="1">
                <a:solidFill>
                  <a:srgbClr val="FFFF00"/>
                </a:solidFill>
              </a:rPr>
              <a:t>vật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gây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hại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khác</a:t>
            </a:r>
            <a:r>
              <a:rPr lang="en-US" sz="4000" b="1" dirty="0">
                <a:solidFill>
                  <a:srgbClr val="FFFF00"/>
                </a:solidFill>
              </a:rPr>
              <a:t>, </a:t>
            </a:r>
            <a:r>
              <a:rPr lang="en-US" sz="4000" b="1" dirty="0" err="1">
                <a:solidFill>
                  <a:srgbClr val="FFFF00"/>
                </a:solidFill>
              </a:rPr>
              <a:t>chúng</a:t>
            </a:r>
            <a:r>
              <a:rPr lang="en-US" sz="4000" b="1" dirty="0">
                <a:solidFill>
                  <a:srgbClr val="FFFF00"/>
                </a:solidFill>
              </a:rPr>
              <a:t> ta </a:t>
            </a:r>
            <a:r>
              <a:rPr lang="en-US" sz="4000" b="1" dirty="0" err="1">
                <a:solidFill>
                  <a:srgbClr val="FFFF00"/>
                </a:solidFill>
              </a:rPr>
              <a:t>phải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làm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gì</a:t>
            </a:r>
            <a:r>
              <a:rPr lang="en-US" sz="40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89186" y="2664372"/>
            <a:ext cx="1497724" cy="472966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9186" y="3137338"/>
            <a:ext cx="89548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         </a:t>
            </a:r>
            <a:r>
              <a:rPr lang="en-US" sz="5400" b="1" dirty="0" err="1">
                <a:solidFill>
                  <a:srgbClr val="FF0000"/>
                </a:solidFill>
              </a:rPr>
              <a:t>Ăn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uống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sạch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sẽ</a:t>
            </a:r>
            <a:r>
              <a:rPr lang="en-US" sz="5400" b="1" dirty="0">
                <a:solidFill>
                  <a:srgbClr val="FF0000"/>
                </a:solidFill>
              </a:rPr>
              <a:t>, </a:t>
            </a:r>
            <a:r>
              <a:rPr lang="en-US" sz="5400" b="1" dirty="0" err="1">
                <a:solidFill>
                  <a:srgbClr val="FF0000"/>
                </a:solidFill>
              </a:rPr>
              <a:t>hợp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vệ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sinh</a:t>
            </a:r>
            <a:r>
              <a:rPr lang="en-US" sz="5400" b="1" dirty="0">
                <a:solidFill>
                  <a:srgbClr val="FF0000"/>
                </a:solidFill>
              </a:rPr>
              <a:t>; </a:t>
            </a:r>
            <a:r>
              <a:rPr lang="en-US" sz="5400" b="1" dirty="0" err="1">
                <a:solidFill>
                  <a:srgbClr val="FF0000"/>
                </a:solidFill>
              </a:rPr>
              <a:t>giữ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vệ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sinh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môi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trường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sạch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sẽ</a:t>
            </a:r>
            <a:r>
              <a:rPr lang="en-US" sz="5400" b="1" dirty="0">
                <a:solidFill>
                  <a:srgbClr val="FF0000"/>
                </a:solidFill>
              </a:rPr>
              <a:t>,...</a:t>
            </a:r>
          </a:p>
          <a:p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1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6028" y="204952"/>
            <a:ext cx="7977351" cy="1529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rgbClr val="FFFF00"/>
                </a:solidFill>
              </a:rPr>
              <a:t>Đối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với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các</a:t>
            </a:r>
            <a:r>
              <a:rPr lang="en-US" sz="4400" b="1" dirty="0">
                <a:solidFill>
                  <a:srgbClr val="FFFF00"/>
                </a:solidFill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</a:rPr>
              <a:t>vật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có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lợi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ích</a:t>
            </a:r>
            <a:r>
              <a:rPr lang="en-US" sz="4400" b="1" dirty="0">
                <a:solidFill>
                  <a:srgbClr val="FFFF00"/>
                </a:solidFill>
              </a:rPr>
              <a:t>, </a:t>
            </a:r>
            <a:r>
              <a:rPr lang="en-US" sz="4400" b="1" dirty="0" err="1">
                <a:solidFill>
                  <a:srgbClr val="FFFF00"/>
                </a:solidFill>
              </a:rPr>
              <a:t>chúng</a:t>
            </a:r>
            <a:r>
              <a:rPr lang="en-US" sz="4400" b="1" dirty="0">
                <a:solidFill>
                  <a:srgbClr val="FFFF00"/>
                </a:solidFill>
              </a:rPr>
              <a:t> ta </a:t>
            </a:r>
            <a:r>
              <a:rPr lang="en-US" sz="4400" b="1" dirty="0" err="1">
                <a:solidFill>
                  <a:srgbClr val="FFFF00"/>
                </a:solidFill>
              </a:rPr>
              <a:t>cần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phải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làm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gì</a:t>
            </a:r>
            <a:r>
              <a:rPr lang="en-US" sz="44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99545" y="2443655"/>
            <a:ext cx="1497724" cy="472966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9186" y="2916621"/>
            <a:ext cx="89548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         </a:t>
            </a:r>
            <a:r>
              <a:rPr lang="en-US" sz="6000" b="1" dirty="0" err="1">
                <a:solidFill>
                  <a:srgbClr val="FF0000"/>
                </a:solidFill>
              </a:rPr>
              <a:t>Phải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chăm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sóc</a:t>
            </a:r>
            <a:r>
              <a:rPr lang="en-US" sz="6000" b="1" dirty="0">
                <a:solidFill>
                  <a:srgbClr val="FF0000"/>
                </a:solidFill>
              </a:rPr>
              <a:t>, </a:t>
            </a:r>
            <a:r>
              <a:rPr lang="en-US" sz="6000" b="1" dirty="0" err="1">
                <a:solidFill>
                  <a:srgbClr val="FF0000"/>
                </a:solidFill>
              </a:rPr>
              <a:t>bảo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vệ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và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yêu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quý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chúng</a:t>
            </a:r>
            <a:r>
              <a:rPr lang="en-US" sz="60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654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26124" y="472967"/>
            <a:ext cx="8718331" cy="469812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Đối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với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một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</a:rPr>
              <a:t>như</a:t>
            </a:r>
            <a:r>
              <a:rPr lang="en-US" sz="3600" b="1" dirty="0">
                <a:solidFill>
                  <a:srgbClr val="FF0000"/>
                </a:solidFill>
              </a:rPr>
              <a:t>: </a:t>
            </a:r>
            <a:r>
              <a:rPr lang="en-US" sz="3600" b="1" dirty="0" err="1">
                <a:solidFill>
                  <a:srgbClr val="FF0000"/>
                </a:solidFill>
              </a:rPr>
              <a:t>chó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mèo</a:t>
            </a:r>
            <a:r>
              <a:rPr lang="en-US" sz="3600" b="1" dirty="0">
                <a:solidFill>
                  <a:srgbClr val="FF0000"/>
                </a:solidFill>
              </a:rPr>
              <a:t>, .. </a:t>
            </a:r>
            <a:r>
              <a:rPr lang="en-US" sz="3600" b="1" dirty="0" err="1">
                <a:solidFill>
                  <a:srgbClr val="FF0000"/>
                </a:solidFill>
              </a:rPr>
              <a:t>chúng</a:t>
            </a:r>
            <a:r>
              <a:rPr lang="en-US" sz="3600" b="1" dirty="0">
                <a:solidFill>
                  <a:srgbClr val="FF0000"/>
                </a:solidFill>
              </a:rPr>
              <a:t> ta </a:t>
            </a:r>
            <a:r>
              <a:rPr lang="en-US" sz="3600" b="1" dirty="0" err="1">
                <a:solidFill>
                  <a:srgbClr val="FF0000"/>
                </a:solidFill>
              </a:rPr>
              <a:t>cần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cẩn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thận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khi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chơi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đùa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với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chúng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đề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phòng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chúng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gây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ra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những</a:t>
            </a:r>
            <a:r>
              <a:rPr lang="en-US" sz="3600" b="1" dirty="0">
                <a:solidFill>
                  <a:srgbClr val="FF0000"/>
                </a:solidFill>
              </a:rPr>
              <a:t> tai </a:t>
            </a:r>
            <a:r>
              <a:rPr lang="en-US" sz="3600" b="1" dirty="0" err="1">
                <a:solidFill>
                  <a:srgbClr val="FF0000"/>
                </a:solidFill>
              </a:rPr>
              <a:t>nạn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thương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tích</a:t>
            </a:r>
            <a:r>
              <a:rPr lang="en-US" sz="3600" b="1" dirty="0">
                <a:solidFill>
                  <a:srgbClr val="FF0000"/>
                </a:solidFill>
              </a:rPr>
              <a:t> (</a:t>
            </a:r>
            <a:r>
              <a:rPr lang="en-US" sz="3600" b="1" dirty="0" err="1">
                <a:solidFill>
                  <a:srgbClr val="FF0000"/>
                </a:solidFill>
              </a:rPr>
              <a:t>cào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cắn</a:t>
            </a:r>
            <a:r>
              <a:rPr lang="en-US" sz="3600" b="1" dirty="0">
                <a:solidFill>
                  <a:srgbClr val="FF0000"/>
                </a:solidFill>
              </a:rPr>
              <a:t>,..)</a:t>
            </a:r>
          </a:p>
        </p:txBody>
      </p:sp>
    </p:spTree>
    <p:extLst>
      <p:ext uri="{BB962C8B-B14F-4D97-AF65-F5344CB8AC3E}">
        <p14:creationId xmlns:p14="http://schemas.microsoft.com/office/powerpoint/2010/main" val="200596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dirty="0" err="1" smtClean="0">
                <a:solidFill>
                  <a:srgbClr val="FF3300"/>
                </a:solidFill>
                <a:latin typeface="+mn-lt"/>
              </a:rPr>
              <a:t>Củng</a:t>
            </a:r>
            <a:r>
              <a:rPr lang="en-US" sz="66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6600" b="1" dirty="0" err="1" smtClean="0">
                <a:solidFill>
                  <a:srgbClr val="FF3300"/>
                </a:solidFill>
                <a:latin typeface="+mn-lt"/>
              </a:rPr>
              <a:t>cố</a:t>
            </a:r>
            <a:r>
              <a:rPr lang="en-US" sz="6600" b="1" dirty="0" smtClean="0">
                <a:solidFill>
                  <a:srgbClr val="FF3300"/>
                </a:solidFill>
                <a:latin typeface="+mn-lt"/>
              </a:rPr>
              <a:t> - </a:t>
            </a:r>
            <a:r>
              <a:rPr lang="en-US" sz="6600" b="1" dirty="0" err="1" smtClean="0">
                <a:solidFill>
                  <a:srgbClr val="FF3300"/>
                </a:solidFill>
                <a:latin typeface="+mn-lt"/>
              </a:rPr>
              <a:t>Dặn</a:t>
            </a:r>
            <a:r>
              <a:rPr lang="en-US" sz="66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6600" b="1" dirty="0" err="1" smtClean="0">
                <a:solidFill>
                  <a:srgbClr val="FF3300"/>
                </a:solidFill>
                <a:latin typeface="+mn-lt"/>
              </a:rPr>
              <a:t>dò</a:t>
            </a:r>
            <a:endParaRPr lang="en-US" sz="6600" b="1" dirty="0" smtClean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873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116" b="7815"/>
          <a:stretch/>
        </p:blipFill>
        <p:spPr>
          <a:xfrm>
            <a:off x="236484" y="583324"/>
            <a:ext cx="8607972" cy="575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9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18657" r="27099" b="37127"/>
          <a:stretch/>
        </p:blipFill>
        <p:spPr bwMode="auto">
          <a:xfrm>
            <a:off x="-1" y="-1"/>
            <a:ext cx="9144001" cy="562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5594" y="5581930"/>
            <a:ext cx="6209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bạn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nhỏ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đang</a:t>
            </a:r>
            <a:r>
              <a:rPr lang="en-US" sz="3200" b="1" dirty="0" smtClean="0"/>
              <a:t> ở </a:t>
            </a:r>
            <a:r>
              <a:rPr lang="en-US" sz="3200" b="1" dirty="0" err="1" smtClean="0"/>
              <a:t>đâu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162" y="6171902"/>
            <a:ext cx="6209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Ở </a:t>
            </a:r>
            <a:r>
              <a:rPr lang="en-US" sz="3200" b="1" dirty="0" err="1" smtClean="0"/>
              <a:t>đó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có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những</a:t>
            </a:r>
            <a:r>
              <a:rPr lang="en-US" sz="3200" b="1" dirty="0" smtClean="0"/>
              <a:t> con </a:t>
            </a:r>
            <a:r>
              <a:rPr lang="en-US" sz="3200" b="1" dirty="0" err="1" smtClean="0"/>
              <a:t>vật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gì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7809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02"/>
          <a:stretch/>
        </p:blipFill>
        <p:spPr>
          <a:xfrm>
            <a:off x="-1" y="0"/>
            <a:ext cx="4516275" cy="3643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08"/>
          <a:stretch/>
        </p:blipFill>
        <p:spPr>
          <a:xfrm>
            <a:off x="4516274" y="3548418"/>
            <a:ext cx="4627725" cy="33095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8418"/>
            <a:ext cx="4516274" cy="3309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39"/>
          <a:stretch/>
        </p:blipFill>
        <p:spPr>
          <a:xfrm>
            <a:off x="4516274" y="0"/>
            <a:ext cx="4627726" cy="354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9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9433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</a:rPr>
              <a:t>vật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đều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chung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những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bộ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phận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chính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66" y="1595083"/>
            <a:ext cx="7242866" cy="452679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403160" y="1240430"/>
            <a:ext cx="1351128" cy="5049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</a:rPr>
              <a:t>Đầu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2427733">
            <a:off x="7281693" y="1812349"/>
            <a:ext cx="242935" cy="95367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755408" y="1240430"/>
            <a:ext cx="1351128" cy="5049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</a:rPr>
              <a:t>Thân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173057" y="1973825"/>
            <a:ext cx="257915" cy="124875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543563" y="6224230"/>
            <a:ext cx="4067031" cy="5049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</a:rPr>
              <a:t>Cơ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quan</a:t>
            </a:r>
            <a:r>
              <a:rPr lang="en-US" sz="3600" b="1" dirty="0" smtClean="0">
                <a:solidFill>
                  <a:srgbClr val="FFFF00"/>
                </a:solidFill>
              </a:rPr>
              <a:t> di </a:t>
            </a:r>
            <a:r>
              <a:rPr lang="en-US" sz="3600" b="1" dirty="0" err="1" smtClean="0">
                <a:solidFill>
                  <a:srgbClr val="FFFF00"/>
                </a:solidFill>
              </a:rPr>
              <a:t>chuyển</a:t>
            </a:r>
            <a:endParaRPr lang="en-US" sz="3600" b="1" dirty="0">
              <a:solidFill>
                <a:srgbClr val="FFFF00"/>
              </a:solidFill>
            </a:endParaRPr>
          </a:p>
        </p:txBody>
      </p:sp>
      <p:cxnSp>
        <p:nvCxnSpPr>
          <p:cNvPr id="16" name="Straight Arrow Connector 15"/>
          <p:cNvCxnSpPr>
            <a:stCxn id="3" idx="2"/>
          </p:cNvCxnSpPr>
          <p:nvPr/>
        </p:nvCxnSpPr>
        <p:spPr>
          <a:xfrm flipH="1" flipV="1">
            <a:off x="2156346" y="5104263"/>
            <a:ext cx="2415653" cy="10176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" idx="2"/>
          </p:cNvCxnSpPr>
          <p:nvPr/>
        </p:nvCxnSpPr>
        <p:spPr>
          <a:xfrm flipH="1" flipV="1">
            <a:off x="3364172" y="4804012"/>
            <a:ext cx="1207827" cy="13178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" idx="2"/>
          </p:cNvCxnSpPr>
          <p:nvPr/>
        </p:nvCxnSpPr>
        <p:spPr>
          <a:xfrm flipV="1">
            <a:off x="4571999" y="4804012"/>
            <a:ext cx="245661" cy="13178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" idx="2"/>
          </p:cNvCxnSpPr>
          <p:nvPr/>
        </p:nvCxnSpPr>
        <p:spPr>
          <a:xfrm flipV="1">
            <a:off x="4571999" y="4804012"/>
            <a:ext cx="1746914" cy="13178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67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91068" y="1610436"/>
            <a:ext cx="8625385" cy="350747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</a:rPr>
              <a:t>Phần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lớn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các</a:t>
            </a:r>
            <a:r>
              <a:rPr lang="en-US" sz="4800" b="1" dirty="0" smtClean="0">
                <a:solidFill>
                  <a:schemeClr val="tx1"/>
                </a:solidFill>
              </a:rPr>
              <a:t> con </a:t>
            </a:r>
            <a:r>
              <a:rPr lang="en-US" sz="4800" b="1" dirty="0" err="1" smtClean="0">
                <a:solidFill>
                  <a:schemeClr val="tx1"/>
                </a:solidFill>
              </a:rPr>
              <a:t>vật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đều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có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đầu</a:t>
            </a:r>
            <a:r>
              <a:rPr lang="en-US" sz="4800" b="1" dirty="0" smtClean="0">
                <a:solidFill>
                  <a:schemeClr val="tx1"/>
                </a:solidFill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</a:rPr>
              <a:t>thân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và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cơ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quan</a:t>
            </a:r>
            <a:r>
              <a:rPr lang="en-US" sz="4800" b="1" dirty="0" smtClean="0">
                <a:solidFill>
                  <a:srgbClr val="FF0000"/>
                </a:solidFill>
              </a:rPr>
              <a:t> di </a:t>
            </a:r>
            <a:r>
              <a:rPr lang="en-US" sz="4800" b="1" dirty="0" err="1" smtClean="0">
                <a:solidFill>
                  <a:srgbClr val="FF0000"/>
                </a:solidFill>
              </a:rPr>
              <a:t>chuyển</a:t>
            </a:r>
            <a:r>
              <a:rPr lang="en-US" sz="4800" b="1" dirty="0" smtClean="0">
                <a:solidFill>
                  <a:srgbClr val="FF0000"/>
                </a:solidFill>
              </a:rPr>
              <a:t>.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Sun 2"/>
          <p:cNvSpPr/>
          <p:nvPr/>
        </p:nvSpPr>
        <p:spPr>
          <a:xfrm>
            <a:off x="6346209" y="668740"/>
            <a:ext cx="2088107" cy="1883391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6855903" y="1120131"/>
            <a:ext cx="1068717" cy="980609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6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76" t="77931" r="7428" b="4827"/>
          <a:stretch/>
        </p:blipFill>
        <p:spPr>
          <a:xfrm>
            <a:off x="0" y="1671145"/>
            <a:ext cx="9144000" cy="28699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377" y="4729655"/>
            <a:ext cx="1907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o</a:t>
            </a:r>
            <a:r>
              <a:rPr lang="en-US" sz="4800" b="1" dirty="0" err="1" smtClean="0"/>
              <a:t>ng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59417" y="4755876"/>
            <a:ext cx="1907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 </a:t>
            </a:r>
            <a:r>
              <a:rPr lang="en-US" sz="4800" b="1" dirty="0" err="1"/>
              <a:t>ế</a:t>
            </a:r>
            <a:r>
              <a:rPr lang="en-US" sz="4800" b="1" dirty="0" err="1" smtClean="0"/>
              <a:t>ch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58264" y="4729653"/>
            <a:ext cx="1907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c</a:t>
            </a:r>
            <a:r>
              <a:rPr lang="en-US" sz="4800" b="1" dirty="0" err="1" smtClean="0"/>
              <a:t>á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236373" y="4729654"/>
            <a:ext cx="1907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tôm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81449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20" y="251446"/>
            <a:ext cx="8073748" cy="61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</TotalTime>
  <Words>485</Words>
  <Application>Microsoft Office PowerPoint</Application>
  <PresentationFormat>On-screen Show (4:3)</PresentationFormat>
  <Paragraphs>70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.VnBodoni</vt:lpstr>
      <vt:lpstr>Arial</vt:lpstr>
      <vt:lpstr>Calibri</vt:lpstr>
      <vt:lpstr>Calibri Light</vt:lpstr>
      <vt:lpstr>Office Theme</vt:lpstr>
      <vt:lpstr>TNXH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24</cp:revision>
  <dcterms:created xsi:type="dcterms:W3CDTF">2020-08-17T06:22:46Z</dcterms:created>
  <dcterms:modified xsi:type="dcterms:W3CDTF">2026-02-24T10:43:24Z</dcterms:modified>
</cp:coreProperties>
</file>