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media/media2.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7" r:id="rId5"/>
    <p:sldId id="279" r:id="rId6"/>
    <p:sldId id="259" r:id="rId7"/>
    <p:sldId id="261" r:id="rId8"/>
    <p:sldId id="264" r:id="rId9"/>
    <p:sldId id="280" r:id="rId10"/>
    <p:sldId id="265" r:id="rId11"/>
    <p:sldId id="266" r:id="rId12"/>
    <p:sldId id="268" r:id="rId13"/>
    <p:sldId id="270" r:id="rId14"/>
    <p:sldId id="271" r:id="rId15"/>
    <p:sldId id="262" r:id="rId16"/>
    <p:sldId id="272" r:id="rId17"/>
    <p:sldId id="273" r:id="rId18"/>
    <p:sldId id="281" r:id="rId19"/>
    <p:sldId id="274" r:id="rId20"/>
    <p:sldId id="263" r:id="rId21"/>
    <p:sldId id="275" r:id="rId22"/>
    <p:sldId id="276" r:id="rId23"/>
    <p:sldId id="278" r:id="rId24"/>
    <p:sldId id="277" r:id="rId25"/>
    <p:sldId id="282"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2D"/>
    <a:srgbClr val="FFFF1D"/>
    <a:srgbClr val="EAEAEA"/>
    <a:srgbClr val="ECECEC"/>
    <a:srgbClr val="E4E4E4"/>
    <a:srgbClr val="E8E8E8"/>
    <a:srgbClr val="DBDBDB"/>
    <a:srgbClr val="DDDDDD"/>
    <a:srgbClr val="CD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en-US" dirty="0" smtClean="0"/>
              <a:t>0</a:t>
            </a:r>
          </a:p>
        </p:txBody>
      </p:sp>
      <p:sp>
        <p:nvSpPr>
          <p:cNvPr id="2051" name="Rectangle 3"/>
          <p:cNvSpPr>
            <a:spLocks noGrp="1" noChangeArrowheads="1"/>
          </p:cNvSpPr>
          <p:nvPr>
            <p:ph type="body" idx="1"/>
          </p:nvPr>
        </p:nvSpPr>
        <p:spPr/>
        <p:txBody>
          <a:bodyPr/>
          <a:lstStyle/>
          <a:p>
            <a:pPr eaLnBrk="1" hangingPunct="1"/>
            <a:endParaRPr lang="en-US" altLang="en-US" smtClean="0"/>
          </a:p>
        </p:txBody>
      </p:sp>
      <p:pic>
        <p:nvPicPr>
          <p:cNvPr id="2052" name="Picture 4" descr="361210993514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0" descr="Copy of 4657b97a329df775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68" y="5054600"/>
            <a:ext cx="9144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Text Box 5"/>
          <p:cNvSpPr txBox="1">
            <a:spLocks noChangeArrowheads="1"/>
          </p:cNvSpPr>
          <p:nvPr/>
        </p:nvSpPr>
        <p:spPr bwMode="auto">
          <a:xfrm>
            <a:off x="200910" y="1524000"/>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TẬP ĐỌC</a:t>
            </a:r>
            <a:endParaRPr lang="en-US" altLang="en-US" sz="3600" b="1" dirty="0">
              <a:solidFill>
                <a:srgbClr val="7030A0"/>
              </a:solidFill>
            </a:endParaRPr>
          </a:p>
        </p:txBody>
      </p:sp>
    </p:spTree>
    <p:custDataLst>
      <p:tags r:id="rId1"/>
    </p:custDataLst>
    <p:extLst>
      <p:ext uri="{BB962C8B-B14F-4D97-AF65-F5344CB8AC3E}">
        <p14:creationId xmlns:p14="http://schemas.microsoft.com/office/powerpoint/2010/main" val="1152305726"/>
      </p:ext>
    </p:extLst>
  </p:cSld>
  <p:clrMapOvr>
    <a:masterClrMapping/>
  </p:clrMapOvr>
  <mc:AlternateContent xmlns:mc="http://schemas.openxmlformats.org/markup-compatibility/2006" xmlns:p14="http://schemas.microsoft.com/office/powerpoint/2010/main">
    <mc:Choice Requires="p14">
      <p:transition spd="slow" p14:dur="2000" advTm="9822"/>
    </mc:Choice>
    <mc:Fallback xmlns="">
      <p:transition spd="slow" advTm="982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ột số khó khăn của các gia đình khi lắp đặt thang m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3085884" cy="2133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47875" y="1981200"/>
            <a:ext cx="4819650" cy="523220"/>
          </a:xfrm>
          <a:prstGeom prst="rect">
            <a:avLst/>
          </a:prstGeom>
          <a:noFill/>
        </p:spPr>
        <p:txBody>
          <a:bodyPr wrap="square" rtlCol="0">
            <a:spAutoFit/>
          </a:bodyPr>
          <a:lstStyle/>
          <a:p>
            <a:r>
              <a:rPr lang="en-US" sz="2800" b="1" dirty="0" smtClean="0">
                <a:latin typeface="Arial-SGK-TV" pitchFamily="2" charset="0"/>
                <a:cs typeface="Arial-SGK-TV" pitchFamily="2" charset="0"/>
              </a:rPr>
              <a:t>a. Bạn Nam học lớp mấy?</a:t>
            </a:r>
            <a:endParaRPr lang="en-US" sz="2800" b="1" dirty="0">
              <a:latin typeface="Arial-SGK-TV" pitchFamily="2" charset="0"/>
              <a:cs typeface="Arial-SGK-TV" pitchFamily="2" charset="0"/>
            </a:endParaRPr>
          </a:p>
        </p:txBody>
      </p:sp>
      <p:sp>
        <p:nvSpPr>
          <p:cNvPr id="6" name="TextBox 5"/>
          <p:cNvSpPr txBox="1"/>
          <p:nvPr/>
        </p:nvSpPr>
        <p:spPr>
          <a:xfrm>
            <a:off x="2371725" y="2743200"/>
            <a:ext cx="4267200" cy="523220"/>
          </a:xfrm>
          <a:prstGeom prst="rect">
            <a:avLst/>
          </a:prstGeom>
          <a:noFill/>
        </p:spPr>
        <p:txBody>
          <a:bodyPr wrap="square" rtlCol="0">
            <a:spAutoFit/>
          </a:bodyPr>
          <a:lstStyle/>
          <a:p>
            <a:r>
              <a:rPr lang="en-US" sz="2800" dirty="0" smtClean="0">
                <a:solidFill>
                  <a:srgbClr val="0000FF"/>
                </a:solidFill>
                <a:latin typeface="Arial-SGK-TV" pitchFamily="2" charset="0"/>
                <a:cs typeface="Arial-SGK-TV" pitchFamily="2" charset="0"/>
              </a:rPr>
              <a:t>=&gt; </a:t>
            </a:r>
            <a:r>
              <a:rPr lang="en-US" sz="2800" b="1" dirty="0" smtClean="0">
                <a:solidFill>
                  <a:srgbClr val="FF0000"/>
                </a:solidFill>
                <a:latin typeface="Arial-SGK-TV" pitchFamily="2" charset="0"/>
                <a:cs typeface="Arial-SGK-TV" pitchFamily="2" charset="0"/>
              </a:rPr>
              <a:t>Nam học lớp 1A.</a:t>
            </a:r>
            <a:endParaRPr lang="en-US" sz="2800" b="1"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254810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ột số khó khăn của các gia đình khi lắp đặt thang m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3085884"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1752600"/>
            <a:ext cx="87693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914976"/>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EAEAEA"/>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27666" y="1066800"/>
            <a:ext cx="4778154" cy="3932261"/>
          </a:xfrm>
          <a:prstGeom prst="rect">
            <a:avLst/>
          </a:prstGeom>
        </p:spPr>
      </p:pic>
    </p:spTree>
    <p:extLst>
      <p:ext uri="{BB962C8B-B14F-4D97-AF65-F5344CB8AC3E}">
        <p14:creationId xmlns:p14="http://schemas.microsoft.com/office/powerpoint/2010/main" val="2502638559"/>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nextCondLst>
                <p:cond evt="onClick" delay="0">
                  <p:tgtEl>
                    <p:spTgt spid="4"/>
                  </p:tgtEl>
                </p:cond>
              </p:nextCondLst>
            </p:seq>
            <p:video>
              <p:cMediaNode vol="80000">
                <p:cTn id="10" fill="hold" display="0">
                  <p:stCondLst>
                    <p:cond delay="indefinite"/>
                  </p:stCondLst>
                </p:cTn>
                <p:tgtEl>
                  <p:spTgt spid="4"/>
                </p:tgtEl>
              </p:cMediaNode>
            </p:video>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2080581"/>
            <a:ext cx="8775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3068006"/>
            <a:ext cx="8775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6250" y="1232856"/>
            <a:ext cx="1143000" cy="523220"/>
          </a:xfrm>
          <a:prstGeom prst="rect">
            <a:avLst/>
          </a:prstGeom>
          <a:noFill/>
        </p:spPr>
        <p:txBody>
          <a:bodyPr wrap="square" rtlCol="0">
            <a:spAutoFit/>
          </a:bodyPr>
          <a:lstStyle/>
          <a:p>
            <a:r>
              <a:rPr lang="en-US" sz="2800" dirty="0" smtClean="0">
                <a:latin typeface="Arial-SGK-TV" pitchFamily="2" charset="0"/>
                <a:cs typeface="Arial-SGK-TV" pitchFamily="2" charset="0"/>
              </a:rPr>
              <a:t>1. Tô</a:t>
            </a:r>
            <a:endParaRPr lang="en-US" sz="2800" dirty="0">
              <a:latin typeface="Arial-SGK-TV" pitchFamily="2" charset="0"/>
              <a:cs typeface="Arial-SGK-TV" pitchFamily="2" charset="0"/>
            </a:endParaRPr>
          </a:p>
        </p:txBody>
      </p:sp>
    </p:spTree>
    <p:extLst>
      <p:ext uri="{BB962C8B-B14F-4D97-AF65-F5344CB8AC3E}">
        <p14:creationId xmlns:p14="http://schemas.microsoft.com/office/powerpoint/2010/main" val="2519084025"/>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344994"/>
            <a:ext cx="8229600" cy="492443"/>
          </a:xfrm>
          <a:prstGeom prst="rect">
            <a:avLst/>
          </a:prstGeom>
          <a:noFill/>
        </p:spPr>
        <p:txBody>
          <a:bodyPr wrap="square" rtlCol="0">
            <a:spAutoFit/>
          </a:bodyPr>
          <a:lstStyle/>
          <a:p>
            <a:r>
              <a:rPr lang="en-US" sz="2600" dirty="0">
                <a:latin typeface="Arial-SGK-TV" pitchFamily="2" charset="0"/>
                <a:cs typeface="Arial-SGK-TV" pitchFamily="2" charset="0"/>
              </a:rPr>
              <a:t>3</a:t>
            </a:r>
            <a:r>
              <a:rPr lang="en-US" sz="2600" dirty="0" smtClean="0">
                <a:latin typeface="Arial-SGK-TV" pitchFamily="2" charset="0"/>
                <a:cs typeface="Arial-SGK-TV" pitchFamily="2" charset="0"/>
              </a:rPr>
              <a:t>. Viết câu trả lời cho câu hỏi a ở mục 3 (SGK trang 5) </a:t>
            </a:r>
            <a:endParaRPr lang="en-US" sz="2600" dirty="0">
              <a:latin typeface="Arial-SGK-TV" pitchFamily="2" charset="0"/>
              <a:cs typeface="Arial-SGK-TV"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77570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794232"/>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TIẾT 3</a:t>
            </a:r>
            <a:endParaRPr lang="en-US" altLang="en-US" sz="3600" b="1" dirty="0">
              <a:solidFill>
                <a:srgbClr val="7030A0"/>
              </a:solidFill>
            </a:endParaRPr>
          </a:p>
        </p:txBody>
      </p:sp>
    </p:spTree>
    <p:extLst>
      <p:ext uri="{BB962C8B-B14F-4D97-AF65-F5344CB8AC3E}">
        <p14:creationId xmlns:p14="http://schemas.microsoft.com/office/powerpoint/2010/main" val="1273395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0574" y="1631814"/>
            <a:ext cx="6629400" cy="523220"/>
          </a:xfrm>
          <a:prstGeom prst="rect">
            <a:avLst/>
          </a:prstGeom>
          <a:solidFill>
            <a:srgbClr val="FFFF2D"/>
          </a:solidFill>
        </p:spPr>
        <p:txBody>
          <a:bodyPr wrap="square" rtlCol="0">
            <a:spAutoFit/>
          </a:bodyPr>
          <a:lstStyle/>
          <a:p>
            <a:r>
              <a:rPr lang="en-US" sz="2800" b="1" dirty="0" smtClean="0">
                <a:solidFill>
                  <a:srgbClr val="FF0000"/>
                </a:solidFill>
                <a:latin typeface="Arial-SGK-TV" pitchFamily="2" charset="0"/>
                <a:cs typeface="Arial-SGK-TV" pitchFamily="2" charset="0"/>
              </a:rPr>
              <a:t>bổ ích		mới		</a:t>
            </a:r>
            <a:endParaRPr lang="en-US" sz="2800" b="1" dirty="0">
              <a:solidFill>
                <a:srgbClr val="FF0000"/>
              </a:solidFill>
              <a:latin typeface="Arial-SGK-TV" pitchFamily="2" charset="0"/>
              <a:cs typeface="Arial-SGK-TV" pitchFamily="2" charset="0"/>
            </a:endParaRPr>
          </a:p>
        </p:txBody>
      </p:sp>
      <p:sp>
        <p:nvSpPr>
          <p:cNvPr id="5" name="TextBox 4"/>
          <p:cNvSpPr txBox="1"/>
          <p:nvPr/>
        </p:nvSpPr>
        <p:spPr>
          <a:xfrm>
            <a:off x="1193322" y="2665604"/>
            <a:ext cx="7229475" cy="523220"/>
          </a:xfrm>
          <a:prstGeom prst="rect">
            <a:avLst/>
          </a:prstGeom>
          <a:noFill/>
        </p:spPr>
        <p:txBody>
          <a:bodyPr wrap="square" rtlCol="0">
            <a:spAutoFit/>
          </a:bodyPr>
          <a:lstStyle/>
          <a:p>
            <a:r>
              <a:rPr lang="en-US" sz="2800" b="1" dirty="0" smtClean="0">
                <a:solidFill>
                  <a:srgbClr val="0000FF"/>
                </a:solidFill>
                <a:latin typeface="Arial-SGK-TV" pitchFamily="2" charset="0"/>
                <a:cs typeface="Arial-SGK-TV" pitchFamily="2" charset="0"/>
              </a:rPr>
              <a:t>Nam rất  </a:t>
            </a:r>
            <a:r>
              <a:rPr lang="en-US" sz="2800" dirty="0" smtClean="0">
                <a:solidFill>
                  <a:srgbClr val="0000FF"/>
                </a:solidFill>
                <a:latin typeface="Arial-SGK-TV" pitchFamily="2" charset="0"/>
                <a:cs typeface="Arial-SGK-TV" pitchFamily="2" charset="0"/>
              </a:rPr>
              <a:t>............... </a:t>
            </a:r>
            <a:r>
              <a:rPr lang="en-US" sz="2800" b="1" dirty="0" smtClean="0">
                <a:solidFill>
                  <a:srgbClr val="0000FF"/>
                </a:solidFill>
                <a:latin typeface="Arial-SGK-TV" pitchFamily="2" charset="0"/>
                <a:cs typeface="Arial-SGK-TV" pitchFamily="2" charset="0"/>
              </a:rPr>
              <a:t> khi được cô giáo khen</a:t>
            </a:r>
            <a:r>
              <a:rPr lang="en-US" sz="2800" dirty="0" smtClean="0">
                <a:solidFill>
                  <a:srgbClr val="0000FF"/>
                </a:solidFill>
                <a:latin typeface="Arial-SGK-TV" pitchFamily="2" charset="0"/>
                <a:cs typeface="Arial-SGK-TV" pitchFamily="2" charset="0"/>
              </a:rPr>
              <a:t>.</a:t>
            </a:r>
            <a:endParaRPr lang="en-US" sz="2800" dirty="0">
              <a:solidFill>
                <a:srgbClr val="0000FF"/>
              </a:solidFill>
              <a:latin typeface="Arial-SGK-TV" pitchFamily="2" charset="0"/>
              <a:cs typeface="Arial-SGK-TV" pitchFamily="2" charset="0"/>
            </a:endParaRPr>
          </a:p>
        </p:txBody>
      </p:sp>
      <p:sp>
        <p:nvSpPr>
          <p:cNvPr id="6" name="TextBox 5"/>
          <p:cNvSpPr txBox="1"/>
          <p:nvPr/>
        </p:nvSpPr>
        <p:spPr>
          <a:xfrm>
            <a:off x="5917722" y="1623970"/>
            <a:ext cx="1981200" cy="523220"/>
          </a:xfrm>
          <a:prstGeom prst="rect">
            <a:avLst/>
          </a:prstGeom>
          <a:noFill/>
          <a:ln>
            <a:noFill/>
          </a:ln>
        </p:spPr>
        <p:txBody>
          <a:bodyPr wrap="square" rtlCol="0">
            <a:spAutoFit/>
          </a:bodyPr>
          <a:lstStyle/>
          <a:p>
            <a:r>
              <a:rPr lang="en-US" sz="2800" b="1" dirty="0" smtClean="0">
                <a:solidFill>
                  <a:srgbClr val="FF0000"/>
                </a:solidFill>
                <a:latin typeface="Arial-SGK-TV" pitchFamily="2" charset="0"/>
                <a:cs typeface="Arial-SGK-TV" pitchFamily="2" charset="0"/>
              </a:rPr>
              <a:t>hãnh diện</a:t>
            </a:r>
            <a:endParaRPr lang="en-US" sz="2800" b="1" dirty="0">
              <a:solidFill>
                <a:srgbClr val="FF0000"/>
              </a:solidFill>
              <a:latin typeface="Arial-SGK-TV" pitchFamily="2" charset="0"/>
              <a:cs typeface="Arial-SGK-TV" pitchFamily="2" charset="0"/>
            </a:endParaRPr>
          </a:p>
        </p:txBody>
      </p:sp>
      <p:sp>
        <p:nvSpPr>
          <p:cNvPr id="7" name="TextBox 6"/>
          <p:cNvSpPr txBox="1"/>
          <p:nvPr/>
        </p:nvSpPr>
        <p:spPr>
          <a:xfrm>
            <a:off x="1193322" y="2665604"/>
            <a:ext cx="469422" cy="523220"/>
          </a:xfrm>
          <a:prstGeom prst="rect">
            <a:avLst/>
          </a:prstGeom>
          <a:noFill/>
          <a:ln>
            <a:noFill/>
          </a:ln>
        </p:spPr>
        <p:txBody>
          <a:bodyPr wrap="square" rtlCol="0">
            <a:spAutoFit/>
          </a:bodyPr>
          <a:lstStyle/>
          <a:p>
            <a:r>
              <a:rPr lang="en-US" sz="2800" b="1" dirty="0" smtClean="0">
                <a:solidFill>
                  <a:srgbClr val="FF0000"/>
                </a:solidFill>
                <a:latin typeface="Arial-SGK-TV" pitchFamily="2" charset="0"/>
                <a:cs typeface="Arial-SGK-TV" pitchFamily="2" charset="0"/>
              </a:rPr>
              <a:t>N</a:t>
            </a:r>
            <a:endParaRPr lang="en-US" sz="2800" b="1"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2058131703"/>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1.38889E-6 4.07407E-6 L -0.3592 0.15185 " pathEditMode="relative" rAng="0" ptsTypes="AA">
                                      <p:cBhvr>
                                        <p:cTn id="11" dur="2000" fill="hold"/>
                                        <p:tgtEl>
                                          <p:spTgt spid="6"/>
                                        </p:tgtEl>
                                        <p:attrNameLst>
                                          <p:attrName>ppt_x</p:attrName>
                                          <p:attrName>ppt_y</p:attrName>
                                        </p:attrNameLst>
                                      </p:cBhvr>
                                      <p:rCtr x="-17969" y="7593"/>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344994"/>
            <a:ext cx="8229600" cy="492443"/>
          </a:xfrm>
          <a:prstGeom prst="rect">
            <a:avLst/>
          </a:prstGeom>
          <a:noFill/>
        </p:spPr>
        <p:txBody>
          <a:bodyPr wrap="square" rtlCol="0">
            <a:spAutoFit/>
          </a:bodyPr>
          <a:lstStyle/>
          <a:p>
            <a:r>
              <a:rPr lang="en-US" sz="2600" dirty="0" smtClean="0">
                <a:latin typeface="Arial-SGK-TV" pitchFamily="2" charset="0"/>
                <a:cs typeface="Arial-SGK-TV" pitchFamily="2" charset="0"/>
              </a:rPr>
              <a:t>4. Viết câu hoàn thiện ở mục 5 (SGK trang 6) </a:t>
            </a:r>
            <a:endParaRPr lang="en-US" sz="2600" dirty="0">
              <a:latin typeface="Arial-SGK-TV" pitchFamily="2" charset="0"/>
              <a:cs typeface="Arial-SGK-TV"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26" y="2051642"/>
            <a:ext cx="87884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273038"/>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74" y="766952"/>
            <a:ext cx="3199638" cy="218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36" y="3814324"/>
            <a:ext cx="3257550" cy="234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9590" y="642670"/>
            <a:ext cx="3315462" cy="231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2032" y="3886199"/>
            <a:ext cx="3243072" cy="227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rot="21135162">
            <a:off x="3406881" y="1107007"/>
            <a:ext cx="2030789"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SGK-TV" pitchFamily="2" charset="0"/>
                <a:cs typeface="Arial-SGK-TV" pitchFamily="2" charset="0"/>
              </a:rPr>
              <a:t>đ</a:t>
            </a:r>
            <a:r>
              <a:rPr lang="en-US" sz="2400" dirty="0" smtClean="0">
                <a:latin typeface="Arial-SGK-TV" pitchFamily="2" charset="0"/>
                <a:cs typeface="Arial-SGK-TV" pitchFamily="2" charset="0"/>
              </a:rPr>
              <a:t>á bóng</a:t>
            </a:r>
            <a:endParaRPr lang="en-US" sz="2400" dirty="0">
              <a:latin typeface="Arial-SGK-TV" pitchFamily="2" charset="0"/>
              <a:cs typeface="Arial-SGK-TV" pitchFamily="2" charset="0"/>
            </a:endParaRPr>
          </a:p>
        </p:txBody>
      </p:sp>
      <p:sp>
        <p:nvSpPr>
          <p:cNvPr id="14" name="Oval 13"/>
          <p:cNvSpPr/>
          <p:nvPr/>
        </p:nvSpPr>
        <p:spPr>
          <a:xfrm rot="549101">
            <a:off x="3407341" y="2286690"/>
            <a:ext cx="2030789"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SGK-TV" pitchFamily="2" charset="0"/>
                <a:cs typeface="Arial-SGK-TV" pitchFamily="2" charset="0"/>
              </a:rPr>
              <a:t>đọc sách</a:t>
            </a:r>
            <a:endParaRPr lang="en-US" sz="2400" dirty="0">
              <a:latin typeface="Arial-SGK-TV" pitchFamily="2" charset="0"/>
              <a:cs typeface="Arial-SGK-TV" pitchFamily="2" charset="0"/>
            </a:endParaRPr>
          </a:p>
        </p:txBody>
      </p:sp>
      <p:sp>
        <p:nvSpPr>
          <p:cNvPr id="15" name="Oval 14"/>
          <p:cNvSpPr/>
          <p:nvPr/>
        </p:nvSpPr>
        <p:spPr>
          <a:xfrm rot="21126959">
            <a:off x="3503250" y="3545707"/>
            <a:ext cx="2030789"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SGK-TV" pitchFamily="2" charset="0"/>
                <a:cs typeface="Arial-SGK-TV" pitchFamily="2" charset="0"/>
              </a:rPr>
              <a:t>k</a:t>
            </a:r>
            <a:r>
              <a:rPr lang="en-US" sz="2400" dirty="0" smtClean="0">
                <a:latin typeface="Arial-SGK-TV" pitchFamily="2" charset="0"/>
                <a:cs typeface="Arial-SGK-TV" pitchFamily="2" charset="0"/>
              </a:rPr>
              <a:t>éo co</a:t>
            </a:r>
            <a:endParaRPr lang="en-US" sz="2400" dirty="0">
              <a:latin typeface="Arial-SGK-TV" pitchFamily="2" charset="0"/>
              <a:cs typeface="Arial-SGK-TV" pitchFamily="2" charset="0"/>
            </a:endParaRPr>
          </a:p>
        </p:txBody>
      </p:sp>
      <p:sp>
        <p:nvSpPr>
          <p:cNvPr id="16" name="Oval 15"/>
          <p:cNvSpPr/>
          <p:nvPr/>
        </p:nvSpPr>
        <p:spPr>
          <a:xfrm rot="491139">
            <a:off x="3478901" y="4653036"/>
            <a:ext cx="2030789"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SGK-TV" pitchFamily="2" charset="0"/>
                <a:cs typeface="Arial-SGK-TV" pitchFamily="2" charset="0"/>
              </a:rPr>
              <a:t>múa</a:t>
            </a:r>
            <a:endParaRPr lang="en-US" sz="2400" dirty="0">
              <a:latin typeface="Arial-SGK-TV" pitchFamily="2" charset="0"/>
              <a:cs typeface="Arial-SGK-TV" pitchFamily="2" charset="0"/>
            </a:endParaRPr>
          </a:p>
        </p:txBody>
      </p:sp>
    </p:spTree>
    <p:extLst>
      <p:ext uri="{BB962C8B-B14F-4D97-AF65-F5344CB8AC3E}">
        <p14:creationId xmlns:p14="http://schemas.microsoft.com/office/powerpoint/2010/main" val="295464146"/>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ircle(out)">
                                      <p:cBhvr>
                                        <p:cTn id="7" dur="2000"/>
                                        <p:tgtEl>
                                          <p:spTgt spid="3075"/>
                                        </p:tgtEl>
                                      </p:cBhvr>
                                    </p:animEffect>
                                  </p:childTnLst>
                                </p:cTn>
                              </p:par>
                              <p:par>
                                <p:cTn id="8" presetID="6" presetClass="entr" presetSubtype="32"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circle(out)">
                                      <p:cBhvr>
                                        <p:cTn id="10" dur="2000"/>
                                        <p:tgtEl>
                                          <p:spTgt spid="3076"/>
                                        </p:tgtEl>
                                      </p:cBhvr>
                                    </p:animEffect>
                                  </p:childTnLst>
                                </p:cTn>
                              </p:par>
                              <p:par>
                                <p:cTn id="11" presetID="6" presetClass="entr" presetSubtype="32" fill="hold" nodeType="withEffect">
                                  <p:stCondLst>
                                    <p:cond delay="0"/>
                                  </p:stCondLst>
                                  <p:childTnLst>
                                    <p:set>
                                      <p:cBhvr>
                                        <p:cTn id="12" dur="1" fill="hold">
                                          <p:stCondLst>
                                            <p:cond delay="0"/>
                                          </p:stCondLst>
                                        </p:cTn>
                                        <p:tgtEl>
                                          <p:spTgt spid="3077"/>
                                        </p:tgtEl>
                                        <p:attrNameLst>
                                          <p:attrName>style.visibility</p:attrName>
                                        </p:attrNameLst>
                                      </p:cBhvr>
                                      <p:to>
                                        <p:strVal val="visible"/>
                                      </p:to>
                                    </p:set>
                                    <p:animEffect transition="in" filter="circle(out)">
                                      <p:cBhvr>
                                        <p:cTn id="13" dur="2000"/>
                                        <p:tgtEl>
                                          <p:spTgt spid="3077"/>
                                        </p:tgtEl>
                                      </p:cBhvr>
                                    </p:animEffect>
                                  </p:childTnLst>
                                </p:cTn>
                              </p:par>
                              <p:par>
                                <p:cTn id="14" presetID="6" presetClass="entr" presetSubtype="32"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circle(out)">
                                      <p:cBhvr>
                                        <p:cTn id="16"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TIẾT 1</a:t>
            </a:r>
            <a:endParaRPr lang="en-US" altLang="en-US" sz="3600" b="1" dirty="0">
              <a:solidFill>
                <a:srgbClr val="7030A0"/>
              </a:solidFill>
            </a:endParaRPr>
          </a:p>
        </p:txBody>
      </p:sp>
    </p:spTree>
    <p:extLst>
      <p:ext uri="{BB962C8B-B14F-4D97-AF65-F5344CB8AC3E}">
        <p14:creationId xmlns:p14="http://schemas.microsoft.com/office/powerpoint/2010/main" val="3366487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TIẾT 4</a:t>
            </a:r>
            <a:endParaRPr lang="en-US" altLang="en-US" sz="3600" b="1" dirty="0">
              <a:solidFill>
                <a:srgbClr val="7030A0"/>
              </a:solidFill>
            </a:endParaRPr>
          </a:p>
        </p:txBody>
      </p:sp>
    </p:spTree>
    <p:extLst>
      <p:ext uri="{BB962C8B-B14F-4D97-AF65-F5344CB8AC3E}">
        <p14:creationId xmlns:p14="http://schemas.microsoft.com/office/powerpoint/2010/main" val="1273395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94" y="1676400"/>
            <a:ext cx="8767572" cy="341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27350" y="2361682"/>
            <a:ext cx="522473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Arial-SGK-TV" pitchFamily="2" charset="0"/>
                <a:cs typeface="Arial-SGK-TV" pitchFamily="2" charset="0"/>
              </a:rPr>
              <a:t>     </a:t>
            </a:r>
            <a:r>
              <a:rPr lang="en-US" sz="2600" dirty="0" smtClean="0">
                <a:solidFill>
                  <a:schemeClr val="tx1"/>
                </a:solidFill>
                <a:latin typeface="Arial-SGK-TV" pitchFamily="2" charset="0"/>
                <a:cs typeface="Arial-SGK-TV" pitchFamily="2" charset="0"/>
              </a:rPr>
              <a:t>Nam đã đọc được truyện tranh. Nam còn biết làm toán nữa.</a:t>
            </a:r>
            <a:endParaRPr lang="en-US" sz="2600" dirty="0">
              <a:solidFill>
                <a:schemeClr val="tx1"/>
              </a:solidFill>
              <a:latin typeface="Arial-SGK-TV" pitchFamily="2" charset="0"/>
              <a:cs typeface="Arial-SGK-TV" pitchFamily="2" charset="0"/>
            </a:endParaRPr>
          </a:p>
        </p:txBody>
      </p:sp>
      <p:sp>
        <p:nvSpPr>
          <p:cNvPr id="9" name="Rectangle 8"/>
          <p:cNvSpPr/>
          <p:nvPr/>
        </p:nvSpPr>
        <p:spPr>
          <a:xfrm>
            <a:off x="345040" y="762000"/>
            <a:ext cx="2045906"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Arial-SGK-TV" pitchFamily="2" charset="0"/>
                <a:cs typeface="Arial-SGK-TV" pitchFamily="2" charset="0"/>
              </a:rPr>
              <a:t>Nghe viết</a:t>
            </a:r>
            <a:endParaRPr lang="en-US" sz="2600" b="1" dirty="0">
              <a:solidFill>
                <a:schemeClr val="tx1"/>
              </a:solidFill>
              <a:latin typeface="Arial-SGK-TV" pitchFamily="2" charset="0"/>
              <a:cs typeface="Arial-SGK-TV" pitchFamily="2" charset="0"/>
            </a:endParaRPr>
          </a:p>
        </p:txBody>
      </p:sp>
      <p:sp>
        <p:nvSpPr>
          <p:cNvPr id="12" name="TextBox 11"/>
          <p:cNvSpPr txBox="1"/>
          <p:nvPr/>
        </p:nvSpPr>
        <p:spPr>
          <a:xfrm>
            <a:off x="1350741" y="2452065"/>
            <a:ext cx="469422" cy="492443"/>
          </a:xfrm>
          <a:prstGeom prst="rect">
            <a:avLst/>
          </a:prstGeom>
          <a:noFill/>
          <a:ln>
            <a:noFill/>
          </a:ln>
        </p:spPr>
        <p:txBody>
          <a:bodyPr wrap="square" rtlCol="0">
            <a:spAutoFit/>
          </a:bodyPr>
          <a:lstStyle/>
          <a:p>
            <a:r>
              <a:rPr lang="en-US" sz="2600" dirty="0" smtClean="0">
                <a:solidFill>
                  <a:srgbClr val="FF0000"/>
                </a:solidFill>
                <a:latin typeface="Arial-SGK-TV" pitchFamily="2" charset="0"/>
                <a:cs typeface="Arial-SGK-TV" pitchFamily="2" charset="0"/>
              </a:rPr>
              <a:t>N</a:t>
            </a:r>
            <a:endParaRPr lang="en-US" sz="2600" dirty="0">
              <a:solidFill>
                <a:srgbClr val="FF0000"/>
              </a:solidFill>
              <a:latin typeface="Arial-SGK-TV" pitchFamily="2" charset="0"/>
              <a:cs typeface="Arial-SGK-TV" pitchFamily="2" charset="0"/>
            </a:endParaRPr>
          </a:p>
        </p:txBody>
      </p:sp>
      <p:sp>
        <p:nvSpPr>
          <p:cNvPr id="13" name="TextBox 12"/>
          <p:cNvSpPr txBox="1"/>
          <p:nvPr/>
        </p:nvSpPr>
        <p:spPr>
          <a:xfrm>
            <a:off x="927350" y="2851239"/>
            <a:ext cx="469422" cy="492443"/>
          </a:xfrm>
          <a:prstGeom prst="rect">
            <a:avLst/>
          </a:prstGeom>
          <a:noFill/>
          <a:ln>
            <a:noFill/>
          </a:ln>
        </p:spPr>
        <p:txBody>
          <a:bodyPr wrap="square" rtlCol="0">
            <a:spAutoFit/>
          </a:bodyPr>
          <a:lstStyle/>
          <a:p>
            <a:r>
              <a:rPr lang="en-US" sz="2600" dirty="0" smtClean="0">
                <a:solidFill>
                  <a:srgbClr val="FF0000"/>
                </a:solidFill>
                <a:latin typeface="Arial-SGK-TV" pitchFamily="2" charset="0"/>
                <a:cs typeface="Arial-SGK-TV" pitchFamily="2" charset="0"/>
              </a:rPr>
              <a:t>N</a:t>
            </a:r>
            <a:endParaRPr lang="en-US" sz="2600" dirty="0">
              <a:solidFill>
                <a:srgbClr val="FF0000"/>
              </a:solidFill>
              <a:latin typeface="Arial-SGK-TV" pitchFamily="2" charset="0"/>
              <a:cs typeface="Arial-SGK-TV" pitchFamily="2" charset="0"/>
            </a:endParaRPr>
          </a:p>
        </p:txBody>
      </p:sp>
      <p:cxnSp>
        <p:nvCxnSpPr>
          <p:cNvPr id="8" name="Straight Connector 7"/>
          <p:cNvCxnSpPr/>
          <p:nvPr/>
        </p:nvCxnSpPr>
        <p:spPr>
          <a:xfrm>
            <a:off x="3352800" y="2877830"/>
            <a:ext cx="64008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a:off x="4170991" y="2877830"/>
            <a:ext cx="173736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a:off x="3093142" y="3267974"/>
            <a:ext cx="4572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a:off x="4428226" y="3257910"/>
            <a:ext cx="54864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80073476"/>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908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62000" y="1613068"/>
            <a:ext cx="3810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smtClean="0">
                <a:solidFill>
                  <a:srgbClr val="7030A0"/>
                </a:solidFill>
                <a:latin typeface="Arial-SGK-TV" pitchFamily="2" charset="0"/>
                <a:cs typeface="Arial-SGK-TV" pitchFamily="2" charset="0"/>
              </a:rPr>
              <a:t>a. Điền s hay x?</a:t>
            </a:r>
            <a:endParaRPr lang="en-US" altLang="en-US" sz="2800" b="1" dirty="0">
              <a:solidFill>
                <a:srgbClr val="7030A0"/>
              </a:solidFill>
              <a:latin typeface="Arial-SGK-TV" pitchFamily="2" charset="0"/>
              <a:cs typeface="Arial-SGK-TV" pitchFamily="2" charset="0"/>
            </a:endParaRPr>
          </a:p>
        </p:txBody>
      </p:sp>
      <p:sp>
        <p:nvSpPr>
          <p:cNvPr id="3" name="Text Box 5"/>
          <p:cNvSpPr txBox="1">
            <a:spLocks noChangeArrowheads="1"/>
          </p:cNvSpPr>
          <p:nvPr/>
        </p:nvSpPr>
        <p:spPr bwMode="auto">
          <a:xfrm>
            <a:off x="769189" y="2342058"/>
            <a:ext cx="80700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smtClean="0">
                <a:latin typeface="Arial-SGK-TV" pitchFamily="2" charset="0"/>
                <a:cs typeface="Arial-SGK-TV" pitchFamily="2" charset="0"/>
              </a:rPr>
              <a:t>học  </a:t>
            </a:r>
            <a:r>
              <a:rPr lang="en-US" altLang="en-US" sz="2800" b="1" dirty="0" smtClean="0">
                <a:solidFill>
                  <a:srgbClr val="FF0000"/>
                </a:solidFill>
                <a:latin typeface="Arial-SGK-TV" pitchFamily="2" charset="0"/>
                <a:cs typeface="Arial-SGK-TV" pitchFamily="2" charset="0"/>
              </a:rPr>
              <a:t>s</a:t>
            </a:r>
            <a:r>
              <a:rPr lang="en-US" altLang="en-US" sz="2800" b="1" dirty="0" smtClean="0">
                <a:latin typeface="Arial-SGK-TV" pitchFamily="2" charset="0"/>
                <a:cs typeface="Arial-SGK-TV" pitchFamily="2" charset="0"/>
              </a:rPr>
              <a:t> inh	           </a:t>
            </a:r>
            <a:r>
              <a:rPr lang="en-US" altLang="en-US" sz="2800" b="1" dirty="0" smtClean="0">
                <a:solidFill>
                  <a:srgbClr val="FF0000"/>
                </a:solidFill>
                <a:latin typeface="Arial-SGK-TV" pitchFamily="2" charset="0"/>
                <a:cs typeface="Arial-SGK-TV" pitchFamily="2" charset="0"/>
              </a:rPr>
              <a:t>x</a:t>
            </a:r>
            <a:r>
              <a:rPr lang="en-US" altLang="en-US" sz="2800" b="1" dirty="0" smtClean="0">
                <a:latin typeface="Arial-SGK-TV" pitchFamily="2" charset="0"/>
                <a:cs typeface="Arial-SGK-TV" pitchFamily="2" charset="0"/>
              </a:rPr>
              <a:t> inh đẹp	          </a:t>
            </a:r>
            <a:r>
              <a:rPr lang="en-US" altLang="en-US" sz="2800" b="1" dirty="0" smtClean="0">
                <a:solidFill>
                  <a:srgbClr val="FF0000"/>
                </a:solidFill>
                <a:latin typeface="Arial-SGK-TV" pitchFamily="2" charset="0"/>
                <a:cs typeface="Arial-SGK-TV" pitchFamily="2" charset="0"/>
              </a:rPr>
              <a:t>s</a:t>
            </a:r>
            <a:r>
              <a:rPr lang="en-US" altLang="en-US" sz="2800" b="1" dirty="0" smtClean="0">
                <a:latin typeface="Arial-SGK-TV" pitchFamily="2" charset="0"/>
                <a:cs typeface="Arial-SGK-TV" pitchFamily="2" charset="0"/>
              </a:rPr>
              <a:t> ách vở</a:t>
            </a:r>
            <a:endParaRPr lang="en-US" altLang="en-US" sz="2800" b="1" dirty="0">
              <a:latin typeface="Arial-SGK-TV" pitchFamily="2" charset="0"/>
              <a:cs typeface="Arial-SGK-TV"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8242" y="2395271"/>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1523" y="2395270"/>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395271"/>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14667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1000"/>
                                        <p:tgtEl>
                                          <p:spTgt spid="1026"/>
                                        </p:tgtEl>
                                      </p:cBhvr>
                                    </p:animEffect>
                                    <p:set>
                                      <p:cBhvr>
                                        <p:cTn id="7" dur="1" fill="hold">
                                          <p:stCondLst>
                                            <p:cond delay="9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62000" y="1613068"/>
            <a:ext cx="3810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a:solidFill>
                  <a:srgbClr val="7030A0"/>
                </a:solidFill>
                <a:latin typeface="Arial-SGK-TV" pitchFamily="2" charset="0"/>
                <a:cs typeface="Arial-SGK-TV" pitchFamily="2" charset="0"/>
              </a:rPr>
              <a:t>b</a:t>
            </a:r>
            <a:r>
              <a:rPr lang="en-US" altLang="en-US" sz="2800" b="1" dirty="0" smtClean="0">
                <a:solidFill>
                  <a:srgbClr val="7030A0"/>
                </a:solidFill>
                <a:latin typeface="Arial-SGK-TV" pitchFamily="2" charset="0"/>
                <a:cs typeface="Arial-SGK-TV" pitchFamily="2" charset="0"/>
              </a:rPr>
              <a:t>. Điền tr hay ch?</a:t>
            </a:r>
            <a:endParaRPr lang="en-US" altLang="en-US" sz="2800" b="1" dirty="0">
              <a:solidFill>
                <a:srgbClr val="7030A0"/>
              </a:solidFill>
              <a:latin typeface="Arial-SGK-TV" pitchFamily="2" charset="0"/>
              <a:cs typeface="Arial-SGK-TV" pitchFamily="2" charset="0"/>
            </a:endParaRPr>
          </a:p>
        </p:txBody>
      </p:sp>
      <p:sp>
        <p:nvSpPr>
          <p:cNvPr id="3" name="Text Box 5"/>
          <p:cNvSpPr txBox="1">
            <a:spLocks noChangeArrowheads="1"/>
          </p:cNvSpPr>
          <p:nvPr/>
        </p:nvSpPr>
        <p:spPr bwMode="auto">
          <a:xfrm>
            <a:off x="769189" y="2342058"/>
            <a:ext cx="80700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a:latin typeface="Arial-SGK-TV" pitchFamily="2" charset="0"/>
                <a:cs typeface="Arial-SGK-TV" pitchFamily="2" charset="0"/>
              </a:rPr>
              <a:t> </a:t>
            </a:r>
            <a:r>
              <a:rPr lang="en-US" altLang="en-US" sz="2800" b="1" dirty="0" smtClean="0">
                <a:solidFill>
                  <a:srgbClr val="FF0000"/>
                </a:solidFill>
                <a:latin typeface="Arial-SGK-TV" pitchFamily="2" charset="0"/>
                <a:cs typeface="Arial-SGK-TV" pitchFamily="2" charset="0"/>
              </a:rPr>
              <a:t>tr</a:t>
            </a:r>
            <a:r>
              <a:rPr lang="en-US" altLang="en-US" sz="1800" b="1" dirty="0" smtClean="0">
                <a:latin typeface="Arial-SGK-TV" pitchFamily="2" charset="0"/>
                <a:cs typeface="Arial-SGK-TV" pitchFamily="2" charset="0"/>
              </a:rPr>
              <a:t> </a:t>
            </a:r>
            <a:r>
              <a:rPr lang="en-US" altLang="en-US" sz="2800" b="1" dirty="0" smtClean="0">
                <a:latin typeface="Arial-SGK-TV" pitchFamily="2" charset="0"/>
                <a:cs typeface="Arial-SGK-TV" pitchFamily="2" charset="0"/>
              </a:rPr>
              <a:t>anh ảnh            </a:t>
            </a:r>
            <a:r>
              <a:rPr lang="en-US" altLang="en-US" sz="2800" b="1" dirty="0" smtClean="0">
                <a:solidFill>
                  <a:srgbClr val="FF0000"/>
                </a:solidFill>
                <a:latin typeface="Arial-SGK-TV" pitchFamily="2" charset="0"/>
                <a:cs typeface="Arial-SGK-TV" pitchFamily="2" charset="0"/>
              </a:rPr>
              <a:t>ch</a:t>
            </a:r>
            <a:r>
              <a:rPr lang="en-US" altLang="en-US" sz="1800" b="1" dirty="0" smtClean="0">
                <a:latin typeface="Arial-SGK-TV" pitchFamily="2" charset="0"/>
                <a:cs typeface="Arial-SGK-TV" pitchFamily="2" charset="0"/>
              </a:rPr>
              <a:t> </a:t>
            </a:r>
            <a:r>
              <a:rPr lang="en-US" altLang="en-US" sz="2800" b="1" dirty="0" smtClean="0">
                <a:latin typeface="Arial-SGK-TV" pitchFamily="2" charset="0"/>
                <a:cs typeface="Arial-SGK-TV" pitchFamily="2" charset="0"/>
              </a:rPr>
              <a:t>ữ cái	          vui </a:t>
            </a:r>
            <a:r>
              <a:rPr lang="en-US" altLang="en-US" sz="2800" b="1" dirty="0" smtClean="0">
                <a:solidFill>
                  <a:srgbClr val="FF0000"/>
                </a:solidFill>
                <a:latin typeface="Arial-SGK-TV" pitchFamily="2" charset="0"/>
                <a:cs typeface="Arial-SGK-TV" pitchFamily="2" charset="0"/>
              </a:rPr>
              <a:t>ch</a:t>
            </a:r>
            <a:r>
              <a:rPr lang="en-US" altLang="en-US" sz="1800" b="1" dirty="0" smtClean="0">
                <a:solidFill>
                  <a:srgbClr val="FF0000"/>
                </a:solidFill>
                <a:latin typeface="Arial-SGK-TV" pitchFamily="2" charset="0"/>
                <a:cs typeface="Arial-SGK-TV" pitchFamily="2" charset="0"/>
              </a:rPr>
              <a:t> </a:t>
            </a:r>
            <a:r>
              <a:rPr lang="en-US" altLang="en-US" sz="2800" b="1" dirty="0" smtClean="0">
                <a:latin typeface="Arial-SGK-TV" pitchFamily="2" charset="0"/>
                <a:cs typeface="Arial-SGK-TV" pitchFamily="2" charset="0"/>
              </a:rPr>
              <a:t>ơi</a:t>
            </a:r>
            <a:endParaRPr lang="en-US" altLang="en-US" sz="2800" b="1" dirty="0">
              <a:latin typeface="Arial-SGK-TV" pitchFamily="2" charset="0"/>
              <a:cs typeface="Arial-SGK-TV"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574" y="2395270"/>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7252" y="2395270"/>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4904" y="2395270"/>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08267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1000"/>
                                        <p:tgtEl>
                                          <p:spTgt spid="1026"/>
                                        </p:tgtEl>
                                      </p:cBhvr>
                                    </p:animEffect>
                                    <p:set>
                                      <p:cBhvr>
                                        <p:cTn id="7" dur="1" fill="hold">
                                          <p:stCondLst>
                                            <p:cond delay="9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56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7979" y="3647406"/>
            <a:ext cx="4909704" cy="321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p:cNvSpPr txBox="1">
            <a:spLocks noChangeArrowheads="1"/>
          </p:cNvSpPr>
          <p:nvPr/>
        </p:nvSpPr>
        <p:spPr bwMode="auto">
          <a:xfrm>
            <a:off x="762000" y="1149233"/>
            <a:ext cx="4038600" cy="523220"/>
          </a:xfrm>
          <a:prstGeom prst="rect">
            <a:avLst/>
          </a:prstGeom>
          <a:solidFill>
            <a:srgbClr val="FFFF00"/>
          </a:solidFill>
          <a:ln>
            <a:noFill/>
          </a:ln>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dirty="0" smtClean="0">
                <a:solidFill>
                  <a:srgbClr val="0000FF"/>
                </a:solidFill>
                <a:latin typeface="Arial-SGK-TV" pitchFamily="2" charset="0"/>
                <a:cs typeface="Arial-SGK-TV" pitchFamily="2" charset="0"/>
              </a:rPr>
              <a:t>Từ khi đi học lớp 1, em:</a:t>
            </a:r>
            <a:endParaRPr lang="en-US" altLang="en-US" sz="2800" dirty="0">
              <a:solidFill>
                <a:srgbClr val="0000FF"/>
              </a:solidFill>
              <a:latin typeface="Arial-SGK-TV" pitchFamily="2" charset="0"/>
              <a:cs typeface="Arial-SGK-TV" pitchFamily="2" charset="0"/>
            </a:endParaRPr>
          </a:p>
        </p:txBody>
      </p:sp>
      <p:sp>
        <p:nvSpPr>
          <p:cNvPr id="7" name="Text Box 5"/>
          <p:cNvSpPr txBox="1">
            <a:spLocks noChangeArrowheads="1"/>
          </p:cNvSpPr>
          <p:nvPr/>
        </p:nvSpPr>
        <p:spPr bwMode="auto">
          <a:xfrm>
            <a:off x="457200" y="626013"/>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smtClean="0">
                <a:latin typeface="Arial-SGK-TV" pitchFamily="2" charset="0"/>
                <a:cs typeface="Arial-SGK-TV" pitchFamily="2" charset="0"/>
              </a:rPr>
              <a:t>Chọn ý phù hợp để nói về bản thân</a:t>
            </a:r>
            <a:endParaRPr lang="en-US" altLang="en-US" sz="2800" b="1" dirty="0">
              <a:latin typeface="Arial-SGK-TV" pitchFamily="2" charset="0"/>
              <a:cs typeface="Arial-SGK-TV" pitchFamily="2" charset="0"/>
            </a:endParaRPr>
          </a:p>
        </p:txBody>
      </p:sp>
      <p:sp>
        <p:nvSpPr>
          <p:cNvPr id="8" name="Text Box 5"/>
          <p:cNvSpPr txBox="1">
            <a:spLocks noChangeArrowheads="1"/>
          </p:cNvSpPr>
          <p:nvPr/>
        </p:nvSpPr>
        <p:spPr bwMode="auto">
          <a:xfrm>
            <a:off x="762000" y="1593565"/>
            <a:ext cx="3543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dirty="0" smtClean="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rPr>
              <a:t>Thức dậy sớm hơn</a:t>
            </a:r>
            <a:endParaRPr lang="en-US" altLang="en-US" sz="2800" dirty="0">
              <a:solidFill>
                <a:srgbClr val="0000FF"/>
              </a:solidFill>
              <a:latin typeface="Arial-SGK-TV" pitchFamily="2" charset="0"/>
              <a:cs typeface="Arial-SGK-TV" pitchFamily="2" charset="0"/>
            </a:endParaRPr>
          </a:p>
        </p:txBody>
      </p:sp>
      <p:sp>
        <p:nvSpPr>
          <p:cNvPr id="9" name="Text Box 5"/>
          <p:cNvSpPr txBox="1">
            <a:spLocks noChangeArrowheads="1"/>
          </p:cNvSpPr>
          <p:nvPr/>
        </p:nvSpPr>
        <p:spPr bwMode="auto">
          <a:xfrm>
            <a:off x="767751" y="2050765"/>
            <a:ext cx="38427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sym typeface="Wingdings"/>
              </a:rPr>
              <a:t>Ăn sáng nhanh hơn</a:t>
            </a:r>
            <a:endParaRPr lang="en-US" altLang="en-US" sz="2800" dirty="0">
              <a:solidFill>
                <a:srgbClr val="0000FF"/>
              </a:solidFill>
              <a:latin typeface="Arial-SGK-TV" pitchFamily="2" charset="0"/>
              <a:cs typeface="Arial-SGK-TV" pitchFamily="2" charset="0"/>
            </a:endParaRPr>
          </a:p>
        </p:txBody>
      </p:sp>
      <p:sp>
        <p:nvSpPr>
          <p:cNvPr id="10" name="Text Box 5"/>
          <p:cNvSpPr txBox="1">
            <a:spLocks noChangeArrowheads="1"/>
          </p:cNvSpPr>
          <p:nvPr/>
        </p:nvSpPr>
        <p:spPr bwMode="auto">
          <a:xfrm>
            <a:off x="762360" y="2507965"/>
            <a:ext cx="3276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rPr>
              <a:t>Không khóc nhè</a:t>
            </a:r>
            <a:endParaRPr lang="en-US" altLang="en-US" sz="2800" dirty="0">
              <a:solidFill>
                <a:srgbClr val="0000FF"/>
              </a:solidFill>
              <a:latin typeface="Arial-SGK-TV" pitchFamily="2" charset="0"/>
              <a:cs typeface="Arial-SGK-TV" pitchFamily="2" charset="0"/>
            </a:endParaRPr>
          </a:p>
        </p:txBody>
      </p:sp>
      <p:sp>
        <p:nvSpPr>
          <p:cNvPr id="11" name="Text Box 5"/>
          <p:cNvSpPr txBox="1">
            <a:spLocks noChangeArrowheads="1"/>
          </p:cNvSpPr>
          <p:nvPr/>
        </p:nvSpPr>
        <p:spPr bwMode="auto">
          <a:xfrm>
            <a:off x="762360" y="2965165"/>
            <a:ext cx="5028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rPr>
              <a:t>Không ngóng bố mẹ đón về</a:t>
            </a:r>
            <a:endParaRPr lang="en-US" altLang="en-US" sz="2800" dirty="0">
              <a:solidFill>
                <a:srgbClr val="0000FF"/>
              </a:solidFill>
              <a:latin typeface="Arial-SGK-TV" pitchFamily="2" charset="0"/>
              <a:cs typeface="Arial-SGK-TV" pitchFamily="2" charset="0"/>
            </a:endParaRPr>
          </a:p>
        </p:txBody>
      </p:sp>
      <p:sp>
        <p:nvSpPr>
          <p:cNvPr id="12" name="Text Box 5"/>
          <p:cNvSpPr txBox="1">
            <a:spLocks noChangeArrowheads="1"/>
          </p:cNvSpPr>
          <p:nvPr/>
        </p:nvSpPr>
        <p:spPr bwMode="auto">
          <a:xfrm>
            <a:off x="764157" y="3422365"/>
            <a:ext cx="47222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rPr>
              <a:t>Thuộc thêm nhiều bài thơ</a:t>
            </a:r>
            <a:endParaRPr lang="en-US" altLang="en-US" sz="2800" dirty="0">
              <a:solidFill>
                <a:srgbClr val="0000FF"/>
              </a:solidFill>
              <a:latin typeface="Arial-SGK-TV" pitchFamily="2" charset="0"/>
              <a:cs typeface="Arial-SGK-TV" pitchFamily="2" charset="0"/>
            </a:endParaRPr>
          </a:p>
        </p:txBody>
      </p:sp>
      <p:sp>
        <p:nvSpPr>
          <p:cNvPr id="13" name="Text Box 5"/>
          <p:cNvSpPr txBox="1">
            <a:spLocks noChangeArrowheads="1"/>
          </p:cNvSpPr>
          <p:nvPr/>
        </p:nvSpPr>
        <p:spPr bwMode="auto">
          <a:xfrm>
            <a:off x="764157" y="3879565"/>
            <a:ext cx="37316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rPr>
              <a:t>Có thêm nhiều bạn</a:t>
            </a:r>
            <a:endParaRPr lang="en-US" altLang="en-US" sz="2800" dirty="0">
              <a:solidFill>
                <a:srgbClr val="0000FF"/>
              </a:solidFill>
              <a:latin typeface="Arial-SGK-TV" pitchFamily="2" charset="0"/>
              <a:cs typeface="Arial-SGK-TV" pitchFamily="2" charset="0"/>
            </a:endParaRPr>
          </a:p>
        </p:txBody>
      </p:sp>
    </p:spTree>
    <p:extLst>
      <p:ext uri="{BB962C8B-B14F-4D97-AF65-F5344CB8AC3E}">
        <p14:creationId xmlns:p14="http://schemas.microsoft.com/office/powerpoint/2010/main" val="2390123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088"/>
            <a:ext cx="9144000" cy="701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WordArt 16"/>
          <p:cNvSpPr>
            <a:spLocks noChangeArrowheads="1" noChangeShapeType="1" noTextEdit="1"/>
          </p:cNvSpPr>
          <p:nvPr/>
        </p:nvSpPr>
        <p:spPr bwMode="auto">
          <a:xfrm>
            <a:off x="1981200" y="1909763"/>
            <a:ext cx="5943600" cy="1066800"/>
          </a:xfrm>
          <a:prstGeom prst="rect">
            <a:avLst/>
          </a:prstGeom>
        </p:spPr>
        <p:txBody>
          <a:bodyPr wrap="none" fromWordArt="1">
            <a:prstTxWarp prst="textPlain">
              <a:avLst>
                <a:gd name="adj" fmla="val 50000"/>
              </a:avLst>
            </a:prstTxWarp>
          </a:bodyPr>
          <a:lstStyle/>
          <a:p>
            <a:pPr algn="ctr"/>
            <a:r>
              <a:rPr lang="vi-VN" b="1"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Chúc các con </a:t>
            </a:r>
          </a:p>
          <a:p>
            <a:pPr algn="ctr"/>
            <a:r>
              <a:rPr lang="vi-VN" b="1"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chăm ngoan, học giỏi!</a:t>
            </a:r>
            <a:endParaRPr lang="en-US" b="1"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8" name="AB4B77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288323"/>
      </p:ext>
    </p:extLst>
  </p:cSld>
  <p:clrMapOvr>
    <a:masterClrMapping/>
  </p:clrMapOvr>
  <p:transition spd="slow" advTm="16234">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24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96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34" y="1113493"/>
            <a:ext cx="8046720" cy="394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922509"/>
      </p:ext>
    </p:extLst>
  </p:cSld>
  <p:clrMapOvr>
    <a:masterClrMapping/>
  </p:clrMapOvr>
  <mc:AlternateContent xmlns:mc="http://schemas.openxmlformats.org/markup-compatibility/2006" xmlns:p14="http://schemas.microsoft.com/office/powerpoint/2010/main">
    <mc:Choice Requires="p14">
      <p:transition spd="slow" p14:dur="2000">
        <p14:wheelReverse spokes="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55065" y="1230680"/>
            <a:ext cx="3661580" cy="523220"/>
          </a:xfrm>
          <a:prstGeom prst="rect">
            <a:avLst/>
          </a:prstGeom>
          <a:noFill/>
        </p:spPr>
        <p:txBody>
          <a:bodyPr wrap="none" rtlCol="0">
            <a:spAutoFit/>
          </a:bodyPr>
          <a:lstStyle/>
          <a:p>
            <a:r>
              <a:rPr lang="en-US" sz="2800" b="1" dirty="0" smtClean="0">
                <a:latin typeface="Arial-SGK-TV" pitchFamily="2" charset="0"/>
                <a:cs typeface="Arial-SGK-TV" pitchFamily="2" charset="0"/>
              </a:rPr>
              <a:t>Tôi là học sinh lớp 1</a:t>
            </a:r>
            <a:endParaRPr lang="en-US" sz="2800" b="1" dirty="0">
              <a:latin typeface="Arial-SGK-TV" pitchFamily="2" charset="0"/>
              <a:cs typeface="Arial-SGK-TV" pitchFamily="2"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771" y="992101"/>
            <a:ext cx="2260600"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4800" y="1805441"/>
            <a:ext cx="7118523" cy="2939266"/>
          </a:xfrm>
          <a:prstGeom prst="rect">
            <a:avLst/>
          </a:prstGeom>
          <a:noFill/>
        </p:spPr>
        <p:txBody>
          <a:bodyPr wrap="square" rtlCol="0">
            <a:spAutoFit/>
          </a:bodyPr>
          <a:lstStyle/>
          <a:p>
            <a:pPr algn="just"/>
            <a:r>
              <a:rPr lang="en-US" sz="2400" dirty="0" smtClean="0">
                <a:latin typeface="Arial-SGK-TV" pitchFamily="2" charset="0"/>
                <a:cs typeface="Arial-SGK-TV" pitchFamily="2" charset="0"/>
              </a:rPr>
              <a:t>      </a:t>
            </a:r>
            <a:r>
              <a:rPr lang="en-US" sz="2300" dirty="0" smtClean="0">
                <a:latin typeface="Arial-SGK-TV" pitchFamily="2" charset="0"/>
                <a:cs typeface="Arial-SGK-TV" pitchFamily="2" charset="0"/>
              </a:rPr>
              <a:t>Tôi tên là Nam, học sinh lớp 1A, Trường Tiểu học Lê Quý Đôn. Ngày đầu đi học, mặc bộ đồng phục  của trường, tôi hãnh diện lắm.</a:t>
            </a:r>
          </a:p>
          <a:p>
            <a:pPr algn="just"/>
            <a:r>
              <a:rPr lang="en-US" sz="2300" dirty="0">
                <a:latin typeface="Arial-SGK-TV" pitchFamily="2" charset="0"/>
                <a:cs typeface="Arial-SGK-TV" pitchFamily="2" charset="0"/>
              </a:rPr>
              <a:t> </a:t>
            </a:r>
            <a:r>
              <a:rPr lang="en-US" sz="2300" dirty="0" smtClean="0">
                <a:latin typeface="Arial-SGK-TV" pitchFamily="2" charset="0"/>
                <a:cs typeface="Arial-SGK-TV" pitchFamily="2" charset="0"/>
              </a:rPr>
              <a:t>     Hồi đầu năm học, tôi mới học chữ cái. Thế mà bây giờ, tôi đã đọc được truyện tranh. Tôi còn biết làm toán nữa. Tôi có thêm nhiều bạn mới.</a:t>
            </a:r>
          </a:p>
          <a:p>
            <a:pPr algn="just"/>
            <a:r>
              <a:rPr lang="en-US" sz="2300" dirty="0">
                <a:latin typeface="Arial-SGK-TV" pitchFamily="2" charset="0"/>
                <a:cs typeface="Arial-SGK-TV" pitchFamily="2" charset="0"/>
              </a:rPr>
              <a:t> </a:t>
            </a:r>
            <a:r>
              <a:rPr lang="en-US" sz="2300" dirty="0" smtClean="0">
                <a:latin typeface="Arial-SGK-TV" pitchFamily="2" charset="0"/>
                <a:cs typeface="Arial-SGK-TV" pitchFamily="2" charset="0"/>
              </a:rPr>
              <a:t>     Ai cũng bảo từ khi đi học, tôi chững chạc hẳn lên.</a:t>
            </a:r>
          </a:p>
          <a:p>
            <a:pPr algn="just"/>
            <a:r>
              <a:rPr lang="en-US" sz="2300" dirty="0">
                <a:latin typeface="Arial-SGK-TV" pitchFamily="2" charset="0"/>
                <a:cs typeface="Arial-SGK-TV" pitchFamily="2" charset="0"/>
              </a:rPr>
              <a:t>	</a:t>
            </a:r>
            <a:r>
              <a:rPr lang="en-US" sz="2300" dirty="0" smtClean="0">
                <a:latin typeface="Arial-SGK-TV" pitchFamily="2" charset="0"/>
                <a:cs typeface="Arial-SGK-TV" pitchFamily="2" charset="0"/>
              </a:rPr>
              <a:t>				    </a:t>
            </a:r>
            <a:r>
              <a:rPr lang="en-US" sz="2000" i="1" dirty="0" smtClean="0">
                <a:latin typeface="Arial-SGK-TV" pitchFamily="2" charset="0"/>
                <a:cs typeface="Arial-SGK-TV" pitchFamily="2" charset="0"/>
              </a:rPr>
              <a:t>(Trung Sơn)</a:t>
            </a:r>
            <a:endParaRPr lang="en-US" sz="2000" i="1" dirty="0">
              <a:latin typeface="Arial-SGK-TV" pitchFamily="2" charset="0"/>
              <a:cs typeface="Arial-SGK-TV" pitchFamily="2" charset="0"/>
            </a:endParaRPr>
          </a:p>
        </p:txBody>
      </p:sp>
      <p:cxnSp>
        <p:nvCxnSpPr>
          <p:cNvPr id="15" name="Straight Connector 14"/>
          <p:cNvCxnSpPr/>
          <p:nvPr/>
        </p:nvCxnSpPr>
        <p:spPr>
          <a:xfrm>
            <a:off x="2353147" y="2904653"/>
            <a:ext cx="12192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945538" y="3608559"/>
            <a:ext cx="155448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a:off x="4648200" y="4312465"/>
            <a:ext cx="146304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304799" y="1803339"/>
            <a:ext cx="7118523" cy="815608"/>
          </a:xfrm>
          <a:prstGeom prst="rect">
            <a:avLst/>
          </a:prstGeom>
          <a:noFill/>
        </p:spPr>
        <p:txBody>
          <a:bodyPr wrap="square" rtlCol="0">
            <a:spAutoFit/>
          </a:bodyPr>
          <a:lstStyle/>
          <a:p>
            <a:pPr algn="just"/>
            <a:r>
              <a:rPr lang="en-US" sz="2400" dirty="0" smtClean="0">
                <a:solidFill>
                  <a:srgbClr val="FF0000"/>
                </a:solidFill>
                <a:latin typeface="Arial-SGK-TV" pitchFamily="2" charset="0"/>
                <a:cs typeface="Arial-SGK-TV" pitchFamily="2" charset="0"/>
              </a:rPr>
              <a:t>      </a:t>
            </a:r>
            <a:r>
              <a:rPr lang="en-US" sz="2300" dirty="0" smtClean="0">
                <a:solidFill>
                  <a:srgbClr val="FF0000"/>
                </a:solidFill>
                <a:latin typeface="Arial-SGK-TV" pitchFamily="2" charset="0"/>
                <a:cs typeface="Arial-SGK-TV" pitchFamily="2" charset="0"/>
              </a:rPr>
              <a:t>Tôi tên là Nam, học sinh lớp 1A, Trường Tiểu học Lê</a:t>
            </a:r>
            <a:r>
              <a:rPr lang="en-US" sz="2000" dirty="0" smtClean="0">
                <a:solidFill>
                  <a:srgbClr val="FF0000"/>
                </a:solidFill>
                <a:latin typeface="Arial-SGK-TV" pitchFamily="2" charset="0"/>
                <a:cs typeface="Arial-SGK-TV" pitchFamily="2" charset="0"/>
              </a:rPr>
              <a:t>  </a:t>
            </a:r>
            <a:r>
              <a:rPr lang="en-US" sz="2300" dirty="0" smtClean="0">
                <a:solidFill>
                  <a:srgbClr val="FF0000"/>
                </a:solidFill>
                <a:latin typeface="Arial-SGK-TV" pitchFamily="2" charset="0"/>
                <a:cs typeface="Arial-SGK-TV" pitchFamily="2" charset="0"/>
              </a:rPr>
              <a:t>Quý</a:t>
            </a:r>
            <a:r>
              <a:rPr lang="en-US" sz="2000" dirty="0" smtClean="0">
                <a:solidFill>
                  <a:srgbClr val="FF0000"/>
                </a:solidFill>
                <a:latin typeface="Arial-SGK-TV" pitchFamily="2" charset="0"/>
                <a:cs typeface="Arial-SGK-TV" pitchFamily="2" charset="0"/>
              </a:rPr>
              <a:t>  </a:t>
            </a:r>
            <a:r>
              <a:rPr lang="en-US" sz="2300" dirty="0" smtClean="0">
                <a:solidFill>
                  <a:srgbClr val="FF0000"/>
                </a:solidFill>
                <a:latin typeface="Arial-SGK-TV" pitchFamily="2" charset="0"/>
                <a:cs typeface="Arial-SGK-TV" pitchFamily="2" charset="0"/>
              </a:rPr>
              <a:t>Đôn. </a:t>
            </a:r>
            <a:endParaRPr lang="en-US" sz="2000" i="1" dirty="0">
              <a:solidFill>
                <a:srgbClr val="FF0000"/>
              </a:solidFill>
              <a:latin typeface="Arial-SGK-TV" pitchFamily="2" charset="0"/>
              <a:cs typeface="Arial-SGK-TV" pitchFamily="2" charset="0"/>
            </a:endParaRPr>
          </a:p>
        </p:txBody>
      </p:sp>
      <p:cxnSp>
        <p:nvCxnSpPr>
          <p:cNvPr id="18" name="Straight Connector 17"/>
          <p:cNvCxnSpPr/>
          <p:nvPr/>
        </p:nvCxnSpPr>
        <p:spPr>
          <a:xfrm flipH="1">
            <a:off x="2895599" y="1905000"/>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5105400" y="188602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143305" y="2255520"/>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2189024" y="2265680"/>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4648200" y="227210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1849120" y="262017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4221481" y="261001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4267200" y="262017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04800" y="2171714"/>
            <a:ext cx="7118523" cy="815608"/>
          </a:xfrm>
          <a:prstGeom prst="rect">
            <a:avLst/>
          </a:prstGeom>
          <a:noFill/>
        </p:spPr>
        <p:txBody>
          <a:bodyPr wrap="square" rtlCol="0">
            <a:spAutoFit/>
          </a:bodyPr>
          <a:lstStyle/>
          <a:p>
            <a:pPr algn="just"/>
            <a:r>
              <a:rPr lang="en-US" sz="2300" dirty="0" smtClean="0">
                <a:solidFill>
                  <a:srgbClr val="FF0000"/>
                </a:solidFill>
                <a:latin typeface="Arial-SGK-TV" pitchFamily="2" charset="0"/>
                <a:cs typeface="Arial-SGK-TV" pitchFamily="2" charset="0"/>
              </a:rPr>
              <a:t>                    </a:t>
            </a:r>
            <a:r>
              <a:rPr lang="en-US" sz="2000" dirty="0" smtClean="0">
                <a:solidFill>
                  <a:srgbClr val="FF0000"/>
                </a:solidFill>
                <a:latin typeface="Arial-SGK-TV" pitchFamily="2" charset="0"/>
                <a:cs typeface="Arial-SGK-TV" pitchFamily="2" charset="0"/>
              </a:rPr>
              <a:t> </a:t>
            </a:r>
            <a:r>
              <a:rPr lang="en-US" sz="1600" dirty="0" smtClean="0">
                <a:solidFill>
                  <a:srgbClr val="FF0000"/>
                </a:solidFill>
                <a:latin typeface="Arial-SGK-TV" pitchFamily="2" charset="0"/>
                <a:cs typeface="Arial-SGK-TV" pitchFamily="2" charset="0"/>
              </a:rPr>
              <a:t> </a:t>
            </a:r>
            <a:r>
              <a:rPr lang="en-US" sz="2000" dirty="0" smtClean="0">
                <a:solidFill>
                  <a:srgbClr val="FF0000"/>
                </a:solidFill>
                <a:latin typeface="Arial-SGK-TV" pitchFamily="2" charset="0"/>
                <a:cs typeface="Arial-SGK-TV" pitchFamily="2" charset="0"/>
              </a:rPr>
              <a:t>  </a:t>
            </a:r>
            <a:r>
              <a:rPr lang="en-US" sz="2300" dirty="0" smtClean="0">
                <a:solidFill>
                  <a:srgbClr val="FF0000"/>
                </a:solidFill>
                <a:latin typeface="Arial-SGK-TV" pitchFamily="2" charset="0"/>
                <a:cs typeface="Arial-SGK-TV" pitchFamily="2" charset="0"/>
              </a:rPr>
              <a:t>Ngày</a:t>
            </a:r>
            <a:r>
              <a:rPr lang="en-US" sz="2250" dirty="0" smtClean="0">
                <a:solidFill>
                  <a:srgbClr val="FF0000"/>
                </a:solidFill>
                <a:latin typeface="Arial-SGK-TV" pitchFamily="2" charset="0"/>
                <a:cs typeface="Arial-SGK-TV" pitchFamily="2" charset="0"/>
              </a:rPr>
              <a:t> </a:t>
            </a:r>
            <a:r>
              <a:rPr lang="en-US" sz="2300" dirty="0" smtClean="0">
                <a:solidFill>
                  <a:srgbClr val="FF0000"/>
                </a:solidFill>
                <a:latin typeface="Arial-SGK-TV" pitchFamily="2" charset="0"/>
                <a:cs typeface="Arial-SGK-TV" pitchFamily="2" charset="0"/>
              </a:rPr>
              <a:t>đầu đi học, mặc bộ đồng phục  của trường, tôi hãnh diện lắm.</a:t>
            </a:r>
            <a:r>
              <a:rPr lang="en-US" sz="2300" dirty="0" smtClean="0">
                <a:latin typeface="Arial-SGK-TV" pitchFamily="2" charset="0"/>
                <a:cs typeface="Arial-SGK-TV" pitchFamily="2" charset="0"/>
              </a:rPr>
              <a:t>      </a:t>
            </a:r>
            <a:endParaRPr lang="en-US" sz="2000" i="1" dirty="0">
              <a:latin typeface="Arial-SGK-TV" pitchFamily="2" charset="0"/>
              <a:cs typeface="Arial-SGK-TV" pitchFamily="2" charset="0"/>
            </a:endParaRPr>
          </a:p>
        </p:txBody>
      </p:sp>
    </p:spTree>
    <p:extLst>
      <p:ext uri="{BB962C8B-B14F-4D97-AF65-F5344CB8AC3E}">
        <p14:creationId xmlns:p14="http://schemas.microsoft.com/office/powerpoint/2010/main" val="5388237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up)">
                                      <p:cBhvr>
                                        <p:cTn id="48" dur="500"/>
                                        <p:tgtEl>
                                          <p:spTgt spid="26"/>
                                        </p:tgtEl>
                                      </p:cBhvr>
                                    </p:animEffect>
                                  </p:childTnLst>
                                </p:cTn>
                              </p:par>
                              <p:par>
                                <p:cTn id="49" presetID="22" presetClass="entr" presetSubtype="1"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par>
                                <p:cTn id="57" presetID="10" presetClass="exit" presetSubtype="0" fill="hold" grpId="1" nodeType="withEffect">
                                  <p:stCondLst>
                                    <p:cond delay="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up)">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up)">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up)">
                                      <p:cBhvr>
                                        <p:cTn id="74" dur="500"/>
                                        <p:tgtEl>
                                          <p:spTgt spid="30"/>
                                        </p:tgtEl>
                                      </p:cBhvr>
                                    </p:animEffect>
                                  </p:childTnLst>
                                </p:cTn>
                              </p:par>
                              <p:par>
                                <p:cTn id="75" presetID="22" presetClass="entr" presetSubtype="1"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up)">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32"/>
                                        </p:tgtEl>
                                      </p:cBhvr>
                                    </p:animEffect>
                                    <p:set>
                                      <p:cBhvr>
                                        <p:cTn id="82"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32" grpId="0"/>
      <p:bldP spid="3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457200"/>
            <a:ext cx="5145961" cy="707886"/>
          </a:xfrm>
          <a:prstGeom prst="rect">
            <a:avLst/>
          </a:prstGeom>
          <a:noFill/>
        </p:spPr>
        <p:txBody>
          <a:bodyPr wrap="none" rtlCol="0">
            <a:spAutoFit/>
          </a:bodyPr>
          <a:lstStyle/>
          <a:p>
            <a:r>
              <a:rPr lang="en-US" sz="4000" b="1" dirty="0" smtClean="0">
                <a:latin typeface="Arial-SGK-TV" pitchFamily="2" charset="0"/>
                <a:cs typeface="Arial-SGK-TV" pitchFamily="2" charset="0"/>
              </a:rPr>
              <a:t>Tôi là học sinh lớp 1</a:t>
            </a:r>
            <a:endParaRPr lang="en-US" sz="4000" b="1" dirty="0">
              <a:latin typeface="Arial-SGK-TV" pitchFamily="2" charset="0"/>
              <a:cs typeface="Arial-SGK-TV" pitchFamily="2"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9106" y="218621"/>
            <a:ext cx="2260600"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07135" y="1031961"/>
            <a:ext cx="7118523" cy="5570756"/>
          </a:xfrm>
          <a:prstGeom prst="rect">
            <a:avLst/>
          </a:prstGeom>
          <a:noFill/>
        </p:spPr>
        <p:txBody>
          <a:bodyPr wrap="square" rtlCol="0">
            <a:spAutoFit/>
          </a:bodyPr>
          <a:lstStyle/>
          <a:p>
            <a:pPr algn="just"/>
            <a:r>
              <a:rPr lang="en-US" sz="3600" dirty="0" smtClean="0">
                <a:latin typeface="Arial-SGK-TV" pitchFamily="2" charset="0"/>
                <a:cs typeface="Arial-SGK-TV" pitchFamily="2" charset="0"/>
              </a:rPr>
              <a:t>      </a:t>
            </a:r>
            <a:r>
              <a:rPr lang="en-US" sz="3200" dirty="0" smtClean="0">
                <a:latin typeface="Arial-SGK-TV" pitchFamily="2" charset="0"/>
                <a:cs typeface="Arial-SGK-TV" pitchFamily="2" charset="0"/>
              </a:rPr>
              <a:t>Tôi tên là Nam, học sinh lớp 1A, Trường Tiểu học Lê Quý Đôn. Ngày đầu đi học, mặc bộ đồng phục  của trường, tôi hãnh diện lắm.</a:t>
            </a:r>
          </a:p>
          <a:p>
            <a:pPr algn="just"/>
            <a:r>
              <a:rPr lang="en-US" sz="3200" dirty="0">
                <a:latin typeface="Arial-SGK-TV" pitchFamily="2" charset="0"/>
                <a:cs typeface="Arial-SGK-TV" pitchFamily="2" charset="0"/>
              </a:rPr>
              <a:t> </a:t>
            </a:r>
            <a:r>
              <a:rPr lang="en-US" sz="3200" dirty="0" smtClean="0">
                <a:latin typeface="Arial-SGK-TV" pitchFamily="2" charset="0"/>
                <a:cs typeface="Arial-SGK-TV" pitchFamily="2" charset="0"/>
              </a:rPr>
              <a:t>     Hồi đầu năm học, tôi mới học chữ cái. Thế mà bây giờ, tôi đã đọc được truyện tranh. Tôi còn biết làm toán nữa. Tôi có thêm nhiều bạn mới.</a:t>
            </a:r>
          </a:p>
          <a:p>
            <a:pPr algn="just"/>
            <a:r>
              <a:rPr lang="en-US" sz="3200" dirty="0">
                <a:latin typeface="Arial-SGK-TV" pitchFamily="2" charset="0"/>
                <a:cs typeface="Arial-SGK-TV" pitchFamily="2" charset="0"/>
              </a:rPr>
              <a:t> </a:t>
            </a:r>
            <a:r>
              <a:rPr lang="en-US" sz="3200" dirty="0" smtClean="0">
                <a:latin typeface="Arial-SGK-TV" pitchFamily="2" charset="0"/>
                <a:cs typeface="Arial-SGK-TV" pitchFamily="2" charset="0"/>
              </a:rPr>
              <a:t>     Ai cũng bảo từ khi đi học, tôi chững chạc hẳn lên.</a:t>
            </a:r>
          </a:p>
          <a:p>
            <a:pPr algn="just"/>
            <a:r>
              <a:rPr lang="en-US" sz="3200" dirty="0">
                <a:latin typeface="Arial-SGK-TV" pitchFamily="2" charset="0"/>
                <a:cs typeface="Arial-SGK-TV" pitchFamily="2" charset="0"/>
              </a:rPr>
              <a:t>	</a:t>
            </a:r>
            <a:r>
              <a:rPr lang="en-US" sz="3200" dirty="0" smtClean="0">
                <a:latin typeface="Arial-SGK-TV" pitchFamily="2" charset="0"/>
                <a:cs typeface="Arial-SGK-TV" pitchFamily="2" charset="0"/>
              </a:rPr>
              <a:t>			</a:t>
            </a:r>
            <a:r>
              <a:rPr lang="en-US" sz="3200" smtClean="0">
                <a:latin typeface="Arial-SGK-TV" pitchFamily="2" charset="0"/>
                <a:cs typeface="Arial-SGK-TV" pitchFamily="2" charset="0"/>
              </a:rPr>
              <a:t>	</a:t>
            </a:r>
            <a:r>
              <a:rPr lang="en-US" sz="3200" i="1" smtClean="0">
                <a:latin typeface="Arial-SGK-TV" pitchFamily="2" charset="0"/>
                <a:cs typeface="Arial-SGK-TV" pitchFamily="2" charset="0"/>
              </a:rPr>
              <a:t>(</a:t>
            </a:r>
            <a:r>
              <a:rPr lang="en-US" sz="3200" i="1" dirty="0" smtClean="0">
                <a:latin typeface="Arial-SGK-TV" pitchFamily="2" charset="0"/>
                <a:cs typeface="Arial-SGK-TV" pitchFamily="2" charset="0"/>
              </a:rPr>
              <a:t>Trung Sơn)</a:t>
            </a:r>
            <a:endParaRPr lang="en-US" sz="3200" i="1" dirty="0">
              <a:latin typeface="Arial-SGK-TV" pitchFamily="2" charset="0"/>
              <a:cs typeface="Arial-SGK-TV" pitchFamily="2" charset="0"/>
            </a:endParaRPr>
          </a:p>
        </p:txBody>
      </p:sp>
      <p:sp>
        <p:nvSpPr>
          <p:cNvPr id="19" name="TextBox 18"/>
          <p:cNvSpPr txBox="1"/>
          <p:nvPr/>
        </p:nvSpPr>
        <p:spPr>
          <a:xfrm>
            <a:off x="107133" y="1031960"/>
            <a:ext cx="7118523" cy="2123658"/>
          </a:xfrm>
          <a:prstGeom prst="rect">
            <a:avLst/>
          </a:prstGeom>
          <a:noFill/>
        </p:spPr>
        <p:txBody>
          <a:bodyPr wrap="square" rtlCol="0">
            <a:spAutoFit/>
          </a:bodyPr>
          <a:lstStyle/>
          <a:p>
            <a:pPr algn="just"/>
            <a:r>
              <a:rPr lang="en-US" sz="3600" dirty="0" smtClean="0">
                <a:solidFill>
                  <a:srgbClr val="FF0000"/>
                </a:solidFill>
                <a:latin typeface="Arial-SGK-TV" pitchFamily="2" charset="0"/>
                <a:cs typeface="Arial-SGK-TV" pitchFamily="2" charset="0"/>
              </a:rPr>
              <a:t>      </a:t>
            </a:r>
            <a:r>
              <a:rPr lang="en-US" sz="3200" dirty="0" smtClean="0">
                <a:solidFill>
                  <a:srgbClr val="FF0000"/>
                </a:solidFill>
                <a:latin typeface="Arial-SGK-TV" pitchFamily="2" charset="0"/>
                <a:cs typeface="Arial-SGK-TV" pitchFamily="2" charset="0"/>
              </a:rPr>
              <a:t>Tôi tên là Nam, học sinh lớp 1A, Trường Tiểu học Lê Quý Đôn. Ngày đầu đi học, mặc bộ đồng phục  của trường, tôi hãnh diện lắm.</a:t>
            </a:r>
          </a:p>
        </p:txBody>
      </p:sp>
    </p:spTree>
    <p:extLst>
      <p:ext uri="{BB962C8B-B14F-4D97-AF65-F5344CB8AC3E}">
        <p14:creationId xmlns:p14="http://schemas.microsoft.com/office/powerpoint/2010/main" val="328281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TIẾT 2</a:t>
            </a:r>
            <a:endParaRPr lang="en-US" altLang="en-US" sz="3600" b="1" dirty="0">
              <a:solidFill>
                <a:srgbClr val="7030A0"/>
              </a:solidFill>
            </a:endParaRPr>
          </a:p>
        </p:txBody>
      </p:sp>
    </p:spTree>
    <p:extLst>
      <p:ext uri="{BB962C8B-B14F-4D97-AF65-F5344CB8AC3E}">
        <p14:creationId xmlns:p14="http://schemas.microsoft.com/office/powerpoint/2010/main" val="1273395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ột số khó khăn của các gia đình khi lắp đặt thang m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3085884"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1981200"/>
            <a:ext cx="6599785" cy="523220"/>
          </a:xfrm>
          <a:prstGeom prst="rect">
            <a:avLst/>
          </a:prstGeom>
          <a:noFill/>
        </p:spPr>
        <p:txBody>
          <a:bodyPr wrap="square" rtlCol="0">
            <a:spAutoFit/>
          </a:bodyPr>
          <a:lstStyle/>
          <a:p>
            <a:r>
              <a:rPr lang="en-US" sz="2800" dirty="0" smtClean="0">
                <a:latin typeface="Arial-SGK-TV" pitchFamily="2" charset="0"/>
                <a:cs typeface="Arial-SGK-TV" pitchFamily="2" charset="0"/>
              </a:rPr>
              <a:t>a. Bạn Nam học lớp mấy? Trường nào?</a:t>
            </a:r>
            <a:endParaRPr lang="en-US" sz="2800" dirty="0">
              <a:latin typeface="Arial-SGK-TV" pitchFamily="2" charset="0"/>
              <a:cs typeface="Arial-SGK-TV" pitchFamily="2" charset="0"/>
            </a:endParaRPr>
          </a:p>
        </p:txBody>
      </p:sp>
      <p:sp>
        <p:nvSpPr>
          <p:cNvPr id="8" name="TextBox 7"/>
          <p:cNvSpPr txBox="1"/>
          <p:nvPr/>
        </p:nvSpPr>
        <p:spPr>
          <a:xfrm>
            <a:off x="514350" y="1981200"/>
            <a:ext cx="7943850" cy="523220"/>
          </a:xfrm>
          <a:prstGeom prst="rect">
            <a:avLst/>
          </a:prstGeom>
          <a:noFill/>
        </p:spPr>
        <p:txBody>
          <a:bodyPr wrap="square" rtlCol="0">
            <a:spAutoFit/>
          </a:bodyPr>
          <a:lstStyle/>
          <a:p>
            <a:r>
              <a:rPr lang="en-US" sz="2800" dirty="0">
                <a:latin typeface="Arial-SGK-TV" pitchFamily="2" charset="0"/>
                <a:cs typeface="Arial-SGK-TV" pitchFamily="2" charset="0"/>
              </a:rPr>
              <a:t>Ngày đầu đi học bạn Nam </a:t>
            </a:r>
            <a:r>
              <a:rPr lang="en-US" sz="2800" dirty="0" smtClean="0">
                <a:latin typeface="Arial-SGK-TV" pitchFamily="2" charset="0"/>
                <a:cs typeface="Arial-SGK-TV" pitchFamily="2" charset="0"/>
              </a:rPr>
              <a:t>mặc bộ quần áo </a:t>
            </a:r>
            <a:r>
              <a:rPr lang="en-US" sz="2800" dirty="0">
                <a:latin typeface="Arial-SGK-TV" pitchFamily="2" charset="0"/>
                <a:cs typeface="Arial-SGK-TV" pitchFamily="2" charset="0"/>
              </a:rPr>
              <a:t>nào</a:t>
            </a:r>
            <a:r>
              <a:rPr lang="en-US" sz="2800" dirty="0" smtClean="0">
                <a:latin typeface="Arial-SGK-TV" pitchFamily="2" charset="0"/>
                <a:cs typeface="Arial-SGK-TV" pitchFamily="2" charset="0"/>
              </a:rPr>
              <a:t>?</a:t>
            </a:r>
            <a:endParaRPr lang="en-US" sz="2800" dirty="0">
              <a:latin typeface="Arial-SGK-TV" pitchFamily="2" charset="0"/>
              <a:cs typeface="Arial-SGK-TV" pitchFamily="2" charset="0"/>
            </a:endParaRPr>
          </a:p>
        </p:txBody>
      </p:sp>
      <p:sp>
        <p:nvSpPr>
          <p:cNvPr id="6" name="TextBox 5"/>
          <p:cNvSpPr txBox="1"/>
          <p:nvPr/>
        </p:nvSpPr>
        <p:spPr>
          <a:xfrm>
            <a:off x="2971800" y="2905125"/>
            <a:ext cx="2647950" cy="523220"/>
          </a:xfrm>
          <a:prstGeom prst="rect">
            <a:avLst/>
          </a:prstGeom>
          <a:noFill/>
        </p:spPr>
        <p:txBody>
          <a:bodyPr wrap="square" rtlCol="0">
            <a:spAutoFit/>
          </a:bodyPr>
          <a:lstStyle/>
          <a:p>
            <a:r>
              <a:rPr lang="en-US" sz="2800" dirty="0" smtClean="0">
                <a:solidFill>
                  <a:srgbClr val="0000FF"/>
                </a:solidFill>
                <a:latin typeface="Arial-SGK-TV" pitchFamily="2" charset="0"/>
                <a:cs typeface="Arial-SGK-TV" pitchFamily="2" charset="0"/>
              </a:rPr>
              <a:t>=&gt; </a:t>
            </a:r>
            <a:r>
              <a:rPr lang="en-US" sz="2800" dirty="0" smtClean="0">
                <a:solidFill>
                  <a:srgbClr val="FF0000"/>
                </a:solidFill>
                <a:latin typeface="Arial-SGK-TV" pitchFamily="2" charset="0"/>
                <a:cs typeface="Arial-SGK-TV" pitchFamily="2" charset="0"/>
              </a:rPr>
              <a:t>đồng phục</a:t>
            </a:r>
            <a:endParaRPr lang="en-US" sz="2800" dirty="0">
              <a:solidFill>
                <a:srgbClr val="FF0000"/>
              </a:solidFill>
              <a:latin typeface="Arial-SGK-TV" pitchFamily="2" charset="0"/>
              <a:cs typeface="Arial-SGK-TV" pitchFamily="2" charset="0"/>
            </a:endParaRPr>
          </a:p>
        </p:txBody>
      </p:sp>
      <p:sp>
        <p:nvSpPr>
          <p:cNvPr id="10" name="TextBox 9"/>
          <p:cNvSpPr txBox="1"/>
          <p:nvPr/>
        </p:nvSpPr>
        <p:spPr>
          <a:xfrm>
            <a:off x="609600" y="1981200"/>
            <a:ext cx="8077200" cy="954107"/>
          </a:xfrm>
          <a:prstGeom prst="rect">
            <a:avLst/>
          </a:prstGeom>
          <a:noFill/>
        </p:spPr>
        <p:txBody>
          <a:bodyPr wrap="square" rtlCol="0">
            <a:spAutoFit/>
          </a:bodyPr>
          <a:lstStyle/>
          <a:p>
            <a:r>
              <a:rPr lang="en-US" sz="2800" dirty="0" smtClean="0">
                <a:latin typeface="Arial-SGK-TV" pitchFamily="2" charset="0"/>
                <a:cs typeface="Arial-SGK-TV" pitchFamily="2" charset="0"/>
              </a:rPr>
              <a:t>     Khi </a:t>
            </a:r>
            <a:r>
              <a:rPr lang="en-US" sz="2800" dirty="0">
                <a:latin typeface="Arial-SGK-TV" pitchFamily="2" charset="0"/>
                <a:cs typeface="Arial-SGK-TV" pitchFamily="2" charset="0"/>
              </a:rPr>
              <a:t>mặc bộ đồng phục của trường Nam cảm thấy </a:t>
            </a:r>
            <a:r>
              <a:rPr lang="en-US" sz="2800" dirty="0" smtClean="0">
                <a:latin typeface="Arial-SGK-TV" pitchFamily="2" charset="0"/>
                <a:cs typeface="Arial-SGK-TV" pitchFamily="2" charset="0"/>
              </a:rPr>
              <a:t>như thế nào?</a:t>
            </a:r>
            <a:endParaRPr lang="en-US" sz="2800" dirty="0">
              <a:latin typeface="Arial-SGK-TV" pitchFamily="2" charset="0"/>
              <a:cs typeface="Arial-SGK-TV" pitchFamily="2" charset="0"/>
            </a:endParaRPr>
          </a:p>
        </p:txBody>
      </p:sp>
      <p:sp>
        <p:nvSpPr>
          <p:cNvPr id="12" name="TextBox 11"/>
          <p:cNvSpPr txBox="1"/>
          <p:nvPr/>
        </p:nvSpPr>
        <p:spPr>
          <a:xfrm>
            <a:off x="2971800" y="3200400"/>
            <a:ext cx="2647950" cy="523220"/>
          </a:xfrm>
          <a:prstGeom prst="rect">
            <a:avLst/>
          </a:prstGeom>
          <a:noFill/>
        </p:spPr>
        <p:txBody>
          <a:bodyPr wrap="square" rtlCol="0">
            <a:spAutoFit/>
          </a:bodyPr>
          <a:lstStyle/>
          <a:p>
            <a:r>
              <a:rPr lang="en-US" sz="2800" dirty="0" smtClean="0">
                <a:solidFill>
                  <a:srgbClr val="0000FF"/>
                </a:solidFill>
                <a:latin typeface="Arial-SGK-TV" pitchFamily="2" charset="0"/>
                <a:cs typeface="Arial-SGK-TV" pitchFamily="2" charset="0"/>
              </a:rPr>
              <a:t>=&gt; </a:t>
            </a:r>
            <a:r>
              <a:rPr lang="en-US" sz="2800" dirty="0">
                <a:solidFill>
                  <a:srgbClr val="FF0000"/>
                </a:solidFill>
                <a:latin typeface="Arial-SGK-TV" pitchFamily="2" charset="0"/>
                <a:cs typeface="Arial-SGK-TV" pitchFamily="2" charset="0"/>
              </a:rPr>
              <a:t>h</a:t>
            </a:r>
            <a:r>
              <a:rPr lang="en-US" sz="2800" dirty="0" smtClean="0">
                <a:solidFill>
                  <a:srgbClr val="FF0000"/>
                </a:solidFill>
                <a:latin typeface="Arial-SGK-TV" pitchFamily="2" charset="0"/>
                <a:cs typeface="Arial-SGK-TV" pitchFamily="2" charset="0"/>
              </a:rPr>
              <a:t>ãnh diện</a:t>
            </a:r>
            <a:endParaRPr lang="en-US" sz="2800" dirty="0">
              <a:solidFill>
                <a:srgbClr val="FF0000"/>
              </a:solidFill>
              <a:latin typeface="Arial-SGK-TV" pitchFamily="2" charset="0"/>
              <a:cs typeface="Arial-SGK-TV" pitchFamily="2" charset="0"/>
            </a:endParaRPr>
          </a:p>
        </p:txBody>
      </p:sp>
      <p:sp>
        <p:nvSpPr>
          <p:cNvPr id="13" name="TextBox 12"/>
          <p:cNvSpPr txBox="1"/>
          <p:nvPr/>
        </p:nvSpPr>
        <p:spPr>
          <a:xfrm>
            <a:off x="1371600" y="1971675"/>
            <a:ext cx="6324600" cy="523220"/>
          </a:xfrm>
          <a:prstGeom prst="rect">
            <a:avLst/>
          </a:prstGeom>
          <a:noFill/>
        </p:spPr>
        <p:txBody>
          <a:bodyPr wrap="square" rtlCol="0">
            <a:spAutoFit/>
          </a:bodyPr>
          <a:lstStyle/>
          <a:p>
            <a:r>
              <a:rPr lang="en-US" sz="2800" dirty="0" smtClean="0">
                <a:latin typeface="Arial-SGK-TV" pitchFamily="2" charset="0"/>
                <a:cs typeface="Arial-SGK-TV" pitchFamily="2" charset="0"/>
              </a:rPr>
              <a:t>     </a:t>
            </a:r>
            <a:r>
              <a:rPr lang="en-US" sz="2800" dirty="0">
                <a:latin typeface="Arial-SGK-TV" pitchFamily="2" charset="0"/>
                <a:cs typeface="Arial-SGK-TV" pitchFamily="2" charset="0"/>
              </a:rPr>
              <a:t>b. Hồi đầu năm, Nam học gì?</a:t>
            </a:r>
          </a:p>
        </p:txBody>
      </p:sp>
      <p:sp>
        <p:nvSpPr>
          <p:cNvPr id="14" name="TextBox 13"/>
          <p:cNvSpPr txBox="1"/>
          <p:nvPr/>
        </p:nvSpPr>
        <p:spPr>
          <a:xfrm>
            <a:off x="1362075" y="1981200"/>
            <a:ext cx="6324600" cy="523220"/>
          </a:xfrm>
          <a:prstGeom prst="rect">
            <a:avLst/>
          </a:prstGeom>
          <a:noFill/>
        </p:spPr>
        <p:txBody>
          <a:bodyPr wrap="square" rtlCol="0">
            <a:spAutoFit/>
          </a:bodyPr>
          <a:lstStyle/>
          <a:p>
            <a:r>
              <a:rPr lang="en-US" sz="2800" dirty="0" smtClean="0">
                <a:latin typeface="Arial-SGK-TV" pitchFamily="2" charset="0"/>
                <a:cs typeface="Arial-SGK-TV" pitchFamily="2" charset="0"/>
              </a:rPr>
              <a:t>     </a:t>
            </a:r>
            <a:r>
              <a:rPr lang="en-US" sz="2800" dirty="0">
                <a:latin typeface="Arial-SGK-TV" pitchFamily="2" charset="0"/>
                <a:cs typeface="Arial-SGK-TV" pitchFamily="2" charset="0"/>
              </a:rPr>
              <a:t>c. Bây giờ, Nam biết làm gì?</a:t>
            </a:r>
          </a:p>
        </p:txBody>
      </p:sp>
      <p:sp>
        <p:nvSpPr>
          <p:cNvPr id="15" name="TextBox 14"/>
          <p:cNvSpPr txBox="1"/>
          <p:nvPr/>
        </p:nvSpPr>
        <p:spPr>
          <a:xfrm>
            <a:off x="514350" y="1981200"/>
            <a:ext cx="7686675" cy="954107"/>
          </a:xfrm>
          <a:prstGeom prst="rect">
            <a:avLst/>
          </a:prstGeom>
          <a:noFill/>
        </p:spPr>
        <p:txBody>
          <a:bodyPr wrap="square" rtlCol="0">
            <a:spAutoFit/>
          </a:bodyPr>
          <a:lstStyle/>
          <a:p>
            <a:r>
              <a:rPr lang="en-US" sz="2800" dirty="0" smtClean="0">
                <a:latin typeface="Arial-SGK-TV" pitchFamily="2" charset="0"/>
                <a:cs typeface="Arial-SGK-TV" pitchFamily="2" charset="0"/>
              </a:rPr>
              <a:t>     </a:t>
            </a:r>
            <a:r>
              <a:rPr lang="en-US" sz="2800" dirty="0">
                <a:latin typeface="Arial-SGK-TV" pitchFamily="2" charset="0"/>
                <a:cs typeface="Arial-SGK-TV" pitchFamily="2" charset="0"/>
              </a:rPr>
              <a:t>Từ khi đi học, mọi người thấy Nam </a:t>
            </a:r>
            <a:r>
              <a:rPr lang="en-US" sz="2800" dirty="0" smtClean="0">
                <a:latin typeface="Arial-SGK-TV" pitchFamily="2" charset="0"/>
                <a:cs typeface="Arial-SGK-TV" pitchFamily="2" charset="0"/>
              </a:rPr>
              <a:t>như thế nào?</a:t>
            </a:r>
            <a:endParaRPr lang="en-US" sz="2800" dirty="0">
              <a:latin typeface="Arial-SGK-TV" pitchFamily="2" charset="0"/>
              <a:cs typeface="Arial-SGK-TV" pitchFamily="2" charset="0"/>
            </a:endParaRPr>
          </a:p>
        </p:txBody>
      </p:sp>
      <p:sp>
        <p:nvSpPr>
          <p:cNvPr id="16" name="TextBox 15"/>
          <p:cNvSpPr txBox="1"/>
          <p:nvPr/>
        </p:nvSpPr>
        <p:spPr>
          <a:xfrm>
            <a:off x="2971800" y="3209925"/>
            <a:ext cx="2647950" cy="523220"/>
          </a:xfrm>
          <a:prstGeom prst="rect">
            <a:avLst/>
          </a:prstGeom>
          <a:noFill/>
        </p:spPr>
        <p:txBody>
          <a:bodyPr wrap="square" rtlCol="0">
            <a:spAutoFit/>
          </a:bodyPr>
          <a:lstStyle/>
          <a:p>
            <a:r>
              <a:rPr lang="en-US" sz="2800" dirty="0" smtClean="0">
                <a:solidFill>
                  <a:srgbClr val="0000FF"/>
                </a:solidFill>
                <a:latin typeface="Arial-SGK-TV" pitchFamily="2" charset="0"/>
                <a:cs typeface="Arial-SGK-TV" pitchFamily="2" charset="0"/>
              </a:rPr>
              <a:t>=&gt; </a:t>
            </a:r>
            <a:r>
              <a:rPr lang="en-US" sz="2800" dirty="0" smtClean="0">
                <a:solidFill>
                  <a:srgbClr val="FF0000"/>
                </a:solidFill>
                <a:latin typeface="Arial-SGK-TV" pitchFamily="2" charset="0"/>
                <a:cs typeface="Arial-SGK-TV" pitchFamily="2" charset="0"/>
              </a:rPr>
              <a:t>chững chạc</a:t>
            </a:r>
            <a:endParaRPr lang="en-US" sz="2800"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222759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xEl>
                                              <p:pRg st="0" end="0"/>
                                            </p:txEl>
                                          </p:spTgt>
                                        </p:tgtEl>
                                      </p:cBhvr>
                                    </p:animEffect>
                                    <p:set>
                                      <p:cBhvr>
                                        <p:cTn id="12" dur="1" fill="hold">
                                          <p:stCondLst>
                                            <p:cond delay="499"/>
                                          </p:stCondLst>
                                        </p:cTn>
                                        <p:tgtEl>
                                          <p:spTgt spid="5">
                                            <p:txEl>
                                              <p:pRg st="0" end="0"/>
                                            </p:txEl>
                                          </p:spTgt>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1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8" grpId="0"/>
      <p:bldP spid="8" grpId="1"/>
      <p:bldP spid="6" grpId="0"/>
      <p:bldP spid="6" grpId="1"/>
      <p:bldP spid="10" grpId="0"/>
      <p:bldP spid="10" grpId="1"/>
      <p:bldP spid="12" grpId="0"/>
      <p:bldP spid="12" grpId="1"/>
      <p:bldP spid="13" grpId="0"/>
      <p:bldP spid="13" grpId="1"/>
      <p:bldP spid="14" grpId="0"/>
      <p:bldP spid="14" grpId="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TotalTime>
  <Words>537</Words>
  <Application>Microsoft Office PowerPoint</Application>
  <PresentationFormat>Trình chiếu Trên màn hình (4:3)</PresentationFormat>
  <Paragraphs>63</Paragraphs>
  <Slides>27</Slides>
  <Notes>0</Notes>
  <HiddenSlides>0</HiddenSlides>
  <MMClips>2</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27</vt:i4>
      </vt:variant>
    </vt:vector>
  </HeadingPairs>
  <TitlesOfParts>
    <vt:vector size="34" baseType="lpstr">
      <vt:lpstr>Arial</vt:lpstr>
      <vt:lpstr>Arial-SGK-TV</vt:lpstr>
      <vt:lpstr>Calibri</vt:lpstr>
      <vt:lpstr>HP001 4 hàng</vt:lpstr>
      <vt:lpstr>Times New Roman</vt:lpstr>
      <vt:lpstr>Wingdings</vt:lpstr>
      <vt:lpstr>Office Theme</vt:lpstr>
      <vt:lpstr>0</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dc:title>
  <dc:creator>Administrator</dc:creator>
  <cp:lastModifiedBy>PC</cp:lastModifiedBy>
  <cp:revision>52</cp:revision>
  <dcterms:created xsi:type="dcterms:W3CDTF">2006-08-16T00:00:00Z</dcterms:created>
  <dcterms:modified xsi:type="dcterms:W3CDTF">2023-01-12T02:21:39Z</dcterms:modified>
</cp:coreProperties>
</file>