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7" r:id="rId5"/>
    <p:sldId id="279" r:id="rId6"/>
    <p:sldId id="285" r:id="rId7"/>
    <p:sldId id="288" r:id="rId8"/>
    <p:sldId id="290" r:id="rId9"/>
    <p:sldId id="289" r:id="rId10"/>
    <p:sldId id="286" r:id="rId11"/>
    <p:sldId id="261" r:id="rId12"/>
    <p:sldId id="264" r:id="rId13"/>
    <p:sldId id="295" r:id="rId14"/>
    <p:sldId id="291" r:id="rId15"/>
    <p:sldId id="292" r:id="rId16"/>
    <p:sldId id="293" r:id="rId17"/>
    <p:sldId id="294" r:id="rId18"/>
    <p:sldId id="296" r:id="rId19"/>
    <p:sldId id="299" r:id="rId20"/>
    <p:sldId id="29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00FF"/>
    <a:srgbClr val="6600CC"/>
    <a:srgbClr val="FFFF1D"/>
    <a:srgbClr val="FFFF2D"/>
    <a:srgbClr val="EAEAEA"/>
    <a:srgbClr val="ECECEC"/>
    <a:srgbClr val="E4E4E4"/>
    <a:srgbClr val="E8E8E8"/>
    <a:srgbClr val="DBDB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22" y="-1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30/08/2020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30/08/2020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30/08/2020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30/08/2020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hyperlink" Target="http://i181.photobucket.com/albums/x204/nguyenhuongthachthao/Blue%20beer%20wallpaper/1178508017.jpg" TargetMode="External"/><Relationship Id="rId7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8.xml"/><Relationship Id="rId4" Type="http://schemas.openxmlformats.org/officeDocument/2006/relationships/slide" Target="slide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hyperlink" Target="http://i181.photobucket.com/albums/x204/nguyenhuongthachthao/Blue%20beer%20wallpaper/1178508017.jpg" TargetMode="External"/><Relationship Id="rId7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052" name="Picture 4" descr="361210993514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20" descr="Copy of 4657b97a329df7758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768" y="5054600"/>
            <a:ext cx="9144000" cy="192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6" name="Text Box 5"/>
          <p:cNvSpPr txBox="1">
            <a:spLocks noChangeArrowheads="1"/>
          </p:cNvSpPr>
          <p:nvPr/>
        </p:nvSpPr>
        <p:spPr bwMode="auto">
          <a:xfrm>
            <a:off x="200910" y="1524000"/>
            <a:ext cx="8775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smtClean="0">
                <a:solidFill>
                  <a:srgbClr val="7030A0"/>
                </a:solidFill>
              </a:rPr>
              <a:t>TẬP ĐỌC</a:t>
            </a:r>
            <a:endParaRPr lang="en-US" altLang="en-US" sz="3600" b="1" dirty="0">
              <a:solidFill>
                <a:srgbClr val="7030A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230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22"/>
    </mc:Choice>
    <mc:Fallback xmlns="">
      <p:transition spd="slow" advTm="982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685800"/>
            <a:ext cx="76738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-SGK-TV" pitchFamily="2" charset="0"/>
                <a:cs typeface="Arial-SGK-TV" pitchFamily="2" charset="0"/>
              </a:rPr>
              <a:t>       Tìm trong hai khổ thơ cuối những tiếng </a:t>
            </a:r>
          </a:p>
          <a:p>
            <a:r>
              <a:rPr lang="en-US" sz="2800" b="1" dirty="0" smtClean="0">
                <a:latin typeface="Arial-SGK-TV" pitchFamily="2" charset="0"/>
                <a:cs typeface="Arial-SGK-TV" pitchFamily="2" charset="0"/>
              </a:rPr>
              <a:t>cùng vần  với nhau</a:t>
            </a:r>
            <a:endParaRPr lang="en-US" sz="28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98420" y="2000250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Khi gió đi vắng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Lá buồn lặng im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Vắng cả cánh chim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Chẳng ai gõ cửa.</a:t>
            </a:r>
            <a:endParaRPr lang="en-US" sz="2800" dirty="0">
              <a:solidFill>
                <a:srgbClr val="7030A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98420" y="4124176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6600"/>
                </a:solidFill>
                <a:latin typeface="Arial-SGK-TV" pitchFamily="2" charset="0"/>
                <a:cs typeface="Arial-SGK-TV" pitchFamily="2" charset="0"/>
              </a:rPr>
              <a:t>Sóng ngủ trong nước</a:t>
            </a:r>
          </a:p>
          <a:p>
            <a:r>
              <a:rPr lang="en-US" sz="2800" dirty="0" smtClean="0">
                <a:solidFill>
                  <a:srgbClr val="FF6600"/>
                </a:solidFill>
                <a:latin typeface="Arial-SGK-TV" pitchFamily="2" charset="0"/>
                <a:cs typeface="Arial-SGK-TV" pitchFamily="2" charset="0"/>
              </a:rPr>
              <a:t>Buồm chẳng ra khơi</a:t>
            </a:r>
          </a:p>
          <a:p>
            <a:r>
              <a:rPr lang="en-US" sz="2800" dirty="0" smtClean="0">
                <a:solidFill>
                  <a:srgbClr val="FF6600"/>
                </a:solidFill>
                <a:latin typeface="Arial-SGK-TV" pitchFamily="2" charset="0"/>
                <a:cs typeface="Arial-SGK-TV" pitchFamily="2" charset="0"/>
              </a:rPr>
              <a:t>Ai gọi: Gió ơi</a:t>
            </a:r>
          </a:p>
          <a:p>
            <a:r>
              <a:rPr lang="en-US" sz="2800" dirty="0" smtClean="0">
                <a:solidFill>
                  <a:srgbClr val="FF6600"/>
                </a:solidFill>
                <a:latin typeface="Arial-SGK-TV" pitchFamily="2" charset="0"/>
                <a:cs typeface="Arial-SGK-TV" pitchFamily="2" charset="0"/>
              </a:rPr>
              <a:t>Trong vòm lá biếc.</a:t>
            </a:r>
            <a:endParaRPr lang="en-US" sz="2800" dirty="0">
              <a:solidFill>
                <a:srgbClr val="FF6600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674620" y="2457450"/>
            <a:ext cx="5486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855720" y="2447925"/>
            <a:ext cx="3657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653943" y="2867025"/>
            <a:ext cx="457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646170" y="3295650"/>
            <a:ext cx="3657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760595" y="4994017"/>
            <a:ext cx="3657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217545" y="2457450"/>
            <a:ext cx="5486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187190" y="3749457"/>
            <a:ext cx="3657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277003" y="2441466"/>
            <a:ext cx="73152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067175" y="2908191"/>
            <a:ext cx="6400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745230" y="4994017"/>
            <a:ext cx="914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849769" y="2886075"/>
            <a:ext cx="41220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998573" y="3305175"/>
            <a:ext cx="7127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236444" y="5003542"/>
            <a:ext cx="60350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398792" y="5413117"/>
            <a:ext cx="3657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162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83977" y="1847165"/>
            <a:ext cx="8775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smtClean="0">
                <a:solidFill>
                  <a:srgbClr val="7030A0"/>
                </a:solidFill>
              </a:rPr>
              <a:t>TIẾT 2</a:t>
            </a:r>
            <a:endParaRPr lang="en-US" alt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39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ột số khó khăn của các gia đình khi lắp đặt thang má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3085884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3900" y="1981200"/>
            <a:ext cx="7867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-SGK-TV" pitchFamily="2" charset="0"/>
                <a:cs typeface="Arial-SGK-TV" pitchFamily="2" charset="0"/>
              </a:rPr>
              <a:t>a. Ở khổ thơ thứ nhất, gió đã làm gì để tìm bạn?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64556" y="19812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-SGK-TV" pitchFamily="2" charset="0"/>
                <a:cs typeface="Arial-SGK-TV" pitchFamily="2" charset="0"/>
              </a:rPr>
              <a:t>b. Gió làm gì khi nhớ bạn?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71825" y="2905125"/>
            <a:ext cx="2647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=&gt; </a:t>
            </a:r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lùa</a:t>
            </a:r>
            <a:endParaRPr lang="en-US" sz="28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1200" y="1981200"/>
            <a:ext cx="5484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. Điều gì xảy ra khi gió đi vắng?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74522" y="2910215"/>
            <a:ext cx="2647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=&gt; </a:t>
            </a:r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hoài</a:t>
            </a:r>
            <a:endParaRPr lang="en-US" sz="28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59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8" grpId="0"/>
      <p:bldP spid="8" grpId="1"/>
      <p:bldP spid="6" grpId="0"/>
      <p:bldP spid="6" grpId="1"/>
      <p:bldP spid="10" grpId="0"/>
      <p:bldP spid="10" grpId="1"/>
      <p:bldP spid="12" grpId="0"/>
      <p:bldP spid="1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4" descr="117850801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Pla019"/>
          <p:cNvPicPr>
            <a:picLocks noChangeAspect="1" noChangeArrowheads="1"/>
          </p:cNvPicPr>
          <p:nvPr/>
        </p:nvPicPr>
        <p:blipFill>
          <a:blip r:embed="rId5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381000" y="1752600"/>
            <a:ext cx="8458200" cy="22860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spc="64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HP001 4 hàng"/>
              </a:rPr>
              <a:t>Nghỉ giữa tiết</a:t>
            </a:r>
          </a:p>
        </p:txBody>
      </p:sp>
      <p:pic>
        <p:nvPicPr>
          <p:cNvPr id="73735" name="Picture 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371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6" name="Picture 8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00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7" name="Picture 9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910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8" name="Picture 10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52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9" name="Picture 11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0" name="Picture 12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1" name="Picture 13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038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2" name="Picture 14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90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3" name="Picture 15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4" name="Picture 16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4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5" name="Picture 1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057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-244475"/>
            <a:ext cx="152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68275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417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camera.wav"/>
          </p:stSnd>
        </p:sndAc>
      </p:transition>
    </mc:Choice>
    <mc:Fallback xmlns="">
      <p:transition spd="med">
        <p:fade/>
        <p:sndAc>
          <p:stSnd>
            <p:snd r:embed="rId8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457200" y="1066800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Ai là bạn gió?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Mà gió đi tìm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Bay theo cánh chim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Lùa trong tán lá ...</a:t>
            </a:r>
            <a:endParaRPr lang="en-US" sz="2800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457200" y="3232666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Gió nhớ bạn quá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Nên gõ cửa hoài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Đẩy sóng dâng cao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Thổi căng buồm lớn.</a:t>
            </a:r>
            <a:endParaRPr lang="en-US" sz="28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>
            <a:hlinkClick r:id="rId4" action="ppaction://hlinksldjump"/>
          </p:cNvPr>
          <p:cNvSpPr txBox="1"/>
          <p:nvPr/>
        </p:nvSpPr>
        <p:spPr>
          <a:xfrm>
            <a:off x="4876800" y="2232392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Khi gió đi vắng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Lá buồn lặng im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Vắng cả cánh chim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Chẳng ai gõ cửa.</a:t>
            </a:r>
            <a:endParaRPr lang="en-US" sz="2800" dirty="0">
              <a:solidFill>
                <a:srgbClr val="7030A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>
            <a:hlinkClick r:id="rId5" action="ppaction://hlinksldjump"/>
          </p:cNvPr>
          <p:cNvSpPr txBox="1"/>
          <p:nvPr/>
        </p:nvSpPr>
        <p:spPr>
          <a:xfrm>
            <a:off x="4876800" y="4356318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6600"/>
                </a:solidFill>
                <a:latin typeface="Arial-SGK-TV" pitchFamily="2" charset="0"/>
                <a:cs typeface="Arial-SGK-TV" pitchFamily="2" charset="0"/>
              </a:rPr>
              <a:t>Sóng ngủ trong nước</a:t>
            </a:r>
          </a:p>
          <a:p>
            <a:r>
              <a:rPr lang="en-US" sz="2800" dirty="0" smtClean="0">
                <a:solidFill>
                  <a:srgbClr val="FF6600"/>
                </a:solidFill>
                <a:latin typeface="Arial-SGK-TV" pitchFamily="2" charset="0"/>
                <a:cs typeface="Arial-SGK-TV" pitchFamily="2" charset="0"/>
              </a:rPr>
              <a:t>Buồm chẳng ra khơi</a:t>
            </a:r>
          </a:p>
          <a:p>
            <a:r>
              <a:rPr lang="en-US" sz="2800" dirty="0" smtClean="0">
                <a:solidFill>
                  <a:srgbClr val="FF6600"/>
                </a:solidFill>
                <a:latin typeface="Arial-SGK-TV" pitchFamily="2" charset="0"/>
                <a:cs typeface="Arial-SGK-TV" pitchFamily="2" charset="0"/>
              </a:rPr>
              <a:t>Ai gọi: Gió ơi</a:t>
            </a:r>
          </a:p>
          <a:p>
            <a:r>
              <a:rPr lang="en-US" sz="2800" dirty="0" smtClean="0">
                <a:solidFill>
                  <a:srgbClr val="FF6600"/>
                </a:solidFill>
                <a:latin typeface="Arial-SGK-TV" pitchFamily="2" charset="0"/>
                <a:cs typeface="Arial-SGK-TV" pitchFamily="2" charset="0"/>
              </a:rPr>
              <a:t>Trong vòm lá biếc.</a:t>
            </a:r>
            <a:endParaRPr lang="en-US" sz="2800" dirty="0">
              <a:solidFill>
                <a:srgbClr val="FF66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36568" y="419999"/>
            <a:ext cx="2201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-SGK-TV" pitchFamily="2" charset="0"/>
                <a:cs typeface="Arial-SGK-TV" pitchFamily="2" charset="0"/>
              </a:rPr>
              <a:t>Bạn của gió</a:t>
            </a:r>
            <a:endParaRPr lang="en-US" sz="28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" name="Right Arrow 1">
            <a:hlinkClick r:id="rId6" action="ppaction://hlinksldjump"/>
          </p:cNvPr>
          <p:cNvSpPr/>
          <p:nvPr/>
        </p:nvSpPr>
        <p:spPr>
          <a:xfrm>
            <a:off x="8591550" y="6477000"/>
            <a:ext cx="304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95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1994118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Ai là bạn gió?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Mà gió đi tìm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Bay theo cánh chim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Lùa trong tán lá ...</a:t>
            </a:r>
            <a:endParaRPr lang="en-US" sz="2800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07993" y="915543"/>
            <a:ext cx="2201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-SGK-TV" pitchFamily="2" charset="0"/>
                <a:cs typeface="Arial-SGK-TV" pitchFamily="2" charset="0"/>
              </a:rPr>
              <a:t>Bạn của gió</a:t>
            </a:r>
            <a:endParaRPr lang="en-US" sz="28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61487" y="2066925"/>
            <a:ext cx="54864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371850" y="2521059"/>
            <a:ext cx="457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61015" y="2943225"/>
            <a:ext cx="164592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319602" y="3362325"/>
            <a:ext cx="100584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551887" y="2051268"/>
            <a:ext cx="64008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925267" y="2527518"/>
            <a:ext cx="914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454732" y="2946618"/>
            <a:ext cx="82296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417570" y="3362325"/>
            <a:ext cx="82296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562225" y="2060793"/>
            <a:ext cx="3384717" cy="19682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Arrow 18">
            <a:hlinkClick r:id="rId2" action="ppaction://hlinksldjump"/>
          </p:cNvPr>
          <p:cNvSpPr/>
          <p:nvPr/>
        </p:nvSpPr>
        <p:spPr>
          <a:xfrm>
            <a:off x="304800" y="6477000"/>
            <a:ext cx="3048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54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1994118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Gió 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nhớ bạn quá</a:t>
            </a:r>
          </a:p>
          <a:p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Nên gõ cửa hoài</a:t>
            </a:r>
          </a:p>
          <a:p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Đẩy sóng dâng cao</a:t>
            </a:r>
          </a:p>
          <a:p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Thổi căng buồm lớn</a:t>
            </a:r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.</a:t>
            </a:r>
            <a:endParaRPr lang="en-US" sz="2800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07993" y="915543"/>
            <a:ext cx="2201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-SGK-TV" pitchFamily="2" charset="0"/>
                <a:cs typeface="Arial-SGK-TV" pitchFamily="2" charset="0"/>
              </a:rPr>
              <a:t>Bạn của gió</a:t>
            </a:r>
            <a:endParaRPr lang="en-US" sz="28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60522" y="2060793"/>
            <a:ext cx="73152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001496" y="2486025"/>
            <a:ext cx="64008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345305" y="2952750"/>
            <a:ext cx="164592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356764" y="3362325"/>
            <a:ext cx="100584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830171" y="2086629"/>
            <a:ext cx="64008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45359" y="2496204"/>
            <a:ext cx="914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440956" y="2952750"/>
            <a:ext cx="82296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218762" y="3371850"/>
            <a:ext cx="82296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416256" y="1976211"/>
            <a:ext cx="3384717" cy="19682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353326" y="2064186"/>
            <a:ext cx="73152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449485" y="2505075"/>
            <a:ext cx="64008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516218" y="3362325"/>
            <a:ext cx="100584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Arrow 19">
            <a:hlinkClick r:id="rId2" action="ppaction://hlinksldjump"/>
          </p:cNvPr>
          <p:cNvSpPr/>
          <p:nvPr/>
        </p:nvSpPr>
        <p:spPr>
          <a:xfrm>
            <a:off x="304800" y="6477000"/>
            <a:ext cx="3048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74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1994118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Khi gió đi vắng</a:t>
            </a:r>
          </a:p>
          <a:p>
            <a:r>
              <a:rPr lang="en-US" sz="28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Lá buồn lặng im</a:t>
            </a:r>
          </a:p>
          <a:p>
            <a:r>
              <a:rPr lang="en-US" sz="28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Vắng cả cánh chim</a:t>
            </a:r>
          </a:p>
          <a:p>
            <a:r>
              <a:rPr lang="en-US" sz="28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Chẳng ai gõ cửa.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07993" y="915543"/>
            <a:ext cx="2201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-SGK-TV" pitchFamily="2" charset="0"/>
                <a:cs typeface="Arial-SGK-TV" pitchFamily="2" charset="0"/>
              </a:rPr>
              <a:t>Bạn của gió</a:t>
            </a:r>
            <a:endParaRPr lang="en-US" sz="28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94425" y="2038350"/>
            <a:ext cx="822960" cy="419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144868" y="2921109"/>
            <a:ext cx="164592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078663" y="2495550"/>
            <a:ext cx="1645920" cy="419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747260" y="3362325"/>
            <a:ext cx="82296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74300" y="2054661"/>
            <a:ext cx="64008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219947" y="2511534"/>
            <a:ext cx="914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259636" y="3371850"/>
            <a:ext cx="82296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567277" y="1889343"/>
            <a:ext cx="3384717" cy="19682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333396" y="2105025"/>
            <a:ext cx="73152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634328" y="2943225"/>
            <a:ext cx="64008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864891" y="3352800"/>
            <a:ext cx="64008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Arrow 18">
            <a:hlinkClick r:id="rId2" action="ppaction://hlinksldjump"/>
          </p:cNvPr>
          <p:cNvSpPr/>
          <p:nvPr/>
        </p:nvSpPr>
        <p:spPr>
          <a:xfrm>
            <a:off x="304800" y="6477000"/>
            <a:ext cx="3048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18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1994118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6600"/>
                </a:solidFill>
                <a:latin typeface="Arial-SGK-TV" pitchFamily="2" charset="0"/>
                <a:cs typeface="Arial-SGK-TV" pitchFamily="2" charset="0"/>
              </a:rPr>
              <a:t>Sóng ngủ trong nước</a:t>
            </a:r>
          </a:p>
          <a:p>
            <a:r>
              <a:rPr lang="en-US" sz="2800" dirty="0">
                <a:solidFill>
                  <a:srgbClr val="FF6600"/>
                </a:solidFill>
                <a:latin typeface="Arial-SGK-TV" pitchFamily="2" charset="0"/>
                <a:cs typeface="Arial-SGK-TV" pitchFamily="2" charset="0"/>
              </a:rPr>
              <a:t>Buồm chẳng ra khơi</a:t>
            </a:r>
          </a:p>
          <a:p>
            <a:r>
              <a:rPr lang="en-US" sz="2800" dirty="0">
                <a:solidFill>
                  <a:srgbClr val="FF6600"/>
                </a:solidFill>
                <a:latin typeface="Arial-SGK-TV" pitchFamily="2" charset="0"/>
                <a:cs typeface="Arial-SGK-TV" pitchFamily="2" charset="0"/>
              </a:rPr>
              <a:t>Ai gọi: Gió ơi</a:t>
            </a:r>
          </a:p>
          <a:p>
            <a:r>
              <a:rPr lang="en-US" sz="2800" dirty="0">
                <a:solidFill>
                  <a:srgbClr val="FF6600"/>
                </a:solidFill>
                <a:latin typeface="Arial-SGK-TV" pitchFamily="2" charset="0"/>
                <a:cs typeface="Arial-SGK-TV" pitchFamily="2" charset="0"/>
              </a:rPr>
              <a:t>Trong vòm lá biếc.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07993" y="915543"/>
            <a:ext cx="2201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-SGK-TV" pitchFamily="2" charset="0"/>
                <a:cs typeface="Arial-SGK-TV" pitchFamily="2" charset="0"/>
              </a:rPr>
              <a:t>Bạn của gió</a:t>
            </a:r>
            <a:endParaRPr lang="en-US" sz="28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34940" y="2066925"/>
            <a:ext cx="82296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920962" y="3346668"/>
            <a:ext cx="997527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04809" y="2902059"/>
            <a:ext cx="1199653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209237" y="2482959"/>
            <a:ext cx="82296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333707" y="2054661"/>
            <a:ext cx="851947" cy="419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759475" y="2466975"/>
            <a:ext cx="1472650" cy="419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516873" y="1860768"/>
            <a:ext cx="3384717" cy="19682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650065" y="2066925"/>
            <a:ext cx="73152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126629" y="2930634"/>
            <a:ext cx="64008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770714" y="3390900"/>
            <a:ext cx="1133942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Arrow 18">
            <a:hlinkClick r:id="rId2" action="ppaction://hlinksldjump"/>
          </p:cNvPr>
          <p:cNvSpPr/>
          <p:nvPr/>
        </p:nvSpPr>
        <p:spPr>
          <a:xfrm>
            <a:off x="304800" y="6477000"/>
            <a:ext cx="3048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59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2900"/>
            <a:ext cx="8631382" cy="613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318033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83977" y="1847165"/>
            <a:ext cx="8775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smtClean="0">
                <a:solidFill>
                  <a:srgbClr val="7030A0"/>
                </a:solidFill>
              </a:rPr>
              <a:t>TIẾT 1</a:t>
            </a:r>
            <a:endParaRPr lang="en-US" alt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48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9144000" cy="701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WordArt 16"/>
          <p:cNvSpPr>
            <a:spLocks noChangeArrowheads="1" noChangeShapeType="1" noTextEdit="1"/>
          </p:cNvSpPr>
          <p:nvPr/>
        </p:nvSpPr>
        <p:spPr bwMode="auto">
          <a:xfrm>
            <a:off x="1981200" y="1909763"/>
            <a:ext cx="59436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các con </a:t>
            </a:r>
          </a:p>
          <a:p>
            <a:pPr algn="ctr"/>
            <a:r>
              <a:rPr lang="vi-VN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chăm ngoan, học giỏi!</a:t>
            </a:r>
            <a:endParaRPr lang="en-US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8" name="AB4B776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238" y="6218238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288323"/>
      </p:ext>
    </p:extLst>
  </p:cSld>
  <p:clrMapOvr>
    <a:masterClrMapping/>
  </p:clrMapOvr>
  <p:transition spd="slow" advTm="16234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343025"/>
            <a:ext cx="8814816" cy="2048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3733800"/>
            <a:ext cx="7739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    a. Tranh vẽ những vật gì?</a:t>
            </a:r>
            <a:endParaRPr lang="en-US" sz="2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399" y="4257020"/>
            <a:ext cx="77390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    b. Nhờ đâu mà những vật đó có thể chuyển động?</a:t>
            </a:r>
            <a:endParaRPr lang="en-US" sz="28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92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85725"/>
            <a:ext cx="8275320" cy="668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1628775" y="2133600"/>
            <a:ext cx="3657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857500" y="3076575"/>
            <a:ext cx="457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686050" y="3905250"/>
            <a:ext cx="5486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537710" y="3076575"/>
            <a:ext cx="5486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838825" y="4448175"/>
            <a:ext cx="5486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638800" y="5695950"/>
            <a:ext cx="457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8237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4" descr="117850801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Pla019"/>
          <p:cNvPicPr>
            <a:picLocks noChangeAspect="1" noChangeArrowheads="1"/>
          </p:cNvPicPr>
          <p:nvPr/>
        </p:nvPicPr>
        <p:blipFill>
          <a:blip r:embed="rId5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381000" y="1752600"/>
            <a:ext cx="8458200" cy="22860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spc="64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HP001 4 hàng"/>
              </a:rPr>
              <a:t>Nghỉ giữa tiết</a:t>
            </a:r>
          </a:p>
        </p:txBody>
      </p:sp>
      <p:pic>
        <p:nvPicPr>
          <p:cNvPr id="73735" name="Picture 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371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6" name="Picture 8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00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7" name="Picture 9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910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8" name="Picture 10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52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9" name="Picture 11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0" name="Picture 12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1" name="Picture 13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038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2" name="Picture 14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90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3" name="Picture 15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4" name="Picture 16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4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5" name="Picture 1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057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-244475"/>
            <a:ext cx="152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68275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21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camera.wav"/>
          </p:stSnd>
        </p:sndAc>
      </p:transition>
    </mc:Choice>
    <mc:Fallback xmlns="">
      <p:transition spd="med">
        <p:fade/>
        <p:sndAc>
          <p:stSnd>
            <p:snd r:embed="rId8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066800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Ai là bạn gió?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Mà gió đi tìm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Bay theo cánh chim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Lùa trong tán lá ...</a:t>
            </a:r>
            <a:endParaRPr lang="en-US" sz="2800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232666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Gió nhớ bạn quá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Nên gõ cửa hoài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Đẩy sóng dâng cao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Thổi căng buồm lớn.</a:t>
            </a:r>
            <a:endParaRPr lang="en-US" sz="28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6800" y="2232392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Khi gió đi vắng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Lá buồn lặng im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Vắng cả cánh chim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Chẳng ai gõ cửa.</a:t>
            </a:r>
            <a:endParaRPr lang="en-US" sz="2800" dirty="0">
              <a:solidFill>
                <a:srgbClr val="7030A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6800" y="4356318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6600"/>
                </a:solidFill>
                <a:latin typeface="Arial-SGK-TV" pitchFamily="2" charset="0"/>
                <a:cs typeface="Arial-SGK-TV" pitchFamily="2" charset="0"/>
              </a:rPr>
              <a:t>Sóng ngủ trong nước</a:t>
            </a:r>
          </a:p>
          <a:p>
            <a:r>
              <a:rPr lang="en-US" sz="2800" dirty="0" smtClean="0">
                <a:solidFill>
                  <a:srgbClr val="FF6600"/>
                </a:solidFill>
                <a:latin typeface="Arial-SGK-TV" pitchFamily="2" charset="0"/>
                <a:cs typeface="Arial-SGK-TV" pitchFamily="2" charset="0"/>
              </a:rPr>
              <a:t>Buồm chẳng ra khơi</a:t>
            </a:r>
          </a:p>
          <a:p>
            <a:r>
              <a:rPr lang="en-US" sz="2800" dirty="0" smtClean="0">
                <a:solidFill>
                  <a:srgbClr val="FF6600"/>
                </a:solidFill>
                <a:latin typeface="Arial-SGK-TV" pitchFamily="2" charset="0"/>
                <a:cs typeface="Arial-SGK-TV" pitchFamily="2" charset="0"/>
              </a:rPr>
              <a:t>Ai gọi: Gió ơi</a:t>
            </a:r>
          </a:p>
          <a:p>
            <a:r>
              <a:rPr lang="en-US" sz="2800" dirty="0" smtClean="0">
                <a:solidFill>
                  <a:srgbClr val="FF6600"/>
                </a:solidFill>
                <a:latin typeface="Arial-SGK-TV" pitchFamily="2" charset="0"/>
                <a:cs typeface="Arial-SGK-TV" pitchFamily="2" charset="0"/>
              </a:rPr>
              <a:t>Trong vòm lá biếc.</a:t>
            </a:r>
            <a:endParaRPr lang="en-US" sz="2800" dirty="0">
              <a:solidFill>
                <a:srgbClr val="FF66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36568" y="419999"/>
            <a:ext cx="2201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-SGK-TV" pitchFamily="2" charset="0"/>
                <a:cs typeface="Arial-SGK-TV" pitchFamily="2" charset="0"/>
              </a:rPr>
              <a:t>Bạn của gió</a:t>
            </a:r>
            <a:endParaRPr lang="en-US" sz="2800" b="1" dirty="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029325" y="6086475"/>
            <a:ext cx="10058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362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òm lá xanh xanh – LỤC LẠ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0"/>
            <a:ext cx="91439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50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gắm những vòm cây đẹp như cổ tích ở Hà Nội - Báo An Ninh Thủ Đ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0834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066800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Ai là bạn gió?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Mà gió đi tìm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Bay theo cánh chim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Lùa trong tán lá ...</a:t>
            </a:r>
            <a:endParaRPr lang="en-US" sz="2800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232666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Gió nhớ bạn quá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Nên gõ cửa hoài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Đẩy sóng dâng cao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Thổi căng buồm lớn.</a:t>
            </a:r>
            <a:endParaRPr lang="en-US" sz="28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6800" y="2232392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Khi gió đi vắng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Lá buồn lặng im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Vắng cả cánh chim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Chẳng ai gõ cửa.</a:t>
            </a:r>
            <a:endParaRPr lang="en-US" sz="2800" dirty="0">
              <a:solidFill>
                <a:srgbClr val="7030A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6800" y="4356318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6600"/>
                </a:solidFill>
                <a:latin typeface="Arial-SGK-TV" pitchFamily="2" charset="0"/>
                <a:cs typeface="Arial-SGK-TV" pitchFamily="2" charset="0"/>
              </a:rPr>
              <a:t>Sóng ngủ trong nước</a:t>
            </a:r>
          </a:p>
          <a:p>
            <a:r>
              <a:rPr lang="en-US" sz="2800" dirty="0" smtClean="0">
                <a:solidFill>
                  <a:srgbClr val="FF6600"/>
                </a:solidFill>
                <a:latin typeface="Arial-SGK-TV" pitchFamily="2" charset="0"/>
                <a:cs typeface="Arial-SGK-TV" pitchFamily="2" charset="0"/>
              </a:rPr>
              <a:t>Buồm chẳng ra khơi</a:t>
            </a:r>
          </a:p>
          <a:p>
            <a:r>
              <a:rPr lang="en-US" sz="2800" dirty="0" smtClean="0">
                <a:solidFill>
                  <a:srgbClr val="FF6600"/>
                </a:solidFill>
                <a:latin typeface="Arial-SGK-TV" pitchFamily="2" charset="0"/>
                <a:cs typeface="Arial-SGK-TV" pitchFamily="2" charset="0"/>
              </a:rPr>
              <a:t>Ai gọi: Gió ơi</a:t>
            </a:r>
          </a:p>
          <a:p>
            <a:r>
              <a:rPr lang="en-US" sz="2800" dirty="0" smtClean="0">
                <a:solidFill>
                  <a:srgbClr val="FF6600"/>
                </a:solidFill>
                <a:latin typeface="Arial-SGK-TV" pitchFamily="2" charset="0"/>
                <a:cs typeface="Arial-SGK-TV" pitchFamily="2" charset="0"/>
              </a:rPr>
              <a:t>Trong vòm lá biếc.</a:t>
            </a:r>
            <a:endParaRPr lang="en-US" sz="2800" dirty="0">
              <a:solidFill>
                <a:srgbClr val="FF66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36568" y="419999"/>
            <a:ext cx="2201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-SGK-TV" pitchFamily="2" charset="0"/>
                <a:cs typeface="Arial-SGK-TV" pitchFamily="2" charset="0"/>
              </a:rPr>
              <a:t>Bạn của gió</a:t>
            </a:r>
            <a:endParaRPr lang="en-US" sz="2800" b="1" dirty="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029325" y="6086475"/>
            <a:ext cx="10058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172325" y="6076950"/>
            <a:ext cx="6400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676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827</TotalTime>
  <Words>434</Words>
  <Application>Microsoft Office PowerPoint</Application>
  <PresentationFormat>On-screen Show (4:3)</PresentationFormat>
  <Paragraphs>96</Paragraphs>
  <Slides>20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</dc:title>
  <dc:creator>Administrator</dc:creator>
  <cp:lastModifiedBy>Administrator_PC</cp:lastModifiedBy>
  <cp:revision>90</cp:revision>
  <dcterms:created xsi:type="dcterms:W3CDTF">2006-08-16T00:00:00Z</dcterms:created>
  <dcterms:modified xsi:type="dcterms:W3CDTF">2020-08-29T23:32:04Z</dcterms:modified>
</cp:coreProperties>
</file>